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5" r:id="rId2"/>
    <p:sldId id="257" r:id="rId3"/>
    <p:sldId id="274" r:id="rId4"/>
    <p:sldId id="277" r:id="rId5"/>
    <p:sldId id="278" r:id="rId6"/>
    <p:sldId id="280" r:id="rId7"/>
    <p:sldId id="279" r:id="rId8"/>
    <p:sldId id="284" r:id="rId9"/>
    <p:sldId id="281" r:id="rId10"/>
    <p:sldId id="282" r:id="rId11"/>
    <p:sldId id="283" r:id="rId12"/>
    <p:sldId id="25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23E5F19-B7CD-4B3D-A45B-9EC7A7629313}" type="datetimeFigureOut">
              <a:rPr lang="en-IN" smtClean="0"/>
              <a:t>18-05-2023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4C179B6-9068-4CB2-BCEB-AFC3DF52C3E1}" type="slidenum">
              <a:rPr lang="en-IN" smtClean="0"/>
              <a:t>‹#›</a:t>
            </a:fld>
            <a:endParaRPr lang="en-IN"/>
          </a:p>
        </p:txBody>
      </p:sp>
    </p:spTree>
    <p:extLst>
      <p:ext uri="{BB962C8B-B14F-4D97-AF65-F5344CB8AC3E}">
        <p14:creationId xmlns:p14="http://schemas.microsoft.com/office/powerpoint/2010/main" val="2466898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E5F19-B7CD-4B3D-A45B-9EC7A7629313}"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179B6-9068-4CB2-BCEB-AFC3DF52C3E1}" type="slidenum">
              <a:rPr lang="en-IN" smtClean="0"/>
              <a:t>‹#›</a:t>
            </a:fld>
            <a:endParaRPr lang="en-IN"/>
          </a:p>
        </p:txBody>
      </p:sp>
    </p:spTree>
    <p:extLst>
      <p:ext uri="{BB962C8B-B14F-4D97-AF65-F5344CB8AC3E}">
        <p14:creationId xmlns:p14="http://schemas.microsoft.com/office/powerpoint/2010/main" val="184436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23E5F19-B7CD-4B3D-A45B-9EC7A7629313}" type="datetimeFigureOut">
              <a:rPr lang="en-IN" smtClean="0"/>
              <a:t>18-05-2023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4C179B6-9068-4CB2-BCEB-AFC3DF52C3E1}" type="slidenum">
              <a:rPr lang="en-IN" smtClean="0"/>
              <a:t>‹#›</a:t>
            </a:fld>
            <a:endParaRPr lang="en-IN"/>
          </a:p>
        </p:txBody>
      </p:sp>
    </p:spTree>
    <p:extLst>
      <p:ext uri="{BB962C8B-B14F-4D97-AF65-F5344CB8AC3E}">
        <p14:creationId xmlns:p14="http://schemas.microsoft.com/office/powerpoint/2010/main" val="21099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E5F19-B7CD-4B3D-A45B-9EC7A7629313}"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E4C179B6-9068-4CB2-BCEB-AFC3DF52C3E1}" type="slidenum">
              <a:rPr lang="en-IN" smtClean="0"/>
              <a:t>‹#›</a:t>
            </a:fld>
            <a:endParaRPr lang="en-IN"/>
          </a:p>
        </p:txBody>
      </p:sp>
    </p:spTree>
    <p:extLst>
      <p:ext uri="{BB962C8B-B14F-4D97-AF65-F5344CB8AC3E}">
        <p14:creationId xmlns:p14="http://schemas.microsoft.com/office/powerpoint/2010/main" val="375104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23E5F19-B7CD-4B3D-A45B-9EC7A7629313}" type="datetimeFigureOut">
              <a:rPr lang="en-IN" smtClean="0"/>
              <a:t>18-05-2023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4C179B6-9068-4CB2-BCEB-AFC3DF52C3E1}" type="slidenum">
              <a:rPr lang="en-IN" smtClean="0"/>
              <a:t>‹#›</a:t>
            </a:fld>
            <a:endParaRPr lang="en-IN"/>
          </a:p>
        </p:txBody>
      </p:sp>
    </p:spTree>
    <p:extLst>
      <p:ext uri="{BB962C8B-B14F-4D97-AF65-F5344CB8AC3E}">
        <p14:creationId xmlns:p14="http://schemas.microsoft.com/office/powerpoint/2010/main" val="138050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E5F19-B7CD-4B3D-A45B-9EC7A7629313}"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C179B6-9068-4CB2-BCEB-AFC3DF52C3E1}" type="slidenum">
              <a:rPr lang="en-IN" smtClean="0"/>
              <a:t>‹#›</a:t>
            </a:fld>
            <a:endParaRPr lang="en-IN"/>
          </a:p>
        </p:txBody>
      </p:sp>
    </p:spTree>
    <p:extLst>
      <p:ext uri="{BB962C8B-B14F-4D97-AF65-F5344CB8AC3E}">
        <p14:creationId xmlns:p14="http://schemas.microsoft.com/office/powerpoint/2010/main" val="427994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3E5F19-B7CD-4B3D-A45B-9EC7A7629313}" type="datetimeFigureOut">
              <a:rPr lang="en-IN" smtClean="0"/>
              <a:t>18-05-2023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C179B6-9068-4CB2-BCEB-AFC3DF52C3E1}" type="slidenum">
              <a:rPr lang="en-IN" smtClean="0"/>
              <a:t>‹#›</a:t>
            </a:fld>
            <a:endParaRPr lang="en-IN"/>
          </a:p>
        </p:txBody>
      </p:sp>
    </p:spTree>
    <p:extLst>
      <p:ext uri="{BB962C8B-B14F-4D97-AF65-F5344CB8AC3E}">
        <p14:creationId xmlns:p14="http://schemas.microsoft.com/office/powerpoint/2010/main" val="404931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3E5F19-B7CD-4B3D-A45B-9EC7A7629313}" type="datetimeFigureOut">
              <a:rPr lang="en-IN" smtClean="0"/>
              <a:t>18-05-2023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C179B6-9068-4CB2-BCEB-AFC3DF52C3E1}" type="slidenum">
              <a:rPr lang="en-IN" smtClean="0"/>
              <a:t>‹#›</a:t>
            </a:fld>
            <a:endParaRPr lang="en-IN"/>
          </a:p>
        </p:txBody>
      </p:sp>
    </p:spTree>
    <p:extLst>
      <p:ext uri="{BB962C8B-B14F-4D97-AF65-F5344CB8AC3E}">
        <p14:creationId xmlns:p14="http://schemas.microsoft.com/office/powerpoint/2010/main" val="177496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E5F19-B7CD-4B3D-A45B-9EC7A7629313}" type="datetimeFigureOut">
              <a:rPr lang="en-IN" smtClean="0"/>
              <a:t>18-05-2023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C179B6-9068-4CB2-BCEB-AFC3DF52C3E1}" type="slidenum">
              <a:rPr lang="en-IN" smtClean="0"/>
              <a:t>‹#›</a:t>
            </a:fld>
            <a:endParaRPr lang="en-IN"/>
          </a:p>
        </p:txBody>
      </p:sp>
    </p:spTree>
    <p:extLst>
      <p:ext uri="{BB962C8B-B14F-4D97-AF65-F5344CB8AC3E}">
        <p14:creationId xmlns:p14="http://schemas.microsoft.com/office/powerpoint/2010/main" val="293517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23E5F19-B7CD-4B3D-A45B-9EC7A7629313}" type="datetimeFigureOut">
              <a:rPr lang="en-IN" smtClean="0"/>
              <a:t>18-05-2023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4C179B6-9068-4CB2-BCEB-AFC3DF52C3E1}" type="slidenum">
              <a:rPr lang="en-IN" smtClean="0"/>
              <a:t>‹#›</a:t>
            </a:fld>
            <a:endParaRPr lang="en-IN"/>
          </a:p>
        </p:txBody>
      </p:sp>
    </p:spTree>
    <p:extLst>
      <p:ext uri="{BB962C8B-B14F-4D97-AF65-F5344CB8AC3E}">
        <p14:creationId xmlns:p14="http://schemas.microsoft.com/office/powerpoint/2010/main" val="322168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3E5F19-B7CD-4B3D-A45B-9EC7A7629313}"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C179B6-9068-4CB2-BCEB-AFC3DF52C3E1}" type="slidenum">
              <a:rPr lang="en-IN" smtClean="0"/>
              <a:t>‹#›</a:t>
            </a:fld>
            <a:endParaRPr lang="en-IN"/>
          </a:p>
        </p:txBody>
      </p:sp>
    </p:spTree>
    <p:extLst>
      <p:ext uri="{BB962C8B-B14F-4D97-AF65-F5344CB8AC3E}">
        <p14:creationId xmlns:p14="http://schemas.microsoft.com/office/powerpoint/2010/main" val="360383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23E5F19-B7CD-4B3D-A45B-9EC7A7629313}" type="datetimeFigureOut">
              <a:rPr lang="en-IN" smtClean="0"/>
              <a:t>18-05-2023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4C179B6-9068-4CB2-BCEB-AFC3DF52C3E1}"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633238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1C10A2-668D-EB96-D481-E8AAEBCBA99A}"/>
              </a:ext>
            </a:extLst>
          </p:cNvPr>
          <p:cNvSpPr>
            <a:spLocks noGrp="1"/>
          </p:cNvSpPr>
          <p:nvPr>
            <p:ph type="title"/>
          </p:nvPr>
        </p:nvSpPr>
        <p:spPr>
          <a:xfrm>
            <a:off x="581192" y="720779"/>
            <a:ext cx="11029616" cy="988332"/>
          </a:xfrm>
        </p:spPr>
        <p:txBody>
          <a:bodyPr/>
          <a:lstStyle/>
          <a:p>
            <a:pPr algn="ctr"/>
            <a:r>
              <a:rPr lang="en-IN" b="1" dirty="0"/>
              <a:t>Bus ticket booking system</a:t>
            </a:r>
          </a:p>
        </p:txBody>
      </p:sp>
      <p:pic>
        <p:nvPicPr>
          <p:cNvPr id="8" name="Picture 7">
            <a:extLst>
              <a:ext uri="{FF2B5EF4-FFF2-40B4-BE49-F238E27FC236}">
                <a16:creationId xmlns:a16="http://schemas.microsoft.com/office/drawing/2014/main" id="{6BEC1AFA-6394-4C11-A23C-BFAFC0B3B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2252" y="2110251"/>
            <a:ext cx="4563146" cy="26374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AF5A64A7-A094-4DDB-9A80-BC955F0AABB0}"/>
              </a:ext>
            </a:extLst>
          </p:cNvPr>
          <p:cNvSpPr/>
          <p:nvPr/>
        </p:nvSpPr>
        <p:spPr>
          <a:xfrm>
            <a:off x="7892247" y="4976763"/>
            <a:ext cx="3517037" cy="2523768"/>
          </a:xfrm>
          <a:prstGeom prst="rect">
            <a:avLst/>
          </a:prstGeom>
          <a:noFill/>
        </p:spPr>
        <p:txBody>
          <a:bodyPr wrap="square" lIns="91440" tIns="45720" rIns="91440" bIns="45720">
            <a:spAutoFit/>
          </a:bodyPr>
          <a:lstStyle/>
          <a:p>
            <a:r>
              <a:rPr lang="en-US" sz="2000" b="0" cap="none" spc="0" dirty="0">
                <a:ln w="0"/>
                <a:solidFill>
                  <a:schemeClr val="tx1"/>
                </a:solidFill>
                <a:effectLst>
                  <a:outerShdw blurRad="38100" dist="19050" dir="2700000" algn="tl" rotWithShape="0">
                    <a:schemeClr val="dk1">
                      <a:alpha val="40000"/>
                    </a:schemeClr>
                  </a:outerShdw>
                </a:effectLst>
              </a:rPr>
              <a:t>Team Members(Group </a:t>
            </a:r>
            <a:r>
              <a:rPr lang="en-US" sz="2000" dirty="0">
                <a:ln w="0"/>
                <a:effectLst>
                  <a:outerShdw blurRad="38100" dist="19050" dir="2700000" algn="tl" rotWithShape="0">
                    <a:schemeClr val="dk1">
                      <a:alpha val="40000"/>
                    </a:schemeClr>
                  </a:outerShdw>
                </a:effectLst>
              </a:rPr>
              <a:t>20</a:t>
            </a:r>
            <a:r>
              <a:rPr lang="en-US" sz="2000" b="0" cap="none" spc="0" dirty="0">
                <a:ln w="0"/>
                <a:solidFill>
                  <a:schemeClr val="tx1"/>
                </a:solidFill>
                <a:effectLst>
                  <a:outerShdw blurRad="38100" dist="19050" dir="2700000" algn="tl" rotWithShape="0">
                    <a:schemeClr val="dk1">
                      <a:alpha val="40000"/>
                    </a:schemeClr>
                  </a:outerShdw>
                </a:effectLst>
              </a:rPr>
              <a:t>)</a:t>
            </a:r>
          </a:p>
          <a:p>
            <a:r>
              <a:rPr lang="en-US" b="0" cap="none" spc="0" dirty="0">
                <a:ln w="0"/>
                <a:solidFill>
                  <a:schemeClr val="accent3"/>
                </a:solidFill>
                <a:effectLst>
                  <a:outerShdw blurRad="38100" dist="19050" dir="2700000" algn="tl" rotWithShape="0">
                    <a:schemeClr val="dk1">
                      <a:alpha val="40000"/>
                    </a:schemeClr>
                  </a:outerShdw>
                </a:effectLst>
              </a:rPr>
              <a:t>Nitin Singh </a:t>
            </a:r>
            <a:r>
              <a:rPr lang="en-US" b="0" cap="none" spc="0" dirty="0" err="1">
                <a:ln w="0"/>
                <a:solidFill>
                  <a:schemeClr val="accent3"/>
                </a:solidFill>
                <a:effectLst>
                  <a:outerShdw blurRad="38100" dist="19050" dir="2700000" algn="tl" rotWithShape="0">
                    <a:schemeClr val="dk1">
                      <a:alpha val="40000"/>
                    </a:schemeClr>
                  </a:outerShdw>
                </a:effectLst>
              </a:rPr>
              <a:t>Sikarwar</a:t>
            </a:r>
            <a:endParaRPr lang="en-US" b="0" cap="none" spc="0" dirty="0">
              <a:ln w="0"/>
              <a:solidFill>
                <a:schemeClr val="accent3"/>
              </a:solidFill>
              <a:effectLst>
                <a:outerShdw blurRad="38100" dist="19050" dir="2700000" algn="tl" rotWithShape="0">
                  <a:schemeClr val="dk1">
                    <a:alpha val="40000"/>
                  </a:schemeClr>
                </a:outerShdw>
              </a:effectLst>
            </a:endParaRPr>
          </a:p>
          <a:p>
            <a:r>
              <a:rPr lang="en-US" b="0" cap="none" spc="0" dirty="0">
                <a:ln w="0"/>
                <a:solidFill>
                  <a:schemeClr val="accent3"/>
                </a:solidFill>
                <a:effectLst>
                  <a:outerShdw blurRad="38100" dist="19050" dir="2700000" algn="tl" rotWithShape="0">
                    <a:schemeClr val="dk1">
                      <a:alpha val="40000"/>
                    </a:schemeClr>
                  </a:outerShdw>
                </a:effectLst>
              </a:rPr>
              <a:t>Prathamesh </a:t>
            </a:r>
            <a:r>
              <a:rPr lang="en-US" b="0" cap="none" spc="0" dirty="0" err="1">
                <a:ln w="0"/>
                <a:solidFill>
                  <a:schemeClr val="accent3"/>
                </a:solidFill>
                <a:effectLst>
                  <a:outerShdw blurRad="38100" dist="19050" dir="2700000" algn="tl" rotWithShape="0">
                    <a:schemeClr val="dk1">
                      <a:alpha val="40000"/>
                    </a:schemeClr>
                  </a:outerShdw>
                </a:effectLst>
              </a:rPr>
              <a:t>Kokitkar</a:t>
            </a:r>
            <a:endParaRPr lang="en-US" b="0" cap="none" spc="0" dirty="0">
              <a:ln w="0"/>
              <a:solidFill>
                <a:schemeClr val="accent3"/>
              </a:solidFill>
              <a:effectLst>
                <a:outerShdw blurRad="38100" dist="19050" dir="2700000" algn="tl" rotWithShape="0">
                  <a:schemeClr val="dk1">
                    <a:alpha val="40000"/>
                  </a:schemeClr>
                </a:outerShdw>
              </a:effectLst>
            </a:endParaRPr>
          </a:p>
          <a:p>
            <a:r>
              <a:rPr lang="en-US" dirty="0">
                <a:ln w="0"/>
                <a:solidFill>
                  <a:schemeClr val="accent3"/>
                </a:solidFill>
                <a:effectLst>
                  <a:outerShdw blurRad="38100" dist="19050" dir="2700000" algn="tl" rotWithShape="0">
                    <a:schemeClr val="dk1">
                      <a:alpha val="40000"/>
                    </a:schemeClr>
                  </a:outerShdw>
                </a:effectLst>
              </a:rPr>
              <a:t>Ritesh Kumar Verma</a:t>
            </a:r>
            <a:br>
              <a:rPr lang="en-US" dirty="0">
                <a:ln w="0"/>
                <a:solidFill>
                  <a:schemeClr val="accent3"/>
                </a:solidFill>
                <a:effectLst>
                  <a:outerShdw blurRad="38100" dist="19050" dir="2700000" algn="tl" rotWithShape="0">
                    <a:schemeClr val="dk1">
                      <a:alpha val="40000"/>
                    </a:schemeClr>
                  </a:outerShdw>
                </a:effectLst>
              </a:rPr>
            </a:br>
            <a:r>
              <a:rPr lang="en-US" dirty="0">
                <a:ln w="0"/>
                <a:solidFill>
                  <a:schemeClr val="accent3"/>
                </a:solidFill>
                <a:effectLst>
                  <a:outerShdw blurRad="38100" dist="19050" dir="2700000" algn="tl" rotWithShape="0">
                    <a:schemeClr val="dk1">
                      <a:alpha val="40000"/>
                    </a:schemeClr>
                  </a:outerShdw>
                </a:effectLst>
              </a:rPr>
              <a:t>Sumukha HR</a:t>
            </a:r>
            <a:br>
              <a:rPr lang="en-US" dirty="0">
                <a:ln w="0"/>
                <a:solidFill>
                  <a:schemeClr val="accent3"/>
                </a:solidFill>
                <a:effectLst>
                  <a:outerShdw blurRad="38100" dist="19050" dir="2700000" algn="tl" rotWithShape="0">
                    <a:schemeClr val="dk1">
                      <a:alpha val="40000"/>
                    </a:schemeClr>
                  </a:outerShdw>
                </a:effectLst>
              </a:rPr>
            </a:br>
            <a:r>
              <a:rPr lang="en-US" b="0" cap="none" spc="0" dirty="0">
                <a:ln w="0"/>
                <a:solidFill>
                  <a:schemeClr val="accent3"/>
                </a:solidFill>
                <a:effectLst>
                  <a:outerShdw blurRad="38100" dist="19050" dir="2700000" algn="tl" rotWithShape="0">
                    <a:schemeClr val="dk1">
                      <a:alpha val="40000"/>
                    </a:schemeClr>
                  </a:outerShdw>
                </a:effectLst>
              </a:rPr>
              <a:t>Yogesh Sharma</a:t>
            </a:r>
          </a:p>
          <a:p>
            <a:pPr algn="ctr"/>
            <a:endParaRPr lang="en-US" sz="48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A5B55AE8-ECDB-4EEF-A66A-A0A8ED0A6A80}"/>
              </a:ext>
            </a:extLst>
          </p:cNvPr>
          <p:cNvSpPr/>
          <p:nvPr/>
        </p:nvSpPr>
        <p:spPr>
          <a:xfrm>
            <a:off x="9968310" y="6448355"/>
            <a:ext cx="1787029" cy="369332"/>
          </a:xfrm>
          <a:prstGeom prst="rect">
            <a:avLst/>
          </a:prstGeom>
        </p:spPr>
        <p:txBody>
          <a:bodyPr wrap="none">
            <a:spAutoFit/>
          </a:bodyPr>
          <a:lstStyle/>
          <a:p>
            <a:pPr algn="ctr"/>
            <a:r>
              <a:rPr lang="en-US" dirty="0">
                <a:ln w="0"/>
                <a:effectLst>
                  <a:outerShdw blurRad="38100" dist="19050" dir="2700000" algn="tl" rotWithShape="0">
                    <a:schemeClr val="dk1">
                      <a:alpha val="40000"/>
                    </a:schemeClr>
                  </a:outerShdw>
                </a:effectLst>
              </a:rPr>
              <a:t>Date: 05/18/2023</a:t>
            </a:r>
          </a:p>
        </p:txBody>
      </p:sp>
      <p:sp>
        <p:nvSpPr>
          <p:cNvPr id="10" name="Content Placeholder 8">
            <a:extLst>
              <a:ext uri="{FF2B5EF4-FFF2-40B4-BE49-F238E27FC236}">
                <a16:creationId xmlns:a16="http://schemas.microsoft.com/office/drawing/2014/main" id="{BA50FDF4-A4CB-46C5-B041-CACC1F1DDD61}"/>
              </a:ext>
            </a:extLst>
          </p:cNvPr>
          <p:cNvSpPr txBox="1">
            <a:spLocks/>
          </p:cNvSpPr>
          <p:nvPr/>
        </p:nvSpPr>
        <p:spPr>
          <a:xfrm>
            <a:off x="746882" y="1953167"/>
            <a:ext cx="5349118"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US" dirty="0">
                <a:latin typeface="Bahnschrift Light" panose="020B0502040204020203" pitchFamily="34" charset="0"/>
              </a:rPr>
              <a:t>Streamline your travel with our cutting-edge Bus Ticket Booking System - book, manage, and enjoy your journey effortlessly!</a:t>
            </a:r>
            <a:endParaRPr lang="en-IN" dirty="0">
              <a:latin typeface="Bahnschrift Light" panose="020B0502040204020203" pitchFamily="34" charset="0"/>
            </a:endParaRPr>
          </a:p>
        </p:txBody>
      </p:sp>
      <p:pic>
        <p:nvPicPr>
          <p:cNvPr id="13" name="object 9">
            <a:extLst>
              <a:ext uri="{FF2B5EF4-FFF2-40B4-BE49-F238E27FC236}">
                <a16:creationId xmlns:a16="http://schemas.microsoft.com/office/drawing/2014/main" id="{517C6EC6-054D-4EEF-9657-A3B13D257B91}"/>
              </a:ext>
            </a:extLst>
          </p:cNvPr>
          <p:cNvPicPr/>
          <p:nvPr/>
        </p:nvPicPr>
        <p:blipFill>
          <a:blip r:embed="rId3" cstate="print"/>
          <a:stretch>
            <a:fillRect/>
          </a:stretch>
        </p:blipFill>
        <p:spPr>
          <a:xfrm>
            <a:off x="1797433" y="5284552"/>
            <a:ext cx="1739881" cy="4616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2510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B085-011F-4AFE-9ED3-EA2582D0F94C}"/>
              </a:ext>
            </a:extLst>
          </p:cNvPr>
          <p:cNvSpPr>
            <a:spLocks noGrp="1"/>
          </p:cNvSpPr>
          <p:nvPr>
            <p:ph type="title"/>
          </p:nvPr>
        </p:nvSpPr>
        <p:spPr>
          <a:xfrm>
            <a:off x="3949381" y="426948"/>
            <a:ext cx="5038373" cy="1013800"/>
          </a:xfrm>
        </p:spPr>
        <p:txBody>
          <a:bodyPr/>
          <a:lstStyle/>
          <a:p>
            <a:r>
              <a:rPr lang="en-US" dirty="0"/>
              <a:t>Challenges &amp; Learnings</a:t>
            </a:r>
          </a:p>
        </p:txBody>
      </p:sp>
      <p:sp>
        <p:nvSpPr>
          <p:cNvPr id="5" name="Content Placeholder 4">
            <a:extLst>
              <a:ext uri="{FF2B5EF4-FFF2-40B4-BE49-F238E27FC236}">
                <a16:creationId xmlns:a16="http://schemas.microsoft.com/office/drawing/2014/main" id="{ED2DF14C-8756-459A-9E47-8DDDB9C72656}"/>
              </a:ext>
            </a:extLst>
          </p:cNvPr>
          <p:cNvSpPr>
            <a:spLocks noGrp="1"/>
          </p:cNvSpPr>
          <p:nvPr>
            <p:ph idx="1"/>
          </p:nvPr>
        </p:nvSpPr>
        <p:spPr>
          <a:xfrm>
            <a:off x="581192" y="2834239"/>
            <a:ext cx="5514808" cy="4175916"/>
          </a:xfrm>
        </p:spPr>
        <p:txBody>
          <a:bodyPr>
            <a:normAutofit/>
          </a:bodyPr>
          <a:lstStyle/>
          <a:p>
            <a:pPr marL="0" indent="0">
              <a:buNone/>
            </a:pPr>
            <a:r>
              <a:rPr lang="en-US" b="1" dirty="0"/>
              <a:t>Integrating multiple technologies: </a:t>
            </a:r>
          </a:p>
          <a:p>
            <a:r>
              <a:rPr lang="en-US" dirty="0"/>
              <a:t>Coordinating Java, Spring Boot, Angular, MySQL, TypeScript, and Bootstrap.</a:t>
            </a:r>
          </a:p>
          <a:p>
            <a:pPr marL="0" indent="0">
              <a:buNone/>
            </a:pPr>
            <a:r>
              <a:rPr lang="en-US" b="1" dirty="0"/>
              <a:t>Payment integration: </a:t>
            </a:r>
          </a:p>
          <a:p>
            <a:r>
              <a:rPr lang="en-US" dirty="0"/>
              <a:t>Implementing secure payment system, integrating payment gateway, handling APIs and protocols.</a:t>
            </a:r>
          </a:p>
          <a:p>
            <a:pPr marL="0" indent="0">
              <a:buNone/>
            </a:pPr>
            <a:r>
              <a:rPr lang="en-US" b="1" dirty="0"/>
              <a:t>Designing intuitive user interface: </a:t>
            </a:r>
          </a:p>
          <a:p>
            <a:r>
              <a:rPr lang="en-US" dirty="0"/>
              <a:t>User-friendly interface for ticket booking, profile management, route selection with focus on usability and responsiveness.</a:t>
            </a:r>
          </a:p>
          <a:p>
            <a:endParaRPr lang="en-US" dirty="0"/>
          </a:p>
          <a:p>
            <a:pPr marL="0" indent="0" defTabSz="914400">
              <a:buClrTx/>
              <a:buSzTx/>
              <a:buNone/>
            </a:pPr>
            <a:endParaRPr lang="en-US" altLang="en-US" sz="1600" dirty="0"/>
          </a:p>
          <a:p>
            <a:endParaRPr lang="en-US" dirty="0"/>
          </a:p>
        </p:txBody>
      </p:sp>
      <p:sp>
        <p:nvSpPr>
          <p:cNvPr id="12" name="Content Placeholder 4">
            <a:extLst>
              <a:ext uri="{FF2B5EF4-FFF2-40B4-BE49-F238E27FC236}">
                <a16:creationId xmlns:a16="http://schemas.microsoft.com/office/drawing/2014/main" id="{CAFAB344-9D22-4F8C-B535-683571754BDA}"/>
              </a:ext>
            </a:extLst>
          </p:cNvPr>
          <p:cNvSpPr txBox="1">
            <a:spLocks/>
          </p:cNvSpPr>
          <p:nvPr/>
        </p:nvSpPr>
        <p:spPr>
          <a:xfrm>
            <a:off x="6677192" y="2834239"/>
            <a:ext cx="5514808" cy="417591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Full-stack development: </a:t>
            </a:r>
          </a:p>
          <a:p>
            <a:r>
              <a:rPr lang="en-US" dirty="0"/>
              <a:t>Java, Spring Boot, Angular, JPA Repository, and MySQL - handling both backend and frontend.</a:t>
            </a:r>
          </a:p>
          <a:p>
            <a:pPr marL="0" indent="0">
              <a:buNone/>
            </a:pPr>
            <a:r>
              <a:rPr lang="en-US" b="1" dirty="0"/>
              <a:t>Integrating technologies: </a:t>
            </a:r>
          </a:p>
          <a:p>
            <a:r>
              <a:rPr lang="en-US" dirty="0"/>
              <a:t>Managing dependencies, ensuring seamless communication between components.</a:t>
            </a:r>
          </a:p>
          <a:p>
            <a:pPr marL="0" indent="0">
              <a:buNone/>
            </a:pPr>
            <a:r>
              <a:rPr lang="en-US" b="1" dirty="0"/>
              <a:t>Database management:</a:t>
            </a:r>
          </a:p>
          <a:p>
            <a:r>
              <a:rPr lang="en-US" b="1" dirty="0"/>
              <a:t> </a:t>
            </a:r>
            <a:r>
              <a:rPr lang="en-US" dirty="0"/>
              <a:t>CRUD operations, query optimization.</a:t>
            </a:r>
          </a:p>
          <a:p>
            <a:pPr marL="0" indent="0">
              <a:buNone/>
            </a:pPr>
            <a:r>
              <a:rPr lang="en-US" dirty="0"/>
              <a:t>.</a:t>
            </a:r>
          </a:p>
          <a:p>
            <a:endParaRPr lang="en-US" dirty="0"/>
          </a:p>
          <a:p>
            <a:pPr marL="0" indent="0" defTabSz="914400">
              <a:buClrTx/>
              <a:buSzTx/>
              <a:buFont typeface="Wingdings 2" panose="05020102010507070707" pitchFamily="18" charset="2"/>
              <a:buNone/>
            </a:pPr>
            <a:endParaRPr lang="en-US" altLang="en-US" sz="1600" dirty="0"/>
          </a:p>
          <a:p>
            <a:endParaRPr lang="en-US" dirty="0"/>
          </a:p>
        </p:txBody>
      </p:sp>
      <p:cxnSp>
        <p:nvCxnSpPr>
          <p:cNvPr id="16" name="Straight Connector 15">
            <a:extLst>
              <a:ext uri="{FF2B5EF4-FFF2-40B4-BE49-F238E27FC236}">
                <a16:creationId xmlns:a16="http://schemas.microsoft.com/office/drawing/2014/main" id="{5773A8EA-6892-498C-A707-89CD44304EA7}"/>
              </a:ext>
            </a:extLst>
          </p:cNvPr>
          <p:cNvCxnSpPr/>
          <p:nvPr/>
        </p:nvCxnSpPr>
        <p:spPr>
          <a:xfrm>
            <a:off x="6096000" y="1775534"/>
            <a:ext cx="0" cy="5149049"/>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19DEC63C-8CBF-4CB6-9E60-BD5ED9C772A6}"/>
              </a:ext>
            </a:extLst>
          </p:cNvPr>
          <p:cNvSpPr txBox="1">
            <a:spLocks/>
          </p:cNvSpPr>
          <p:nvPr/>
        </p:nvSpPr>
        <p:spPr>
          <a:xfrm>
            <a:off x="1794622" y="1912120"/>
            <a:ext cx="2128718" cy="483145"/>
          </a:xfrm>
          <a:prstGeom prst="rect">
            <a:avLst/>
          </a:prstGeom>
          <a:solidFill>
            <a:schemeClr val="bg2">
              <a:lumMod val="25000"/>
            </a:schemeClr>
          </a:solidFill>
        </p:spPr>
        <p:txBody>
          <a:bodyPr vert="horz" lIns="91440" tIns="45720" rIns="91440" bIns="45720" rtlCol="0" anchor="b">
            <a:normAutofit fontScale="85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Challenges</a:t>
            </a:r>
          </a:p>
        </p:txBody>
      </p:sp>
      <p:sp>
        <p:nvSpPr>
          <p:cNvPr id="7" name="Title 1">
            <a:extLst>
              <a:ext uri="{FF2B5EF4-FFF2-40B4-BE49-F238E27FC236}">
                <a16:creationId xmlns:a16="http://schemas.microsoft.com/office/drawing/2014/main" id="{56A594DE-1E57-4FD4-8BB0-056E5CC820A6}"/>
              </a:ext>
            </a:extLst>
          </p:cNvPr>
          <p:cNvSpPr txBox="1">
            <a:spLocks/>
          </p:cNvSpPr>
          <p:nvPr/>
        </p:nvSpPr>
        <p:spPr>
          <a:xfrm>
            <a:off x="7923395" y="1926056"/>
            <a:ext cx="2128718" cy="483145"/>
          </a:xfrm>
          <a:prstGeom prst="rect">
            <a:avLst/>
          </a:prstGeom>
          <a:solidFill>
            <a:schemeClr val="bg2">
              <a:lumMod val="25000"/>
            </a:schemeClr>
          </a:solidFill>
        </p:spPr>
        <p:txBody>
          <a:bodyPr vert="horz" lIns="91440" tIns="45720" rIns="91440" bIns="45720" rtlCol="0" anchor="b">
            <a:normAutofit fontScale="92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Learnings</a:t>
            </a:r>
          </a:p>
        </p:txBody>
      </p:sp>
    </p:spTree>
    <p:extLst>
      <p:ext uri="{BB962C8B-B14F-4D97-AF65-F5344CB8AC3E}">
        <p14:creationId xmlns:p14="http://schemas.microsoft.com/office/powerpoint/2010/main" val="224290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B085-011F-4AFE-9ED3-EA2582D0F94C}"/>
              </a:ext>
            </a:extLst>
          </p:cNvPr>
          <p:cNvSpPr>
            <a:spLocks noGrp="1"/>
          </p:cNvSpPr>
          <p:nvPr>
            <p:ph type="title"/>
          </p:nvPr>
        </p:nvSpPr>
        <p:spPr>
          <a:xfrm>
            <a:off x="4638287" y="520055"/>
            <a:ext cx="4470202" cy="1013800"/>
          </a:xfrm>
        </p:spPr>
        <p:txBody>
          <a:bodyPr/>
          <a:lstStyle/>
          <a:p>
            <a:r>
              <a:rPr lang="en-US" dirty="0"/>
              <a:t>Future scope</a:t>
            </a:r>
          </a:p>
        </p:txBody>
      </p:sp>
      <p:sp>
        <p:nvSpPr>
          <p:cNvPr id="5" name="Content Placeholder 4">
            <a:extLst>
              <a:ext uri="{FF2B5EF4-FFF2-40B4-BE49-F238E27FC236}">
                <a16:creationId xmlns:a16="http://schemas.microsoft.com/office/drawing/2014/main" id="{ED2DF14C-8756-459A-9E47-8DDDB9C72656}"/>
              </a:ext>
            </a:extLst>
          </p:cNvPr>
          <p:cNvSpPr>
            <a:spLocks noGrp="1"/>
          </p:cNvSpPr>
          <p:nvPr>
            <p:ph idx="1"/>
          </p:nvPr>
        </p:nvSpPr>
        <p:spPr>
          <a:xfrm>
            <a:off x="634457" y="2414541"/>
            <a:ext cx="7106872" cy="3678303"/>
          </a:xfrm>
        </p:spPr>
        <p:txBody>
          <a:bodyPr>
            <a:normAutofit lnSpcReduction="10000"/>
          </a:bodyPr>
          <a:lstStyle/>
          <a:p>
            <a:r>
              <a:rPr lang="en-US" b="1" dirty="0"/>
              <a:t>Real-time bus tracking: </a:t>
            </a:r>
            <a:r>
              <a:rPr lang="en-US" dirty="0"/>
              <a:t>Implement a real-time bus tracking feature that allows users to track the location and estimated arrival time of their booked buses. This enhances the user experience and provides them with accurate information about their journey.</a:t>
            </a:r>
          </a:p>
          <a:p>
            <a:r>
              <a:rPr lang="en-US" b="1" dirty="0"/>
              <a:t>Integration with travel agencies: </a:t>
            </a:r>
            <a:r>
              <a:rPr lang="en-US" dirty="0"/>
              <a:t>Explore partnerships with travel agencies to expand the reach of the bus ticket booking system. This collaboration can help increase the availability of routes, buses, and attract a larger user base.</a:t>
            </a:r>
          </a:p>
          <a:p>
            <a:r>
              <a:rPr lang="en-US" b="1" dirty="0"/>
              <a:t>AI-powered chatbot: </a:t>
            </a:r>
            <a:r>
              <a:rPr lang="en-US" dirty="0"/>
              <a:t>Integrate an AI-powered chatbot into the website to provide instant customer support and assistance. The chatbot can handle common queries, provide booking recommendations, and assist with any issues or inquiries users may have, improving customer satisfaction.</a:t>
            </a:r>
          </a:p>
        </p:txBody>
      </p:sp>
      <p:pic>
        <p:nvPicPr>
          <p:cNvPr id="11" name="Picture 10">
            <a:extLst>
              <a:ext uri="{FF2B5EF4-FFF2-40B4-BE49-F238E27FC236}">
                <a16:creationId xmlns:a16="http://schemas.microsoft.com/office/drawing/2014/main" id="{6357E1EF-88FE-4F60-A469-9D3855D8D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4400" y="3287316"/>
            <a:ext cx="3343143" cy="19327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8477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B5D1-9917-B230-2A92-0A7FC3450CBB}"/>
              </a:ext>
            </a:extLst>
          </p:cNvPr>
          <p:cNvSpPr>
            <a:spLocks noGrp="1"/>
          </p:cNvSpPr>
          <p:nvPr>
            <p:ph type="title"/>
          </p:nvPr>
        </p:nvSpPr>
        <p:spPr>
          <a:xfrm>
            <a:off x="581192" y="505602"/>
            <a:ext cx="11029616" cy="1013800"/>
          </a:xfrm>
        </p:spPr>
        <p:txBody>
          <a:bodyPr/>
          <a:lstStyle/>
          <a:p>
            <a:pPr algn="ctr"/>
            <a:r>
              <a:rPr lang="en-US" b="1" dirty="0"/>
              <a:t>Conclusion</a:t>
            </a:r>
            <a:endParaRPr lang="en-IN" b="1" dirty="0"/>
          </a:p>
        </p:txBody>
      </p:sp>
      <p:sp>
        <p:nvSpPr>
          <p:cNvPr id="3" name="Content Placeholder 2">
            <a:extLst>
              <a:ext uri="{FF2B5EF4-FFF2-40B4-BE49-F238E27FC236}">
                <a16:creationId xmlns:a16="http://schemas.microsoft.com/office/drawing/2014/main" id="{3FF729A7-4FA5-4038-558D-65358CBCA506}"/>
              </a:ext>
            </a:extLst>
          </p:cNvPr>
          <p:cNvSpPr>
            <a:spLocks noGrp="1"/>
          </p:cNvSpPr>
          <p:nvPr>
            <p:ph idx="1"/>
          </p:nvPr>
        </p:nvSpPr>
        <p:spPr>
          <a:xfrm>
            <a:off x="581194" y="1415990"/>
            <a:ext cx="11297128" cy="3678303"/>
          </a:xfrm>
        </p:spPr>
        <p:txBody>
          <a:bodyPr/>
          <a:lstStyle/>
          <a:p>
            <a:r>
              <a:rPr lang="en-US" dirty="0"/>
              <a:t>A comprehensive Bus Ticket Booking System website with user and admin login, ticket and route management, payment processing, and informative sections, developed using Java, Spring Boot, Angular, JPA Repository, MySQL,  TypeScript, and Bootstrap.</a:t>
            </a:r>
            <a:endParaRPr lang="en-IN" dirty="0"/>
          </a:p>
        </p:txBody>
      </p:sp>
      <p:pic>
        <p:nvPicPr>
          <p:cNvPr id="9" name="Picture 8">
            <a:extLst>
              <a:ext uri="{FF2B5EF4-FFF2-40B4-BE49-F238E27FC236}">
                <a16:creationId xmlns:a16="http://schemas.microsoft.com/office/drawing/2014/main" id="{5B8907C9-3CE7-43FB-9E0B-02818DF76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958" y="4101483"/>
            <a:ext cx="2133600" cy="2133600"/>
          </a:xfrm>
          <a:prstGeom prst="rect">
            <a:avLst/>
          </a:prstGeom>
        </p:spPr>
      </p:pic>
    </p:spTree>
    <p:extLst>
      <p:ext uri="{BB962C8B-B14F-4D97-AF65-F5344CB8AC3E}">
        <p14:creationId xmlns:p14="http://schemas.microsoft.com/office/powerpoint/2010/main" val="686457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818087B-D52C-474C-4CF0-2736F2D184E7}"/>
              </a:ext>
            </a:extLst>
          </p:cNvPr>
          <p:cNvSpPr>
            <a:spLocks noGrp="1"/>
          </p:cNvSpPr>
          <p:nvPr>
            <p:ph idx="1"/>
          </p:nvPr>
        </p:nvSpPr>
        <p:spPr>
          <a:xfrm>
            <a:off x="3407847" y="1770308"/>
            <a:ext cx="5178369" cy="3678303"/>
          </a:xfrm>
        </p:spPr>
        <p:txBody>
          <a:bodyPr>
            <a:normAutofit/>
          </a:bodyPr>
          <a:lstStyle/>
          <a:p>
            <a:pPr marL="0" indent="0">
              <a:buNone/>
            </a:pPr>
            <a:r>
              <a:rPr lang="en-US" sz="6600" dirty="0">
                <a:latin typeface="Bahnschrift SemiBold SemiConden" panose="020B0502040204020203" pitchFamily="34" charset="0"/>
              </a:rPr>
              <a:t> THANK YOU</a:t>
            </a:r>
            <a:endParaRPr lang="en-IN" sz="6600" dirty="0">
              <a:latin typeface="Bahnschrift SemiBold SemiConden" panose="020B0502040204020203" pitchFamily="34" charset="0"/>
            </a:endParaRPr>
          </a:p>
        </p:txBody>
      </p:sp>
      <p:sp>
        <p:nvSpPr>
          <p:cNvPr id="9" name="Rectangle 8">
            <a:extLst>
              <a:ext uri="{FF2B5EF4-FFF2-40B4-BE49-F238E27FC236}">
                <a16:creationId xmlns:a16="http://schemas.microsoft.com/office/drawing/2014/main" id="{B2977C52-10C7-9E1E-B52F-9B01E3349F85}"/>
              </a:ext>
            </a:extLst>
          </p:cNvPr>
          <p:cNvSpPr/>
          <p:nvPr/>
        </p:nvSpPr>
        <p:spPr>
          <a:xfrm>
            <a:off x="9139402" y="4933741"/>
            <a:ext cx="2363852" cy="2492990"/>
          </a:xfrm>
          <a:prstGeom prst="rect">
            <a:avLst/>
          </a:prstGeom>
          <a:noFill/>
        </p:spPr>
        <p:txBody>
          <a:bodyPr wrap="none" lIns="91440" tIns="45720" rIns="91440" bIns="45720">
            <a:spAutoFit/>
          </a:bodyPr>
          <a:lstStyle/>
          <a:p>
            <a:r>
              <a:rPr lang="en-US" sz="2400" b="0" cap="none" spc="0" dirty="0">
                <a:ln w="0"/>
                <a:solidFill>
                  <a:schemeClr val="tx1"/>
                </a:solidFill>
                <a:effectLst>
                  <a:outerShdw blurRad="38100" dist="19050" dir="2700000" algn="tl" rotWithShape="0">
                    <a:schemeClr val="dk1">
                      <a:alpha val="40000"/>
                    </a:schemeClr>
                  </a:outerShdw>
                </a:effectLst>
              </a:rPr>
              <a:t>Mentors:</a:t>
            </a:r>
          </a:p>
          <a:p>
            <a:br>
              <a:rPr lang="en-US" sz="2400" b="0" cap="none" spc="0" dirty="0">
                <a:ln w="0"/>
                <a:solidFill>
                  <a:schemeClr val="tx1"/>
                </a:solidFill>
                <a:effectLst>
                  <a:outerShdw blurRad="38100" dist="19050" dir="2700000" algn="tl" rotWithShape="0">
                    <a:schemeClr val="dk1">
                      <a:alpha val="40000"/>
                    </a:schemeClr>
                  </a:outerShdw>
                </a:effectLst>
              </a:rPr>
            </a:br>
            <a:r>
              <a:rPr lang="en-US" sz="2000" b="0" cap="none" spc="0" dirty="0" err="1">
                <a:ln w="0"/>
                <a:solidFill>
                  <a:schemeClr val="accent3"/>
                </a:solidFill>
                <a:effectLst>
                  <a:outerShdw blurRad="38100" dist="19050" dir="2700000" algn="tl" rotWithShape="0">
                    <a:schemeClr val="dk1">
                      <a:alpha val="40000"/>
                    </a:schemeClr>
                  </a:outerShdw>
                </a:effectLst>
              </a:rPr>
              <a:t>Sailatha</a:t>
            </a:r>
            <a:r>
              <a:rPr lang="en-US" sz="2000" b="0" cap="none" spc="0" dirty="0">
                <a:ln w="0"/>
                <a:solidFill>
                  <a:schemeClr val="accent3"/>
                </a:solidFill>
                <a:effectLst>
                  <a:outerShdw blurRad="38100" dist="19050" dir="2700000" algn="tl" rotWithShape="0">
                    <a:schemeClr val="dk1">
                      <a:alpha val="40000"/>
                    </a:schemeClr>
                  </a:outerShdw>
                </a:effectLst>
              </a:rPr>
              <a:t> </a:t>
            </a:r>
            <a:r>
              <a:rPr lang="en-US" sz="2000" b="0" cap="none" spc="0" dirty="0" err="1">
                <a:ln w="0"/>
                <a:solidFill>
                  <a:schemeClr val="accent3"/>
                </a:solidFill>
                <a:effectLst>
                  <a:outerShdw blurRad="38100" dist="19050" dir="2700000" algn="tl" rotWithShape="0">
                    <a:schemeClr val="dk1">
                      <a:alpha val="40000"/>
                    </a:schemeClr>
                  </a:outerShdw>
                </a:effectLst>
              </a:rPr>
              <a:t>Kasanagottu</a:t>
            </a:r>
            <a:r>
              <a:rPr lang="en-US" sz="2000" b="0" cap="none" spc="0" dirty="0">
                <a:ln w="0"/>
                <a:solidFill>
                  <a:schemeClr val="accent3"/>
                </a:solidFill>
                <a:effectLst>
                  <a:outerShdw blurRad="38100" dist="19050" dir="2700000" algn="tl" rotWithShape="0">
                    <a:schemeClr val="dk1">
                      <a:alpha val="40000"/>
                    </a:schemeClr>
                  </a:outerShdw>
                </a:effectLst>
              </a:rPr>
              <a:t> </a:t>
            </a:r>
            <a:endParaRPr lang="en-US" sz="2000" dirty="0">
              <a:ln w="0"/>
              <a:solidFill>
                <a:schemeClr val="accent3"/>
              </a:solidFill>
              <a:effectLst>
                <a:outerShdw blurRad="38100" dist="19050" dir="2700000" algn="tl" rotWithShape="0">
                  <a:schemeClr val="dk1">
                    <a:alpha val="40000"/>
                  </a:schemeClr>
                </a:outerShdw>
              </a:effectLst>
            </a:endParaRPr>
          </a:p>
          <a:p>
            <a:r>
              <a:rPr lang="en-US" sz="2000" dirty="0" err="1">
                <a:ln w="0"/>
                <a:solidFill>
                  <a:schemeClr val="accent3"/>
                </a:solidFill>
                <a:effectLst>
                  <a:outerShdw blurRad="38100" dist="19050" dir="2700000" algn="tl" rotWithShape="0">
                    <a:schemeClr val="dk1">
                      <a:alpha val="40000"/>
                    </a:schemeClr>
                  </a:outerShdw>
                </a:effectLst>
              </a:rPr>
              <a:t>Navya</a:t>
            </a:r>
            <a:r>
              <a:rPr lang="en-US" sz="2000" dirty="0">
                <a:ln w="0"/>
                <a:solidFill>
                  <a:schemeClr val="accent3"/>
                </a:solidFill>
                <a:effectLst>
                  <a:outerShdw blurRad="38100" dist="19050" dir="2700000" algn="tl" rotWithShape="0">
                    <a:schemeClr val="dk1">
                      <a:alpha val="40000"/>
                    </a:schemeClr>
                  </a:outerShdw>
                </a:effectLst>
              </a:rPr>
              <a:t> </a:t>
            </a:r>
            <a:r>
              <a:rPr lang="en-US" sz="2000" dirty="0" err="1">
                <a:ln w="0"/>
                <a:solidFill>
                  <a:schemeClr val="accent3"/>
                </a:solidFill>
                <a:effectLst>
                  <a:outerShdw blurRad="38100" dist="19050" dir="2700000" algn="tl" rotWithShape="0">
                    <a:schemeClr val="dk1">
                      <a:alpha val="40000"/>
                    </a:schemeClr>
                  </a:outerShdw>
                </a:effectLst>
              </a:rPr>
              <a:t>Kolipaka</a:t>
            </a:r>
            <a:r>
              <a:rPr lang="en-US" sz="2000" dirty="0">
                <a:ln w="0"/>
                <a:solidFill>
                  <a:schemeClr val="accent3"/>
                </a:solidFill>
                <a:effectLst>
                  <a:outerShdw blurRad="38100" dist="19050" dir="2700000" algn="tl" rotWithShape="0">
                    <a:schemeClr val="dk1">
                      <a:alpha val="40000"/>
                    </a:schemeClr>
                  </a:outerShdw>
                </a:effectLst>
              </a:rPr>
              <a:t> </a:t>
            </a:r>
          </a:p>
          <a:p>
            <a:r>
              <a:rPr lang="en-US" sz="2000" dirty="0" err="1">
                <a:ln w="0"/>
                <a:solidFill>
                  <a:schemeClr val="accent3"/>
                </a:solidFill>
                <a:effectLst>
                  <a:outerShdw blurRad="38100" dist="19050" dir="2700000" algn="tl" rotWithShape="0">
                    <a:schemeClr val="dk1">
                      <a:alpha val="40000"/>
                    </a:schemeClr>
                  </a:outerShdw>
                </a:effectLst>
              </a:rPr>
              <a:t>Prasunamba</a:t>
            </a:r>
            <a:endParaRPr lang="en-US" sz="2000" dirty="0">
              <a:ln w="0"/>
              <a:solidFill>
                <a:schemeClr val="accent3"/>
              </a:solidFill>
              <a:effectLst>
                <a:outerShdw blurRad="38100" dist="19050" dir="2700000" algn="tl" rotWithShape="0">
                  <a:schemeClr val="dk1">
                    <a:alpha val="40000"/>
                  </a:schemeClr>
                </a:outerShdw>
              </a:effectLst>
            </a:endParaRPr>
          </a:p>
          <a:p>
            <a:pPr algn="ctr"/>
            <a:endParaRPr lang="en-US" sz="2400" dirty="0">
              <a:ln w="0"/>
              <a:solidFill>
                <a:schemeClr val="accent3"/>
              </a:solidFill>
              <a:effectLst>
                <a:outerShdw blurRad="38100" dist="19050" dir="2700000" algn="tl" rotWithShape="0">
                  <a:schemeClr val="dk1">
                    <a:alpha val="40000"/>
                  </a:schemeClr>
                </a:outerShdw>
              </a:effectLst>
            </a:endParaRPr>
          </a:p>
          <a:p>
            <a:pPr algn="ctr"/>
            <a:endParaRPr lang="en-US" sz="2400" b="0" cap="none" spc="0" dirty="0">
              <a:ln w="0"/>
              <a:solidFill>
                <a:schemeClr val="tx1">
                  <a:lumMod val="50000"/>
                  <a:lumOff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7193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179CAA2-5EAF-EA96-AE66-BA119E24B69D}"/>
              </a:ext>
            </a:extLst>
          </p:cNvPr>
          <p:cNvSpPr>
            <a:spLocks noGrp="1"/>
          </p:cNvSpPr>
          <p:nvPr>
            <p:ph idx="1"/>
          </p:nvPr>
        </p:nvSpPr>
        <p:spPr>
          <a:xfrm>
            <a:off x="900761" y="1964538"/>
            <a:ext cx="11291239" cy="3678303"/>
          </a:xfrm>
        </p:spPr>
        <p:txBody>
          <a:bodyPr>
            <a:normAutofit/>
          </a:bodyPr>
          <a:lstStyle/>
          <a:p>
            <a:pPr algn="just"/>
            <a:r>
              <a:rPr lang="en-US" dirty="0"/>
              <a:t>1. Problem Statement </a:t>
            </a:r>
          </a:p>
          <a:p>
            <a:pPr algn="just"/>
            <a:r>
              <a:rPr lang="en-US" dirty="0"/>
              <a:t>2. Introduction </a:t>
            </a:r>
          </a:p>
          <a:p>
            <a:pPr algn="just"/>
            <a:r>
              <a:rPr lang="en-US" dirty="0"/>
              <a:t>3. Objective </a:t>
            </a:r>
          </a:p>
          <a:p>
            <a:pPr algn="just"/>
            <a:r>
              <a:rPr lang="en-US" dirty="0"/>
              <a:t>4. Tech Stack</a:t>
            </a:r>
          </a:p>
          <a:p>
            <a:pPr algn="just"/>
            <a:r>
              <a:rPr lang="en-US" dirty="0"/>
              <a:t>5. Demo </a:t>
            </a:r>
          </a:p>
          <a:p>
            <a:pPr algn="just"/>
            <a:r>
              <a:rPr lang="en-US" dirty="0"/>
              <a:t>6. Challenges and Learnings</a:t>
            </a:r>
          </a:p>
          <a:p>
            <a:pPr algn="just"/>
            <a:r>
              <a:rPr lang="en-US" dirty="0"/>
              <a:t>7. Future Scope </a:t>
            </a:r>
          </a:p>
          <a:p>
            <a:pPr algn="just"/>
            <a:r>
              <a:rPr lang="en-US" dirty="0"/>
              <a:t>8. Conclusion</a:t>
            </a:r>
            <a:endParaRPr lang="en-IN" dirty="0"/>
          </a:p>
        </p:txBody>
      </p:sp>
      <p:sp>
        <p:nvSpPr>
          <p:cNvPr id="10" name="Title 9">
            <a:extLst>
              <a:ext uri="{FF2B5EF4-FFF2-40B4-BE49-F238E27FC236}">
                <a16:creationId xmlns:a16="http://schemas.microsoft.com/office/drawing/2014/main" id="{6F35E6C9-71A9-70BF-B378-D410CC4C32DE}"/>
              </a:ext>
            </a:extLst>
          </p:cNvPr>
          <p:cNvSpPr>
            <a:spLocks noGrp="1"/>
          </p:cNvSpPr>
          <p:nvPr>
            <p:ph type="title"/>
          </p:nvPr>
        </p:nvSpPr>
        <p:spPr>
          <a:xfrm>
            <a:off x="581192" y="498564"/>
            <a:ext cx="11029616" cy="1013800"/>
          </a:xfrm>
        </p:spPr>
        <p:txBody>
          <a:bodyPr/>
          <a:lstStyle/>
          <a:p>
            <a:pPr algn="ctr"/>
            <a:r>
              <a:rPr lang="en-US" b="1" dirty="0"/>
              <a:t>Agenda </a:t>
            </a:r>
            <a:endParaRPr lang="en-IN" b="1" dirty="0"/>
          </a:p>
        </p:txBody>
      </p:sp>
      <p:pic>
        <p:nvPicPr>
          <p:cNvPr id="3" name="Picture 2">
            <a:extLst>
              <a:ext uri="{FF2B5EF4-FFF2-40B4-BE49-F238E27FC236}">
                <a16:creationId xmlns:a16="http://schemas.microsoft.com/office/drawing/2014/main" id="{7D85EE1B-F687-40E1-A2AF-357235404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498" y="1781055"/>
            <a:ext cx="5405636" cy="3604334"/>
          </a:xfrm>
          <a:prstGeom prst="rect">
            <a:avLst/>
          </a:prstGeom>
        </p:spPr>
      </p:pic>
    </p:spTree>
    <p:extLst>
      <p:ext uri="{BB962C8B-B14F-4D97-AF65-F5344CB8AC3E}">
        <p14:creationId xmlns:p14="http://schemas.microsoft.com/office/powerpoint/2010/main" val="150242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F35E6C9-71A9-70BF-B378-D410CC4C32DE}"/>
              </a:ext>
            </a:extLst>
          </p:cNvPr>
          <p:cNvSpPr>
            <a:spLocks noGrp="1"/>
          </p:cNvSpPr>
          <p:nvPr>
            <p:ph type="title"/>
          </p:nvPr>
        </p:nvSpPr>
        <p:spPr>
          <a:xfrm>
            <a:off x="495733" y="546921"/>
            <a:ext cx="11029616" cy="1013800"/>
          </a:xfrm>
        </p:spPr>
        <p:txBody>
          <a:bodyPr/>
          <a:lstStyle/>
          <a:p>
            <a:pPr algn="ctr"/>
            <a:r>
              <a:rPr lang="en-US" b="1" dirty="0"/>
              <a:t>Problem Statement</a:t>
            </a:r>
            <a:endParaRPr lang="en-IN" b="1" dirty="0"/>
          </a:p>
        </p:txBody>
      </p:sp>
      <p:pic>
        <p:nvPicPr>
          <p:cNvPr id="2" name="Picture 1" descr="download (1)">
            <a:extLst>
              <a:ext uri="{FF2B5EF4-FFF2-40B4-BE49-F238E27FC236}">
                <a16:creationId xmlns:a16="http://schemas.microsoft.com/office/drawing/2014/main" id="{F4B83653-04C8-CE35-0D4D-042CD8253E8F}"/>
              </a:ext>
            </a:extLst>
          </p:cNvPr>
          <p:cNvPicPr>
            <a:picLocks noChangeAspect="1"/>
          </p:cNvPicPr>
          <p:nvPr/>
        </p:nvPicPr>
        <p:blipFill>
          <a:blip r:embed="rId2"/>
          <a:stretch>
            <a:fillRect/>
          </a:stretch>
        </p:blipFill>
        <p:spPr>
          <a:xfrm>
            <a:off x="8713042" y="5270558"/>
            <a:ext cx="1238166" cy="1390016"/>
          </a:xfrm>
          <a:prstGeom prst="rect">
            <a:avLst/>
          </a:prstGeom>
          <a:ln>
            <a:noFill/>
          </a:ln>
          <a:effectLst>
            <a:softEdge rad="112500"/>
          </a:effectLst>
        </p:spPr>
      </p:pic>
      <p:sp>
        <p:nvSpPr>
          <p:cNvPr id="6" name="Content Placeholder 8">
            <a:extLst>
              <a:ext uri="{FF2B5EF4-FFF2-40B4-BE49-F238E27FC236}">
                <a16:creationId xmlns:a16="http://schemas.microsoft.com/office/drawing/2014/main" id="{5E551215-F84C-4053-8BE0-4EEF904B2FB1}"/>
              </a:ext>
            </a:extLst>
          </p:cNvPr>
          <p:cNvSpPr txBox="1">
            <a:spLocks/>
          </p:cNvSpPr>
          <p:nvPr/>
        </p:nvSpPr>
        <p:spPr>
          <a:xfrm>
            <a:off x="249835" y="1709986"/>
            <a:ext cx="6818050" cy="425558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In the existing system lacks a streamlined process for booking tickets, selecting routes, and managing user profiles, while administrators face challenges in manually managing routes, tickets, and buses. This results in operational complexities, limited insights for decision-making, and a need for process optimization.</a:t>
            </a:r>
          </a:p>
        </p:txBody>
      </p:sp>
      <p:pic>
        <p:nvPicPr>
          <p:cNvPr id="8" name="Picture 7">
            <a:extLst>
              <a:ext uri="{FF2B5EF4-FFF2-40B4-BE49-F238E27FC236}">
                <a16:creationId xmlns:a16="http://schemas.microsoft.com/office/drawing/2014/main" id="{E8924463-F952-45A2-BD9F-EBB407E95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7885" y="2551779"/>
            <a:ext cx="4368687" cy="2340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3831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257" y="526397"/>
            <a:ext cx="11029616" cy="988332"/>
          </a:xfrm>
        </p:spPr>
        <p:txBody>
          <a:bodyPr/>
          <a:lstStyle/>
          <a:p>
            <a:pPr algn="ctr"/>
            <a:r>
              <a:rPr lang="en-US" b="1" dirty="0"/>
              <a:t>Introduction</a:t>
            </a:r>
          </a:p>
        </p:txBody>
      </p:sp>
      <p:sp>
        <p:nvSpPr>
          <p:cNvPr id="35" name="Content Placeholder 8">
            <a:extLst>
              <a:ext uri="{FF2B5EF4-FFF2-40B4-BE49-F238E27FC236}">
                <a16:creationId xmlns:a16="http://schemas.microsoft.com/office/drawing/2014/main" id="{4D05B5AD-39D2-46A1-B79B-9D6401D4D85B}"/>
              </a:ext>
            </a:extLst>
          </p:cNvPr>
          <p:cNvSpPr txBox="1">
            <a:spLocks/>
          </p:cNvSpPr>
          <p:nvPr/>
        </p:nvSpPr>
        <p:spPr>
          <a:xfrm>
            <a:off x="128017" y="1948381"/>
            <a:ext cx="6611112"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dirty="0"/>
              <a:t>This project aims to provide a convenient and efficient platform for users to book and manage bus tickets. The system includes separate login pages for administrators and users. Users can book and manage their tickets, as well as update their profile details. They can also select routes and book tickets accordingly.</a:t>
            </a:r>
          </a:p>
          <a:p>
            <a:pPr algn="just"/>
            <a:endParaRPr lang="en-US" dirty="0"/>
          </a:p>
          <a:p>
            <a:pPr algn="just"/>
            <a:r>
              <a:rPr lang="en-US" dirty="0"/>
              <a:t>Administrators have additional privileges, allowing them to perform CRUD (Create, Read, Update, Delete) operations on routes, manage tickets and buses, and access a dashboard that provides key information such as buses, no of tickets, no of routes.</a:t>
            </a:r>
            <a:endParaRPr lang="en-IN" sz="2000" dirty="0"/>
          </a:p>
        </p:txBody>
      </p:sp>
      <p:pic>
        <p:nvPicPr>
          <p:cNvPr id="6" name="Picture 5">
            <a:extLst>
              <a:ext uri="{FF2B5EF4-FFF2-40B4-BE49-F238E27FC236}">
                <a16:creationId xmlns:a16="http://schemas.microsoft.com/office/drawing/2014/main" id="{40F33C1C-7255-4FE6-AC3B-01DCBBE26E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0004" y="2267135"/>
            <a:ext cx="4171395" cy="2780930"/>
          </a:xfrm>
          <a:prstGeom prst="rect">
            <a:avLst/>
          </a:prstGeom>
        </p:spPr>
      </p:pic>
    </p:spTree>
    <p:extLst>
      <p:ext uri="{BB962C8B-B14F-4D97-AF65-F5344CB8AC3E}">
        <p14:creationId xmlns:p14="http://schemas.microsoft.com/office/powerpoint/2010/main" val="3804102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B085-011F-4AFE-9ED3-EA2582D0F94C}"/>
              </a:ext>
            </a:extLst>
          </p:cNvPr>
          <p:cNvSpPr>
            <a:spLocks noGrp="1"/>
          </p:cNvSpPr>
          <p:nvPr>
            <p:ph type="title"/>
          </p:nvPr>
        </p:nvSpPr>
        <p:spPr>
          <a:xfrm>
            <a:off x="5162069" y="551235"/>
            <a:ext cx="3112452" cy="1013800"/>
          </a:xfrm>
        </p:spPr>
        <p:txBody>
          <a:bodyPr/>
          <a:lstStyle/>
          <a:p>
            <a:r>
              <a:rPr lang="en-US" dirty="0"/>
              <a:t>Objective</a:t>
            </a:r>
          </a:p>
        </p:txBody>
      </p:sp>
      <p:sp>
        <p:nvSpPr>
          <p:cNvPr id="3" name="Content Placeholder 2">
            <a:extLst>
              <a:ext uri="{FF2B5EF4-FFF2-40B4-BE49-F238E27FC236}">
                <a16:creationId xmlns:a16="http://schemas.microsoft.com/office/drawing/2014/main" id="{E76ADB18-C0B2-41F8-9AB5-676F4D150515}"/>
              </a:ext>
            </a:extLst>
          </p:cNvPr>
          <p:cNvSpPr>
            <a:spLocks noGrp="1"/>
          </p:cNvSpPr>
          <p:nvPr>
            <p:ph idx="1"/>
          </p:nvPr>
        </p:nvSpPr>
        <p:spPr>
          <a:xfrm>
            <a:off x="581190" y="1983841"/>
            <a:ext cx="11483561" cy="2125173"/>
          </a:xfrm>
        </p:spPr>
        <p:txBody>
          <a:bodyPr>
            <a:normAutofit/>
          </a:bodyPr>
          <a:lstStyle/>
          <a:p>
            <a:r>
              <a:rPr lang="en-US" dirty="0"/>
              <a:t>Empower users to book and manage their tickets and profile information, as well as select and reserve routes. Provide admin capabilities for managing routes, tickets, and buses, along with a dynamic dashboard displaying key metrics such as buses, no of tickets, no of routes.</a:t>
            </a:r>
          </a:p>
          <a:p>
            <a:r>
              <a:rPr lang="en-US" dirty="0"/>
              <a:t>Additionally, include an informative "About Us" section showcasing project details and developer information.</a:t>
            </a:r>
          </a:p>
        </p:txBody>
      </p:sp>
      <p:pic>
        <p:nvPicPr>
          <p:cNvPr id="4" name="Picture 3">
            <a:extLst>
              <a:ext uri="{FF2B5EF4-FFF2-40B4-BE49-F238E27FC236}">
                <a16:creationId xmlns:a16="http://schemas.microsoft.com/office/drawing/2014/main" id="{FA1EC401-F3F4-40A1-A1E3-F67420410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360" y="4527821"/>
            <a:ext cx="7499223" cy="2170381"/>
          </a:xfrm>
          <a:prstGeom prst="rect">
            <a:avLst/>
          </a:prstGeom>
        </p:spPr>
      </p:pic>
    </p:spTree>
    <p:extLst>
      <p:ext uri="{BB962C8B-B14F-4D97-AF65-F5344CB8AC3E}">
        <p14:creationId xmlns:p14="http://schemas.microsoft.com/office/powerpoint/2010/main" val="77806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B085-011F-4AFE-9ED3-EA2582D0F94C}"/>
              </a:ext>
            </a:extLst>
          </p:cNvPr>
          <p:cNvSpPr>
            <a:spLocks noGrp="1"/>
          </p:cNvSpPr>
          <p:nvPr>
            <p:ph type="title"/>
          </p:nvPr>
        </p:nvSpPr>
        <p:spPr>
          <a:xfrm>
            <a:off x="4907940" y="501446"/>
            <a:ext cx="2668035" cy="1013800"/>
          </a:xfrm>
        </p:spPr>
        <p:txBody>
          <a:bodyPr/>
          <a:lstStyle/>
          <a:p>
            <a:r>
              <a:rPr lang="en-US" dirty="0"/>
              <a:t>Tech stack</a:t>
            </a:r>
          </a:p>
        </p:txBody>
      </p:sp>
      <p:sp>
        <p:nvSpPr>
          <p:cNvPr id="3" name="Content Placeholder 2">
            <a:extLst>
              <a:ext uri="{FF2B5EF4-FFF2-40B4-BE49-F238E27FC236}">
                <a16:creationId xmlns:a16="http://schemas.microsoft.com/office/drawing/2014/main" id="{E76ADB18-C0B2-41F8-9AB5-676F4D150515}"/>
              </a:ext>
            </a:extLst>
          </p:cNvPr>
          <p:cNvSpPr>
            <a:spLocks noGrp="1"/>
          </p:cNvSpPr>
          <p:nvPr>
            <p:ph idx="1"/>
          </p:nvPr>
        </p:nvSpPr>
        <p:spPr>
          <a:xfrm>
            <a:off x="354811" y="2731234"/>
            <a:ext cx="2490482" cy="3678303"/>
          </a:xfrm>
        </p:spPr>
        <p:txBody>
          <a:bodyPr/>
          <a:lstStyle/>
          <a:p>
            <a:r>
              <a:rPr lang="en-US" dirty="0"/>
              <a:t>Angular Framework</a:t>
            </a:r>
          </a:p>
          <a:p>
            <a:r>
              <a:rPr lang="en-US" dirty="0"/>
              <a:t>Typescript</a:t>
            </a:r>
          </a:p>
          <a:p>
            <a:r>
              <a:rPr lang="en-US" dirty="0"/>
              <a:t>HTML &amp; CSS</a:t>
            </a:r>
          </a:p>
          <a:p>
            <a:r>
              <a:rPr lang="en-US" dirty="0"/>
              <a:t>Bootstrap</a:t>
            </a:r>
          </a:p>
          <a:p>
            <a:r>
              <a:rPr lang="en-US" dirty="0" err="1"/>
              <a:t>OpenLayer</a:t>
            </a:r>
            <a:endParaRPr lang="en-US" dirty="0"/>
          </a:p>
          <a:p>
            <a:r>
              <a:rPr lang="en-US" dirty="0" err="1"/>
              <a:t>Razorpay</a:t>
            </a:r>
            <a:endParaRPr lang="en-US" dirty="0"/>
          </a:p>
          <a:p>
            <a:endParaRPr lang="en-US" dirty="0"/>
          </a:p>
          <a:p>
            <a:endParaRPr lang="en-US" dirty="0"/>
          </a:p>
        </p:txBody>
      </p:sp>
      <p:sp>
        <p:nvSpPr>
          <p:cNvPr id="4" name="Title 1">
            <a:extLst>
              <a:ext uri="{FF2B5EF4-FFF2-40B4-BE49-F238E27FC236}">
                <a16:creationId xmlns:a16="http://schemas.microsoft.com/office/drawing/2014/main" id="{177B10E4-529F-47C9-89C0-2FE5A98C3A44}"/>
              </a:ext>
            </a:extLst>
          </p:cNvPr>
          <p:cNvSpPr txBox="1">
            <a:spLocks/>
          </p:cNvSpPr>
          <p:nvPr/>
        </p:nvSpPr>
        <p:spPr>
          <a:xfrm>
            <a:off x="1780934" y="1955092"/>
            <a:ext cx="2128718" cy="711960"/>
          </a:xfrm>
          <a:prstGeom prst="rect">
            <a:avLst/>
          </a:prstGeom>
          <a:solidFill>
            <a:schemeClr val="bg2">
              <a:lumMod val="25000"/>
            </a:schemeClr>
          </a:solidFill>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Frontend</a:t>
            </a:r>
          </a:p>
        </p:txBody>
      </p:sp>
      <p:sp>
        <p:nvSpPr>
          <p:cNvPr id="7" name="Title 1">
            <a:extLst>
              <a:ext uri="{FF2B5EF4-FFF2-40B4-BE49-F238E27FC236}">
                <a16:creationId xmlns:a16="http://schemas.microsoft.com/office/drawing/2014/main" id="{008D9CE6-97AC-405B-9402-E648F3A60601}"/>
              </a:ext>
            </a:extLst>
          </p:cNvPr>
          <p:cNvSpPr txBox="1">
            <a:spLocks/>
          </p:cNvSpPr>
          <p:nvPr/>
        </p:nvSpPr>
        <p:spPr>
          <a:xfrm>
            <a:off x="7868215" y="1955091"/>
            <a:ext cx="1903498" cy="711961"/>
          </a:xfrm>
          <a:prstGeom prst="rect">
            <a:avLst/>
          </a:prstGeom>
          <a:solidFill>
            <a:schemeClr val="bg2">
              <a:lumMod val="25000"/>
            </a:schemeClr>
          </a:solidFill>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Backend</a:t>
            </a:r>
          </a:p>
        </p:txBody>
      </p:sp>
      <p:sp>
        <p:nvSpPr>
          <p:cNvPr id="8" name="Content Placeholder 2">
            <a:extLst>
              <a:ext uri="{FF2B5EF4-FFF2-40B4-BE49-F238E27FC236}">
                <a16:creationId xmlns:a16="http://schemas.microsoft.com/office/drawing/2014/main" id="{65E67FE6-F3B0-487D-A0D6-22E9F1170FCB}"/>
              </a:ext>
            </a:extLst>
          </p:cNvPr>
          <p:cNvSpPr txBox="1">
            <a:spLocks/>
          </p:cNvSpPr>
          <p:nvPr/>
        </p:nvSpPr>
        <p:spPr>
          <a:xfrm>
            <a:off x="6170868" y="2760160"/>
            <a:ext cx="2490482"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err="1"/>
              <a:t>SpringBoot</a:t>
            </a:r>
            <a:endParaRPr lang="en-US" dirty="0"/>
          </a:p>
          <a:p>
            <a:r>
              <a:rPr lang="en-US" dirty="0"/>
              <a:t>Spring Maven</a:t>
            </a:r>
          </a:p>
          <a:p>
            <a:r>
              <a:rPr lang="en-US" dirty="0"/>
              <a:t>Spring JPA</a:t>
            </a:r>
          </a:p>
          <a:p>
            <a:r>
              <a:rPr lang="en-US" dirty="0"/>
              <a:t>Restful APIs</a:t>
            </a:r>
          </a:p>
          <a:p>
            <a:r>
              <a:rPr lang="en-US" dirty="0"/>
              <a:t>MySQL</a:t>
            </a:r>
          </a:p>
          <a:p>
            <a:r>
              <a:rPr lang="en-US" dirty="0"/>
              <a:t>SQL Workbench</a:t>
            </a:r>
          </a:p>
          <a:p>
            <a:endParaRPr lang="en-US" dirty="0"/>
          </a:p>
        </p:txBody>
      </p:sp>
      <p:cxnSp>
        <p:nvCxnSpPr>
          <p:cNvPr id="12" name="Straight Connector 11">
            <a:extLst>
              <a:ext uri="{FF2B5EF4-FFF2-40B4-BE49-F238E27FC236}">
                <a16:creationId xmlns:a16="http://schemas.microsoft.com/office/drawing/2014/main" id="{34DCCA9D-63D3-4E57-B45B-771EC8EE4D4C}"/>
              </a:ext>
            </a:extLst>
          </p:cNvPr>
          <p:cNvCxnSpPr/>
          <p:nvPr/>
        </p:nvCxnSpPr>
        <p:spPr>
          <a:xfrm>
            <a:off x="5832628" y="2038105"/>
            <a:ext cx="0" cy="5122415"/>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9DDC1DE-6A2D-4F95-B0C2-7CFD69989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2389" y="5532617"/>
            <a:ext cx="870764" cy="870764"/>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A2641768-7D3E-44B2-908A-4A7236B7D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3369" y="4515597"/>
            <a:ext cx="1741528" cy="870764"/>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0905FB5A-8E5C-4423-83D9-BDD28D3450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9964" y="5602726"/>
            <a:ext cx="806811" cy="806811"/>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643A15B4-DB45-4C1F-B52C-83D41EB98B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6710" y="4012959"/>
            <a:ext cx="1317278" cy="333749"/>
          </a:xfrm>
          <a:prstGeom prst="rect">
            <a:avLst/>
          </a:prstGeom>
          <a:ln>
            <a:noFill/>
          </a:ln>
          <a:effectLst>
            <a:outerShdw blurRad="292100" dist="139700" dir="2700000" algn="tl" rotWithShape="0">
              <a:srgbClr val="333333">
                <a:alpha val="65000"/>
              </a:srgbClr>
            </a:outerShdw>
          </a:effectLst>
        </p:spPr>
      </p:pic>
      <p:pic>
        <p:nvPicPr>
          <p:cNvPr id="24" name="Picture 23">
            <a:extLst>
              <a:ext uri="{FF2B5EF4-FFF2-40B4-BE49-F238E27FC236}">
                <a16:creationId xmlns:a16="http://schemas.microsoft.com/office/drawing/2014/main" id="{5725A861-8484-4BAF-B392-1B53CD3F38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28457" y="2796155"/>
            <a:ext cx="2198273" cy="942117"/>
          </a:xfrm>
          <a:prstGeom prst="rect">
            <a:avLst/>
          </a:prstGeom>
          <a:ln>
            <a:noFill/>
          </a:ln>
          <a:effectLst>
            <a:outerShdw blurRad="292100" dist="139700" dir="2700000" algn="tl" rotWithShape="0">
              <a:srgbClr val="333333">
                <a:alpha val="65000"/>
              </a:srgbClr>
            </a:outerShdw>
          </a:effectLst>
        </p:spPr>
      </p:pic>
      <p:pic>
        <p:nvPicPr>
          <p:cNvPr id="28" name="Picture 27">
            <a:extLst>
              <a:ext uri="{FF2B5EF4-FFF2-40B4-BE49-F238E27FC236}">
                <a16:creationId xmlns:a16="http://schemas.microsoft.com/office/drawing/2014/main" id="{E8EE4755-77C4-4A3B-A5CA-63F25DE2C6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1857" y="3938904"/>
            <a:ext cx="607122" cy="607122"/>
          </a:xfrm>
          <a:prstGeom prst="rect">
            <a:avLst/>
          </a:prstGeom>
          <a:ln>
            <a:noFill/>
          </a:ln>
          <a:effectLst>
            <a:outerShdw blurRad="292100" dist="139700" dir="2700000" algn="tl" rotWithShape="0">
              <a:srgbClr val="333333">
                <a:alpha val="65000"/>
              </a:srgbClr>
            </a:outerShdw>
          </a:effectLst>
        </p:spPr>
      </p:pic>
      <p:pic>
        <p:nvPicPr>
          <p:cNvPr id="30" name="Picture 29">
            <a:extLst>
              <a:ext uri="{FF2B5EF4-FFF2-40B4-BE49-F238E27FC236}">
                <a16:creationId xmlns:a16="http://schemas.microsoft.com/office/drawing/2014/main" id="{5D0CA537-A473-44C2-BC54-AB4ED59A3864}"/>
              </a:ext>
            </a:extLst>
          </p:cNvPr>
          <p:cNvPicPr>
            <a:picLocks noChangeAspect="1"/>
          </p:cNvPicPr>
          <p:nvPr/>
        </p:nvPicPr>
        <p:blipFill rotWithShape="1">
          <a:blip r:embed="rId8">
            <a:extLst>
              <a:ext uri="{28A0092B-C50C-407E-A947-70E740481C1C}">
                <a14:useLocalDpi xmlns:a14="http://schemas.microsoft.com/office/drawing/2010/main" val="0"/>
              </a:ext>
            </a:extLst>
          </a:blip>
          <a:srcRect t="17053" b="20447"/>
          <a:stretch/>
        </p:blipFill>
        <p:spPr>
          <a:xfrm>
            <a:off x="2313890" y="3901756"/>
            <a:ext cx="1373666" cy="711960"/>
          </a:xfrm>
          <a:prstGeom prst="rect">
            <a:avLst/>
          </a:prstGeom>
          <a:ln>
            <a:noFill/>
          </a:ln>
          <a:effectLst>
            <a:outerShdw blurRad="292100" dist="139700" dir="2700000" algn="tl" rotWithShape="0">
              <a:srgbClr val="333333">
                <a:alpha val="65000"/>
              </a:srgbClr>
            </a:outerShdw>
          </a:effectLst>
        </p:spPr>
      </p:pic>
      <p:pic>
        <p:nvPicPr>
          <p:cNvPr id="32" name="Picture 31">
            <a:extLst>
              <a:ext uri="{FF2B5EF4-FFF2-40B4-BE49-F238E27FC236}">
                <a16:creationId xmlns:a16="http://schemas.microsoft.com/office/drawing/2014/main" id="{3DE1E81E-A42C-4F10-B8FD-77E5107BF3E9}"/>
              </a:ext>
            </a:extLst>
          </p:cNvPr>
          <p:cNvPicPr>
            <a:picLocks noChangeAspect="1"/>
          </p:cNvPicPr>
          <p:nvPr/>
        </p:nvPicPr>
        <p:blipFill rotWithShape="1">
          <a:blip r:embed="rId9">
            <a:extLst>
              <a:ext uri="{28A0092B-C50C-407E-A947-70E740481C1C}">
                <a14:useLocalDpi xmlns:a14="http://schemas.microsoft.com/office/drawing/2010/main" val="0"/>
              </a:ext>
            </a:extLst>
          </a:blip>
          <a:srcRect t="24500" b="26434"/>
          <a:stretch/>
        </p:blipFill>
        <p:spPr>
          <a:xfrm>
            <a:off x="3158064" y="4868462"/>
            <a:ext cx="1697380" cy="462692"/>
          </a:xfrm>
          <a:prstGeom prst="rect">
            <a:avLst/>
          </a:prstGeom>
          <a:ln>
            <a:noFill/>
          </a:ln>
          <a:effectLst>
            <a:outerShdw blurRad="292100" dist="139700" dir="2700000" algn="tl" rotWithShape="0">
              <a:srgbClr val="333333">
                <a:alpha val="65000"/>
              </a:srgbClr>
            </a:outerShdw>
          </a:effectLst>
        </p:spPr>
      </p:pic>
      <p:pic>
        <p:nvPicPr>
          <p:cNvPr id="34" name="Picture 33">
            <a:extLst>
              <a:ext uri="{FF2B5EF4-FFF2-40B4-BE49-F238E27FC236}">
                <a16:creationId xmlns:a16="http://schemas.microsoft.com/office/drawing/2014/main" id="{5CDB8AB9-7210-4679-8608-F5C66030EC5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01246" y="2731234"/>
            <a:ext cx="957302" cy="957302"/>
          </a:xfrm>
          <a:prstGeom prst="rect">
            <a:avLst/>
          </a:prstGeom>
          <a:ln>
            <a:noFill/>
          </a:ln>
          <a:effectLst>
            <a:outerShdw blurRad="292100" dist="139700" dir="2700000" algn="tl" rotWithShape="0">
              <a:srgbClr val="333333">
                <a:alpha val="65000"/>
              </a:srgbClr>
            </a:outerShdw>
          </a:effectLst>
        </p:spPr>
      </p:pic>
      <p:pic>
        <p:nvPicPr>
          <p:cNvPr id="36" name="Picture 35">
            <a:extLst>
              <a:ext uri="{FF2B5EF4-FFF2-40B4-BE49-F238E27FC236}">
                <a16:creationId xmlns:a16="http://schemas.microsoft.com/office/drawing/2014/main" id="{8295C03B-9287-463C-8EC5-7CCCAE1B5824}"/>
              </a:ext>
            </a:extLst>
          </p:cNvPr>
          <p:cNvPicPr>
            <a:picLocks noChangeAspect="1"/>
          </p:cNvPicPr>
          <p:nvPr/>
        </p:nvPicPr>
        <p:blipFill rotWithShape="1">
          <a:blip r:embed="rId11">
            <a:extLst>
              <a:ext uri="{28A0092B-C50C-407E-A947-70E740481C1C}">
                <a14:useLocalDpi xmlns:a14="http://schemas.microsoft.com/office/drawing/2010/main" val="0"/>
              </a:ext>
            </a:extLst>
          </a:blip>
          <a:srcRect t="35679" b="39954"/>
          <a:stretch/>
        </p:blipFill>
        <p:spPr>
          <a:xfrm>
            <a:off x="10143969" y="3972106"/>
            <a:ext cx="1630243" cy="3972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A89AC7E6-CBDC-4183-8A37-E77075C8B52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97894" y="5605622"/>
            <a:ext cx="1373666" cy="289803"/>
          </a:xfrm>
          <a:prstGeom prst="rect">
            <a:avLst/>
          </a:prstGeom>
        </p:spPr>
      </p:pic>
      <p:pic>
        <p:nvPicPr>
          <p:cNvPr id="10" name="Picture 9">
            <a:extLst>
              <a:ext uri="{FF2B5EF4-FFF2-40B4-BE49-F238E27FC236}">
                <a16:creationId xmlns:a16="http://schemas.microsoft.com/office/drawing/2014/main" id="{02E418E2-B677-41C0-8311-E4EC09C0E3B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00364" y="5462846"/>
            <a:ext cx="865157" cy="865157"/>
          </a:xfrm>
          <a:prstGeom prst="rect">
            <a:avLst/>
          </a:prstGeom>
        </p:spPr>
      </p:pic>
    </p:spTree>
    <p:extLst>
      <p:ext uri="{BB962C8B-B14F-4D97-AF65-F5344CB8AC3E}">
        <p14:creationId xmlns:p14="http://schemas.microsoft.com/office/powerpoint/2010/main" val="251437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B085-011F-4AFE-9ED3-EA2582D0F94C}"/>
              </a:ext>
            </a:extLst>
          </p:cNvPr>
          <p:cNvSpPr>
            <a:spLocks noGrp="1"/>
          </p:cNvSpPr>
          <p:nvPr>
            <p:ph type="title"/>
          </p:nvPr>
        </p:nvSpPr>
        <p:spPr>
          <a:xfrm>
            <a:off x="4828565" y="489092"/>
            <a:ext cx="2534870" cy="1013800"/>
          </a:xfrm>
        </p:spPr>
        <p:txBody>
          <a:bodyPr/>
          <a:lstStyle/>
          <a:p>
            <a:r>
              <a:rPr lang="en-US" dirty="0"/>
              <a:t>References</a:t>
            </a:r>
          </a:p>
        </p:txBody>
      </p:sp>
      <p:sp>
        <p:nvSpPr>
          <p:cNvPr id="3" name="Content Placeholder 2">
            <a:extLst>
              <a:ext uri="{FF2B5EF4-FFF2-40B4-BE49-F238E27FC236}">
                <a16:creationId xmlns:a16="http://schemas.microsoft.com/office/drawing/2014/main" id="{E76ADB18-C0B2-41F8-9AB5-676F4D150515}"/>
              </a:ext>
            </a:extLst>
          </p:cNvPr>
          <p:cNvSpPr>
            <a:spLocks noGrp="1"/>
          </p:cNvSpPr>
          <p:nvPr>
            <p:ph idx="1"/>
          </p:nvPr>
        </p:nvSpPr>
        <p:spPr>
          <a:xfrm>
            <a:off x="554560" y="1994065"/>
            <a:ext cx="3573558" cy="3678303"/>
          </a:xfrm>
        </p:spPr>
        <p:txBody>
          <a:bodyPr/>
          <a:lstStyle/>
          <a:p>
            <a:r>
              <a:rPr lang="en-US" dirty="0"/>
              <a:t>W3 Schools </a:t>
            </a:r>
          </a:p>
          <a:p>
            <a:r>
              <a:rPr lang="en-US" dirty="0"/>
              <a:t>Stack Overflow</a:t>
            </a:r>
          </a:p>
          <a:p>
            <a:r>
              <a:rPr lang="en-US" dirty="0" err="1"/>
              <a:t>GeeksForGeeks</a:t>
            </a:r>
            <a:endParaRPr lang="en-US" dirty="0"/>
          </a:p>
          <a:p>
            <a:r>
              <a:rPr lang="en-US" dirty="0"/>
              <a:t>Google.com</a:t>
            </a:r>
          </a:p>
          <a:p>
            <a:r>
              <a:rPr lang="en-US" dirty="0" err="1"/>
              <a:t>Github</a:t>
            </a:r>
            <a:endParaRPr lang="en-US" dirty="0"/>
          </a:p>
          <a:p>
            <a:r>
              <a:rPr lang="en-US" dirty="0" err="1"/>
              <a:t>Webcode.tools</a:t>
            </a:r>
            <a:endParaRPr lang="en-US" dirty="0"/>
          </a:p>
          <a:p>
            <a:endParaRPr lang="en-US" dirty="0"/>
          </a:p>
        </p:txBody>
      </p:sp>
    </p:spTree>
    <p:extLst>
      <p:ext uri="{BB962C8B-B14F-4D97-AF65-F5344CB8AC3E}">
        <p14:creationId xmlns:p14="http://schemas.microsoft.com/office/powerpoint/2010/main" val="3078360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B085-011F-4AFE-9ED3-EA2582D0F94C}"/>
              </a:ext>
            </a:extLst>
          </p:cNvPr>
          <p:cNvSpPr>
            <a:spLocks noGrp="1"/>
          </p:cNvSpPr>
          <p:nvPr>
            <p:ph type="title"/>
          </p:nvPr>
        </p:nvSpPr>
        <p:spPr>
          <a:xfrm>
            <a:off x="4573331" y="576586"/>
            <a:ext cx="4386456" cy="1013800"/>
          </a:xfrm>
        </p:spPr>
        <p:txBody>
          <a:bodyPr/>
          <a:lstStyle/>
          <a:p>
            <a:r>
              <a:rPr lang="en-US" dirty="0"/>
              <a:t>E-R Diagram</a:t>
            </a:r>
          </a:p>
        </p:txBody>
      </p:sp>
      <p:pic>
        <p:nvPicPr>
          <p:cNvPr id="6" name="Content Placeholder 5">
            <a:extLst>
              <a:ext uri="{FF2B5EF4-FFF2-40B4-BE49-F238E27FC236}">
                <a16:creationId xmlns:a16="http://schemas.microsoft.com/office/drawing/2014/main" id="{EBE35CEC-DBC2-4412-A2B6-07F513D8F8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449" y="1917064"/>
            <a:ext cx="9794609" cy="47682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433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B085-011F-4AFE-9ED3-EA2582D0F94C}"/>
              </a:ext>
            </a:extLst>
          </p:cNvPr>
          <p:cNvSpPr>
            <a:spLocks noGrp="1"/>
          </p:cNvSpPr>
          <p:nvPr>
            <p:ph type="title"/>
          </p:nvPr>
        </p:nvSpPr>
        <p:spPr>
          <a:xfrm>
            <a:off x="5307958" y="560113"/>
            <a:ext cx="1576082" cy="1013800"/>
          </a:xfrm>
        </p:spPr>
        <p:txBody>
          <a:bodyPr/>
          <a:lstStyle/>
          <a:p>
            <a:r>
              <a:rPr lang="en-US" dirty="0"/>
              <a:t>Demo</a:t>
            </a:r>
          </a:p>
        </p:txBody>
      </p:sp>
      <p:pic>
        <p:nvPicPr>
          <p:cNvPr id="10" name="Picture 9">
            <a:extLst>
              <a:ext uri="{FF2B5EF4-FFF2-40B4-BE49-F238E27FC236}">
                <a16:creationId xmlns:a16="http://schemas.microsoft.com/office/drawing/2014/main" id="{48D120EB-97DC-4442-AFF2-1BFAFF14BE18}"/>
              </a:ext>
            </a:extLst>
          </p:cNvPr>
          <p:cNvPicPr>
            <a:picLocks noChangeAspect="1"/>
          </p:cNvPicPr>
          <p:nvPr/>
        </p:nvPicPr>
        <p:blipFill rotWithShape="1">
          <a:blip r:embed="rId2">
            <a:extLst>
              <a:ext uri="{28A0092B-C50C-407E-A947-70E740481C1C}">
                <a14:useLocalDpi xmlns:a14="http://schemas.microsoft.com/office/drawing/2010/main" val="0"/>
              </a:ext>
            </a:extLst>
          </a:blip>
          <a:srcRect l="38379" r="40237" b="32078"/>
          <a:stretch/>
        </p:blipFill>
        <p:spPr>
          <a:xfrm>
            <a:off x="4497066" y="1962607"/>
            <a:ext cx="1580225" cy="1944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248D5C2B-8A34-4409-8ED8-46B38A030CDF}"/>
              </a:ext>
            </a:extLst>
          </p:cNvPr>
          <p:cNvPicPr>
            <a:picLocks noChangeAspect="1"/>
          </p:cNvPicPr>
          <p:nvPr/>
        </p:nvPicPr>
        <p:blipFill rotWithShape="1">
          <a:blip r:embed="rId3">
            <a:extLst>
              <a:ext uri="{28A0092B-C50C-407E-A947-70E740481C1C}">
                <a14:useLocalDpi xmlns:a14="http://schemas.microsoft.com/office/drawing/2010/main" val="0"/>
              </a:ext>
            </a:extLst>
          </a:blip>
          <a:srcRect l="-1" r="-1375"/>
          <a:stretch/>
        </p:blipFill>
        <p:spPr>
          <a:xfrm>
            <a:off x="6319356" y="4296263"/>
            <a:ext cx="5356008" cy="2136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5390F779-E817-4336-998E-3D5C2F72C485}"/>
              </a:ext>
            </a:extLst>
          </p:cNvPr>
          <p:cNvPicPr>
            <a:picLocks noChangeAspect="1"/>
          </p:cNvPicPr>
          <p:nvPr/>
        </p:nvPicPr>
        <p:blipFill rotWithShape="1">
          <a:blip r:embed="rId4">
            <a:extLst>
              <a:ext uri="{28A0092B-C50C-407E-A947-70E740481C1C}">
                <a14:useLocalDpi xmlns:a14="http://schemas.microsoft.com/office/drawing/2010/main" val="0"/>
              </a:ext>
            </a:extLst>
          </a:blip>
          <a:srcRect l="40204" t="4462" r="40073" b="8723"/>
          <a:stretch/>
        </p:blipFill>
        <p:spPr>
          <a:xfrm>
            <a:off x="4510338" y="4296262"/>
            <a:ext cx="1580224" cy="23130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Content Placeholder 7">
            <a:extLst>
              <a:ext uri="{FF2B5EF4-FFF2-40B4-BE49-F238E27FC236}">
                <a16:creationId xmlns:a16="http://schemas.microsoft.com/office/drawing/2014/main" id="{2003CD8E-47ED-467E-9C0A-E23E1599A101}"/>
              </a:ext>
            </a:extLst>
          </p:cNvPr>
          <p:cNvPicPr>
            <a:picLocks noChangeAspect="1"/>
          </p:cNvPicPr>
          <p:nvPr/>
        </p:nvPicPr>
        <p:blipFill rotWithShape="1">
          <a:blip r:embed="rId5">
            <a:extLst>
              <a:ext uri="{28A0092B-C50C-407E-A947-70E740481C1C}">
                <a14:useLocalDpi xmlns:a14="http://schemas.microsoft.com/office/drawing/2010/main" val="0"/>
              </a:ext>
            </a:extLst>
          </a:blip>
          <a:srcRect l="15446" r="16922"/>
          <a:stretch/>
        </p:blipFill>
        <p:spPr>
          <a:xfrm>
            <a:off x="516636" y="1891275"/>
            <a:ext cx="3738367" cy="21764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Picture 20">
            <a:extLst>
              <a:ext uri="{FF2B5EF4-FFF2-40B4-BE49-F238E27FC236}">
                <a16:creationId xmlns:a16="http://schemas.microsoft.com/office/drawing/2014/main" id="{DC66DEB9-73B9-4307-8776-910E81831F8A}"/>
              </a:ext>
            </a:extLst>
          </p:cNvPr>
          <p:cNvPicPr>
            <a:picLocks noChangeAspect="1"/>
          </p:cNvPicPr>
          <p:nvPr/>
        </p:nvPicPr>
        <p:blipFill rotWithShape="1">
          <a:blip r:embed="rId6">
            <a:extLst>
              <a:ext uri="{28A0092B-C50C-407E-A947-70E740481C1C}">
                <a14:useLocalDpi xmlns:a14="http://schemas.microsoft.com/office/drawing/2010/main" val="0"/>
              </a:ext>
            </a:extLst>
          </a:blip>
          <a:srcRect l="20195" r="19023"/>
          <a:stretch/>
        </p:blipFill>
        <p:spPr>
          <a:xfrm>
            <a:off x="516636" y="4296263"/>
            <a:ext cx="3764908" cy="2407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Picture 22">
            <a:extLst>
              <a:ext uri="{FF2B5EF4-FFF2-40B4-BE49-F238E27FC236}">
                <a16:creationId xmlns:a16="http://schemas.microsoft.com/office/drawing/2014/main" id="{56B82B15-1B28-4C31-9A4A-7472D1246F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9355" y="1890666"/>
            <a:ext cx="5356009" cy="20888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1488466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2256</TotalTime>
  <Words>638</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Bahnschrift Light</vt:lpstr>
      <vt:lpstr>Bahnschrift SemiBold SemiConden</vt:lpstr>
      <vt:lpstr>Gill Sans MT</vt:lpstr>
      <vt:lpstr>Wingdings 2</vt:lpstr>
      <vt:lpstr>Dividend</vt:lpstr>
      <vt:lpstr>Bus ticket booking system</vt:lpstr>
      <vt:lpstr>Agenda </vt:lpstr>
      <vt:lpstr>Problem Statement</vt:lpstr>
      <vt:lpstr>Introduction</vt:lpstr>
      <vt:lpstr>Objective</vt:lpstr>
      <vt:lpstr>Tech stack</vt:lpstr>
      <vt:lpstr>References</vt:lpstr>
      <vt:lpstr>E-R Diagram</vt:lpstr>
      <vt:lpstr>Demo</vt:lpstr>
      <vt:lpstr>Challenges &amp; Learnings</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Tracker</dc:title>
  <dc:creator>ritesh verma</dc:creator>
  <cp:lastModifiedBy>Ritesh</cp:lastModifiedBy>
  <cp:revision>107</cp:revision>
  <dcterms:created xsi:type="dcterms:W3CDTF">2023-04-09T13:49:29Z</dcterms:created>
  <dcterms:modified xsi:type="dcterms:W3CDTF">2023-05-18T06:32:10Z</dcterms:modified>
</cp:coreProperties>
</file>