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06200467\Documents\_confidential\Top%20Mentor\Case%20Study%20Design%20Thinking%20Appro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Jan-Dec</a:t>
            </a:r>
            <a:r>
              <a:rPr lang="en-US" baseline="0"/>
              <a:t> Business Report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499759405074366"/>
          <c:y val="1.686798789364281E-2"/>
          <c:w val="0.82055796150481186"/>
          <c:h val="0.922005838444551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Sales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Sheet1!$B$2:$B$13</c:f>
              <c:strCache>
                <c:ptCount val="12"/>
                <c:pt idx="0">
                  <c:v>Jan 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0.00</c:formatCode>
                <c:ptCount val="12"/>
                <c:pt idx="0">
                  <c:v>125000</c:v>
                </c:pt>
                <c:pt idx="1">
                  <c:v>100000</c:v>
                </c:pt>
                <c:pt idx="2">
                  <c:v>75000</c:v>
                </c:pt>
                <c:pt idx="3">
                  <c:v>30000</c:v>
                </c:pt>
                <c:pt idx="4">
                  <c:v>15000</c:v>
                </c:pt>
                <c:pt idx="5">
                  <c:v>10000</c:v>
                </c:pt>
                <c:pt idx="6">
                  <c:v>20000</c:v>
                </c:pt>
                <c:pt idx="7">
                  <c:v>30000</c:v>
                </c:pt>
                <c:pt idx="8">
                  <c:v>75000</c:v>
                </c:pt>
                <c:pt idx="9">
                  <c:v>100000</c:v>
                </c:pt>
                <c:pt idx="10">
                  <c:v>125000</c:v>
                </c:pt>
                <c:pt idx="11">
                  <c:v>150000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87-4DA3-8EDD-BCA627215C42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Profit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Sheet1!$B$2:$B$13</c:f>
              <c:strCache>
                <c:ptCount val="12"/>
                <c:pt idx="0">
                  <c:v>Jan 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Sheet1!$E$2:$E$13</c:f>
              <c:numCache>
                <c:formatCode>0.00</c:formatCode>
                <c:ptCount val="12"/>
                <c:pt idx="0">
                  <c:v>40000</c:v>
                </c:pt>
                <c:pt idx="1">
                  <c:v>35000</c:v>
                </c:pt>
                <c:pt idx="2">
                  <c:v>25000</c:v>
                </c:pt>
                <c:pt idx="3">
                  <c:v>8000</c:v>
                </c:pt>
                <c:pt idx="4">
                  <c:v>6000</c:v>
                </c:pt>
                <c:pt idx="5">
                  <c:v>3000</c:v>
                </c:pt>
                <c:pt idx="6">
                  <c:v>9000</c:v>
                </c:pt>
                <c:pt idx="7">
                  <c:v>14000</c:v>
                </c:pt>
                <c:pt idx="8">
                  <c:v>50000</c:v>
                </c:pt>
                <c:pt idx="9">
                  <c:v>65000</c:v>
                </c:pt>
                <c:pt idx="10">
                  <c:v>80000</c:v>
                </c:pt>
                <c:pt idx="11">
                  <c:v>90000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87-4DA3-8EDD-BCA627215C42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Investment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Sheet1!$B$2:$B$13</c:f>
              <c:strCache>
                <c:ptCount val="12"/>
                <c:pt idx="0">
                  <c:v>Jan 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Sheet1!$F$2:$F$13</c:f>
              <c:numCache>
                <c:formatCode>0.00</c:formatCode>
                <c:ptCount val="12"/>
                <c:pt idx="0">
                  <c:v>3000</c:v>
                </c:pt>
                <c:pt idx="1">
                  <c:v>2000</c:v>
                </c:pt>
                <c:pt idx="2">
                  <c:v>1000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2000</c:v>
                </c:pt>
                <c:pt idx="7">
                  <c:v>7000</c:v>
                </c:pt>
                <c:pt idx="8">
                  <c:v>15000</c:v>
                </c:pt>
                <c:pt idx="9">
                  <c:v>30000</c:v>
                </c:pt>
                <c:pt idx="10">
                  <c:v>40000</c:v>
                </c:pt>
                <c:pt idx="11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87-4DA3-8EDD-BCA627215C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72187920"/>
        <c:axId val="772185952"/>
      </c:barChart>
      <c:catAx>
        <c:axId val="77218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2185952"/>
        <c:crosses val="autoZero"/>
        <c:auto val="1"/>
        <c:lblAlgn val="ctr"/>
        <c:lblOffset val="100"/>
        <c:noMultiLvlLbl val="0"/>
      </c:catAx>
      <c:valAx>
        <c:axId val="77218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218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5BD8-8E8D-4F2C-94CF-4B6538BD6D9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743834D-1100-4176-BF45-D4A8DB03859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B86D727-7383-4430-AFFD-1879EF139B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880" y="1"/>
            <a:ext cx="1087120" cy="99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5BD8-8E8D-4F2C-94CF-4B6538BD6D9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834D-1100-4176-BF45-D4A8DB03859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31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5BD8-8E8D-4F2C-94CF-4B6538BD6D9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834D-1100-4176-BF45-D4A8DB03859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2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5BD8-8E8D-4F2C-94CF-4B6538BD6D9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834D-1100-4176-BF45-D4A8DB03859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10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5BD8-8E8D-4F2C-94CF-4B6538BD6D9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834D-1100-4176-BF45-D4A8DB03859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92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5BD8-8E8D-4F2C-94CF-4B6538BD6D9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834D-1100-4176-BF45-D4A8DB03859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80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5BD8-8E8D-4F2C-94CF-4B6538BD6D9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834D-1100-4176-BF45-D4A8DB03859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74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5BD8-8E8D-4F2C-94CF-4B6538BD6D9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834D-1100-4176-BF45-D4A8DB03859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26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5BD8-8E8D-4F2C-94CF-4B6538BD6D9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834D-1100-4176-BF45-D4A8DB038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0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5BD8-8E8D-4F2C-94CF-4B6538BD6D9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834D-1100-4176-BF45-D4A8DB03859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10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0CB5BD8-8E8D-4F2C-94CF-4B6538BD6D9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3834D-1100-4176-BF45-D4A8DB03859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31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B5BD8-8E8D-4F2C-94CF-4B6538BD6D9C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743834D-1100-4176-BF45-D4A8DB03859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69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E73C-18F6-4142-B20E-8EF48F856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817" y="2770632"/>
            <a:ext cx="4672584" cy="2101070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Business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97DCC-68A6-4A76-84D2-CE8BB9BBB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22" y="1938528"/>
            <a:ext cx="4672280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Data Science Solution Overview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17D6904-8287-47DE-A280-E13CFE6FBB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035"/>
          <a:stretch/>
        </p:blipFill>
        <p:spPr>
          <a:xfrm>
            <a:off x="6893318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5636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5F13-3415-4DE6-BAAA-52DB1D9A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94DC-DD5D-49CF-82C2-BCA0609C4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 &amp; Data Source</a:t>
            </a:r>
          </a:p>
          <a:p>
            <a:r>
              <a:rPr lang="en-US" dirty="0"/>
              <a:t>Objective and Methodology</a:t>
            </a:r>
          </a:p>
          <a:p>
            <a:r>
              <a:rPr lang="en-US" dirty="0"/>
              <a:t>Solution Description</a:t>
            </a:r>
          </a:p>
          <a:p>
            <a:r>
              <a:rPr lang="en-US" dirty="0"/>
              <a:t>Impact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80D27D3-F1A4-47B1-A7E8-138D63141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0" y="0"/>
            <a:ext cx="13208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8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7C83-F761-4707-93D0-57CD2CE9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31"/>
            <a:ext cx="10515600" cy="1248311"/>
          </a:xfrm>
        </p:spPr>
        <p:txBody>
          <a:bodyPr/>
          <a:lstStyle/>
          <a:p>
            <a:r>
              <a:rPr lang="en-US" sz="3200" b="1" u="sng" dirty="0"/>
              <a:t>Introduction of ABC Snacks, BTM Layout Bangalore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FA36D-89B1-421D-8D44-0035768B0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315"/>
            <a:ext cx="10515600" cy="312334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Mr</a:t>
            </a:r>
            <a:r>
              <a:rPr lang="en-US" dirty="0"/>
              <a:t> ABC has a Shop in BTM Layout in Bangalore. Started Jan 2020 with various snacks food Veg/ Non Veg Both. </a:t>
            </a:r>
          </a:p>
          <a:p>
            <a:pPr marL="0" indent="0">
              <a:buNone/>
            </a:pPr>
            <a:r>
              <a:rPr lang="en-US" dirty="0"/>
              <a:t>Timings: 9 to 11 AM &amp; 5 to 7 PM. </a:t>
            </a:r>
          </a:p>
          <a:p>
            <a:pPr marL="0" indent="0">
              <a:buNone/>
            </a:pPr>
            <a:r>
              <a:rPr lang="en-US" dirty="0"/>
              <a:t>Various </a:t>
            </a:r>
            <a:r>
              <a:rPr lang="en-US" dirty="0" err="1"/>
              <a:t>Menu:Biryani</a:t>
            </a:r>
            <a:r>
              <a:rPr lang="en-US" dirty="0"/>
              <a:t>, Maggie, Egg </a:t>
            </a:r>
            <a:r>
              <a:rPr lang="en-US" dirty="0" err="1"/>
              <a:t>Bhujia</a:t>
            </a:r>
            <a:r>
              <a:rPr lang="en-US" dirty="0"/>
              <a:t>, </a:t>
            </a:r>
            <a:r>
              <a:rPr lang="en-US" dirty="0" err="1"/>
              <a:t>Omlets</a:t>
            </a:r>
            <a:r>
              <a:rPr lang="en-US" dirty="0"/>
              <a:t>, Chicken Kabab etc.</a:t>
            </a:r>
          </a:p>
          <a:p>
            <a:pPr marL="0" indent="0">
              <a:buNone/>
            </a:pPr>
            <a:r>
              <a:rPr lang="en-US" dirty="0"/>
              <a:t>Rent Rs 14000/- Per Month. </a:t>
            </a:r>
          </a:p>
          <a:p>
            <a:pPr marL="0" indent="0">
              <a:buNone/>
            </a:pPr>
            <a:r>
              <a:rPr lang="en-US" dirty="0"/>
              <a:t>Small Investment Started by ABC in each Month.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89B6108-18F4-4AA5-9678-97FA8A0E4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400" y="133207"/>
            <a:ext cx="13208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4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2AB4-C2E1-4DD6-9644-8936C65C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038464" cy="1077591"/>
          </a:xfrm>
        </p:spPr>
        <p:txBody>
          <a:bodyPr>
            <a:normAutofit/>
          </a:bodyPr>
          <a:lstStyle/>
          <a:p>
            <a:r>
              <a:rPr lang="en-US" sz="3200" dirty="0"/>
              <a:t>Business Report </a:t>
            </a:r>
            <a:br>
              <a:rPr lang="en-US" sz="3200" dirty="0"/>
            </a:br>
            <a:r>
              <a:rPr lang="en-US" sz="3200" dirty="0"/>
              <a:t>Jan-March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179FF-57F3-4BD5-8CDB-0158A918A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1489752"/>
            <a:ext cx="4960391" cy="87330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 the first 3 months ABC make a profit of around 100000, with a sales of around 300000.</a:t>
            </a:r>
          </a:p>
          <a:p>
            <a:r>
              <a:rPr lang="en-US" sz="2000" dirty="0"/>
              <a:t>With Small Investment 6000 in three Months</a:t>
            </a:r>
            <a:r>
              <a:rPr lang="en-US" sz="1800" dirty="0"/>
              <a:t>.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C5D34E-F382-4ED8-8EDF-3FF57EFD5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678526"/>
              </p:ext>
            </p:extLst>
          </p:nvPr>
        </p:nvGraphicFramePr>
        <p:xfrm>
          <a:off x="1050671" y="3107436"/>
          <a:ext cx="10179049" cy="27371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8280">
                  <a:extLst>
                    <a:ext uri="{9D8B030D-6E8A-4147-A177-3AD203B41FA5}">
                      <a16:colId xmlns:a16="http://schemas.microsoft.com/office/drawing/2014/main" val="313383928"/>
                    </a:ext>
                  </a:extLst>
                </a:gridCol>
                <a:gridCol w="1971992">
                  <a:extLst>
                    <a:ext uri="{9D8B030D-6E8A-4147-A177-3AD203B41FA5}">
                      <a16:colId xmlns:a16="http://schemas.microsoft.com/office/drawing/2014/main" val="2515362807"/>
                    </a:ext>
                  </a:extLst>
                </a:gridCol>
                <a:gridCol w="2205355">
                  <a:extLst>
                    <a:ext uri="{9D8B030D-6E8A-4147-A177-3AD203B41FA5}">
                      <a16:colId xmlns:a16="http://schemas.microsoft.com/office/drawing/2014/main" val="2918730350"/>
                    </a:ext>
                  </a:extLst>
                </a:gridCol>
                <a:gridCol w="1971992">
                  <a:extLst>
                    <a:ext uri="{9D8B030D-6E8A-4147-A177-3AD203B41FA5}">
                      <a16:colId xmlns:a16="http://schemas.microsoft.com/office/drawing/2014/main" val="1984299134"/>
                    </a:ext>
                  </a:extLst>
                </a:gridCol>
                <a:gridCol w="2551430">
                  <a:extLst>
                    <a:ext uri="{9D8B030D-6E8A-4147-A177-3AD203B41FA5}">
                      <a16:colId xmlns:a16="http://schemas.microsoft.com/office/drawing/2014/main" val="457226972"/>
                    </a:ext>
                  </a:extLst>
                </a:gridCol>
              </a:tblGrid>
              <a:tr h="106146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u="none" strike="noStrike">
                          <a:solidFill>
                            <a:srgbClr val="FFFFFF"/>
                          </a:solidFill>
                          <a:effectLst/>
                        </a:rPr>
                        <a:t>Month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Rent Per Month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u="none" strike="noStrike">
                          <a:solidFill>
                            <a:srgbClr val="FFFFFF"/>
                          </a:solidFill>
                          <a:effectLst/>
                        </a:rPr>
                        <a:t>Sales 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Profit 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1" u="none" strike="noStrike">
                          <a:solidFill>
                            <a:srgbClr val="FFFFFF"/>
                          </a:solidFill>
                          <a:effectLst/>
                        </a:rPr>
                        <a:t>Investment 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3225199455"/>
                  </a:ext>
                </a:extLst>
              </a:tr>
              <a:tr h="55854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Jan 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14000.00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125000.00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40000.00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3000.00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1514389830"/>
                  </a:ext>
                </a:extLst>
              </a:tr>
              <a:tr h="55854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Feb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14000.00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100000.00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35000.00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2000.00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1727890360"/>
                  </a:ext>
                </a:extLst>
              </a:tr>
              <a:tr h="558546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Mar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14000.00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75000.00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25000.00</a:t>
                      </a:r>
                      <a:endParaRPr 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1000.00</a:t>
                      </a:r>
                      <a:endParaRPr lang="en-US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" marR="19050" marT="19050" marB="0" anchor="b"/>
                </a:tc>
                <a:extLst>
                  <a:ext uri="{0D108BD9-81ED-4DB2-BD59-A6C34878D82A}">
                    <a16:rowId xmlns:a16="http://schemas.microsoft.com/office/drawing/2014/main" val="2955967176"/>
                  </a:ext>
                </a:extLst>
              </a:tr>
            </a:tbl>
          </a:graphicData>
        </a:graphic>
      </p:graphicFrame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965FDE8-63E0-43A5-9E7A-D9F46FBF4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385" y="40383"/>
            <a:ext cx="13208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7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0362-8887-4549-A40B-359099D3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160979"/>
            <a:ext cx="9264227" cy="5065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 and Methodology to Keep the Business back on track.</a:t>
            </a: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4356087-D912-4AEF-85DB-5FDE2B949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0" y="0"/>
            <a:ext cx="1320800" cy="13255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7C04B-1B84-4276-B703-70CDA749FA77}"/>
              </a:ext>
            </a:extLst>
          </p:cNvPr>
          <p:cNvSpPr txBox="1"/>
          <p:nvPr/>
        </p:nvSpPr>
        <p:spPr>
          <a:xfrm>
            <a:off x="1285240" y="1972639"/>
            <a:ext cx="8074815" cy="31027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Looking At the Sales in 1st three months , ABC has introduced some more Menus so that new customer will get attracted to his shop.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Based on his location he has changed the timings as morning timing as 7.30 AM 1.30 PM afternoon. &amp; Evening timing as 4.30 pm to 8 pm.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On other hand he also started some amount of investment to secure his business as rent of the shop was also outstanding. </a:t>
            </a:r>
          </a:p>
        </p:txBody>
      </p:sp>
    </p:spTree>
    <p:extLst>
      <p:ext uri="{BB962C8B-B14F-4D97-AF65-F5344CB8AC3E}">
        <p14:creationId xmlns:p14="http://schemas.microsoft.com/office/powerpoint/2010/main" val="218442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CC93-2839-47D0-A672-A5CB238D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6" y="1188637"/>
            <a:ext cx="3896925" cy="4246392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Self Analysis of Business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FB43-8D75-482F-91C6-4B991CDB1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59" y="1921267"/>
            <a:ext cx="5696987" cy="3748096"/>
          </a:xfrm>
        </p:spPr>
        <p:txBody>
          <a:bodyPr anchor="ctr">
            <a:normAutofit/>
          </a:bodyPr>
          <a:lstStyle/>
          <a:p>
            <a:r>
              <a:rPr lang="en-US" sz="1700" dirty="0"/>
              <a:t> Analyzed customer’s need and expectation towards the food</a:t>
            </a:r>
          </a:p>
          <a:p>
            <a:r>
              <a:rPr lang="en-US" sz="1700" dirty="0"/>
              <a:t>Change in timings helped ABC a lot to increase database of new customer</a:t>
            </a:r>
          </a:p>
          <a:p>
            <a:r>
              <a:rPr lang="en-US" sz="1700" dirty="0"/>
              <a:t>Addition in Menus helped him to get back old customers. </a:t>
            </a:r>
          </a:p>
          <a:p>
            <a:r>
              <a:rPr lang="en-US" sz="1700" dirty="0"/>
              <a:t>Customer centric approach and his hard work to serve customer has resulted in to keep his business on track slowly. </a:t>
            </a:r>
          </a:p>
          <a:p>
            <a:r>
              <a:rPr lang="en-US" sz="1700" dirty="0" err="1"/>
              <a:t>Mr</a:t>
            </a:r>
            <a:r>
              <a:rPr lang="en-US" sz="1700" dirty="0"/>
              <a:t> ABC also understand the importance of investment which will be helpful to him to pay his pending rent of a shop. </a:t>
            </a:r>
          </a:p>
        </p:txBody>
      </p:sp>
      <p:pic>
        <p:nvPicPr>
          <p:cNvPr id="4" name="Content Placeholder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AA2057E-581B-43BE-8069-85A8EF127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0" y="0"/>
            <a:ext cx="132080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6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AD0E7-6802-4275-B94E-A759F3399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3474" y="195210"/>
            <a:ext cx="5753528" cy="503433"/>
          </a:xfrm>
        </p:spPr>
        <p:txBody>
          <a:bodyPr/>
          <a:lstStyle/>
          <a:p>
            <a:r>
              <a:rPr lang="en-US" sz="4000" b="1" dirty="0"/>
              <a:t>Business Effect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DCE93-EC74-4A34-B585-A96C24952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98644"/>
            <a:ext cx="9144000" cy="147947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Created a proper analysis for the most salable food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Started investment to avoid future risks.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Worked hard to get the business on track.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EE5788-B6AD-4341-B2DE-38F18A3BF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144757"/>
              </p:ext>
            </p:extLst>
          </p:nvPr>
        </p:nvGraphicFramePr>
        <p:xfrm>
          <a:off x="657546" y="2311694"/>
          <a:ext cx="4561726" cy="4135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74">
                  <a:extLst>
                    <a:ext uri="{9D8B030D-6E8A-4147-A177-3AD203B41FA5}">
                      <a16:colId xmlns:a16="http://schemas.microsoft.com/office/drawing/2014/main" val="1702735329"/>
                    </a:ext>
                  </a:extLst>
                </a:gridCol>
                <a:gridCol w="1091381">
                  <a:extLst>
                    <a:ext uri="{9D8B030D-6E8A-4147-A177-3AD203B41FA5}">
                      <a16:colId xmlns:a16="http://schemas.microsoft.com/office/drawing/2014/main" val="3619251453"/>
                    </a:ext>
                  </a:extLst>
                </a:gridCol>
                <a:gridCol w="637661">
                  <a:extLst>
                    <a:ext uri="{9D8B030D-6E8A-4147-A177-3AD203B41FA5}">
                      <a16:colId xmlns:a16="http://schemas.microsoft.com/office/drawing/2014/main" val="1222061896"/>
                    </a:ext>
                  </a:extLst>
                </a:gridCol>
                <a:gridCol w="1017804">
                  <a:extLst>
                    <a:ext uri="{9D8B030D-6E8A-4147-A177-3AD203B41FA5}">
                      <a16:colId xmlns:a16="http://schemas.microsoft.com/office/drawing/2014/main" val="2467865278"/>
                    </a:ext>
                  </a:extLst>
                </a:gridCol>
                <a:gridCol w="1115906">
                  <a:extLst>
                    <a:ext uri="{9D8B030D-6E8A-4147-A177-3AD203B41FA5}">
                      <a16:colId xmlns:a16="http://schemas.microsoft.com/office/drawing/2014/main" val="1456523575"/>
                    </a:ext>
                  </a:extLst>
                </a:gridCol>
              </a:tblGrid>
              <a:tr h="317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Month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Rent Per Month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Sales 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Profit 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Investment </a:t>
                      </a:r>
                      <a:endParaRPr lang="en-US" sz="11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43741584"/>
                  </a:ext>
                </a:extLst>
              </a:tr>
              <a:tr h="317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Jan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125000.00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575738"/>
                  </a:ext>
                </a:extLst>
              </a:tr>
              <a:tr h="317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7608166"/>
                  </a:ext>
                </a:extLst>
              </a:tr>
              <a:tr h="317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3454727"/>
                  </a:ext>
                </a:extLst>
              </a:tr>
              <a:tr h="317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03415169"/>
                  </a:ext>
                </a:extLst>
              </a:tr>
              <a:tr h="317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5444902"/>
                  </a:ext>
                </a:extLst>
              </a:tr>
              <a:tr h="317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29997498"/>
                  </a:ext>
                </a:extLst>
              </a:tr>
              <a:tr h="317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8061861"/>
                  </a:ext>
                </a:extLst>
              </a:tr>
              <a:tr h="317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48588587"/>
                  </a:ext>
                </a:extLst>
              </a:tr>
              <a:tr h="317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72078378"/>
                  </a:ext>
                </a:extLst>
              </a:tr>
              <a:tr h="317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44381124"/>
                  </a:ext>
                </a:extLst>
              </a:tr>
              <a:tr h="317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125000.00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80000.00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43650102"/>
                  </a:ext>
                </a:extLst>
              </a:tr>
              <a:tr h="328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150000.00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90000.00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50000.00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33036189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E8ABD19-4838-4154-BF1D-160359FC3B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542182"/>
              </p:ext>
            </p:extLst>
          </p:nvPr>
        </p:nvGraphicFramePr>
        <p:xfrm>
          <a:off x="5527497" y="2178122"/>
          <a:ext cx="6164494" cy="4679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29724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</TotalTime>
  <Words>423</Words>
  <Application>Microsoft Office PowerPoint</Application>
  <PresentationFormat>Widescreen</PresentationFormat>
  <Paragraphs>120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Gallery</vt:lpstr>
      <vt:lpstr>Business Optimization</vt:lpstr>
      <vt:lpstr>Agenda</vt:lpstr>
      <vt:lpstr>Introduction of ABC Snacks, BTM Layout Bangalore </vt:lpstr>
      <vt:lpstr>Business Report  Jan-March 2020</vt:lpstr>
      <vt:lpstr> Objective and Methodology to Keep the Business back on track. </vt:lpstr>
      <vt:lpstr>Self Analysis of Business and conclusion</vt:lpstr>
      <vt:lpstr>Business Effect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Optimization</dc:title>
  <dc:creator>Nitin Sinalkar</dc:creator>
  <cp:lastModifiedBy>Nitin Sinalkar</cp:lastModifiedBy>
  <cp:revision>9</cp:revision>
  <dcterms:created xsi:type="dcterms:W3CDTF">2021-02-23T17:16:09Z</dcterms:created>
  <dcterms:modified xsi:type="dcterms:W3CDTF">2021-02-27T07:56:05Z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988f0a4-524a-45f2-829d-417725fa4957_Enabled">
    <vt:lpwstr>true</vt:lpwstr>
  </property>
  <property fmtid="{D5CDD505-2E9C-101B-9397-08002B2CF9AE}" pid="3" name="MSIP_Label_2988f0a4-524a-45f2-829d-417725fa4957_SetDate">
    <vt:lpwstr>2021-02-23T17:31:32Z</vt:lpwstr>
  </property>
  <property fmtid="{D5CDD505-2E9C-101B-9397-08002B2CF9AE}" pid="4" name="MSIP_Label_2988f0a4-524a-45f2-829d-417725fa4957_Method">
    <vt:lpwstr>Standard</vt:lpwstr>
  </property>
  <property fmtid="{D5CDD505-2E9C-101B-9397-08002B2CF9AE}" pid="5" name="MSIP_Label_2988f0a4-524a-45f2-829d-417725fa4957_Name">
    <vt:lpwstr>2988f0a4-524a-45f2-829d-417725fa4957</vt:lpwstr>
  </property>
  <property fmtid="{D5CDD505-2E9C-101B-9397-08002B2CF9AE}" pid="6" name="MSIP_Label_2988f0a4-524a-45f2-829d-417725fa4957_SiteId">
    <vt:lpwstr>52daf2a9-3b73-4da4-ac6a-3f81adc92b7e</vt:lpwstr>
  </property>
  <property fmtid="{D5CDD505-2E9C-101B-9397-08002B2CF9AE}" pid="7" name="MSIP_Label_2988f0a4-524a-45f2-829d-417725fa4957_ActionId">
    <vt:lpwstr>fab3ccf8-5de6-409c-b8c3-7ce45c75fefc</vt:lpwstr>
  </property>
  <property fmtid="{D5CDD505-2E9C-101B-9397-08002B2CF9AE}" pid="8" name="MSIP_Label_2988f0a4-524a-45f2-829d-417725fa4957_ContentBits">
    <vt:lpwstr>0</vt:lpwstr>
  </property>
</Properties>
</file>