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9680-AF97-4360-9618-98EE3C2B14C4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86AE061-AEC4-4C94-B1A4-59F91F6F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1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9680-AF97-4360-9618-98EE3C2B14C4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6AE061-AEC4-4C94-B1A4-59F91F6F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9680-AF97-4360-9618-98EE3C2B14C4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6AE061-AEC4-4C94-B1A4-59F91F6F2CD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0475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9680-AF97-4360-9618-98EE3C2B14C4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6AE061-AEC4-4C94-B1A4-59F91F6F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7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9680-AF97-4360-9618-98EE3C2B14C4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6AE061-AEC4-4C94-B1A4-59F91F6F2CD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989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9680-AF97-4360-9618-98EE3C2B14C4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6AE061-AEC4-4C94-B1A4-59F91F6F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53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9680-AF97-4360-9618-98EE3C2B14C4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E061-AEC4-4C94-B1A4-59F91F6F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78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9680-AF97-4360-9618-98EE3C2B14C4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E061-AEC4-4C94-B1A4-59F91F6F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9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9680-AF97-4360-9618-98EE3C2B14C4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E061-AEC4-4C94-B1A4-59F91F6F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8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9680-AF97-4360-9618-98EE3C2B14C4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6AE061-AEC4-4C94-B1A4-59F91F6F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1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9680-AF97-4360-9618-98EE3C2B14C4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86AE061-AEC4-4C94-B1A4-59F91F6F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2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9680-AF97-4360-9618-98EE3C2B14C4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86AE061-AEC4-4C94-B1A4-59F91F6F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6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9680-AF97-4360-9618-98EE3C2B14C4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E061-AEC4-4C94-B1A4-59F91F6F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4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9680-AF97-4360-9618-98EE3C2B14C4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E061-AEC4-4C94-B1A4-59F91F6F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2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9680-AF97-4360-9618-98EE3C2B14C4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E061-AEC4-4C94-B1A4-59F91F6F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3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9680-AF97-4360-9618-98EE3C2B14C4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6AE061-AEC4-4C94-B1A4-59F91F6F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0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D9680-AF97-4360-9618-98EE3C2B14C4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86AE061-AEC4-4C94-B1A4-59F91F6F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0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0981C2-2D6E-490D-932C-303F4DCF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0" y="4563895"/>
            <a:ext cx="5109005" cy="1777829"/>
          </a:xfrm>
        </p:spPr>
        <p:txBody>
          <a:bodyPr>
            <a:normAutofit/>
          </a:bodyPr>
          <a:lstStyle/>
          <a:p>
            <a:pPr algn="r"/>
            <a:r>
              <a:rPr lang="en-US" sz="2800"/>
              <a:t>               Strategy &amp; New Innovation</a:t>
            </a:r>
            <a:br>
              <a:rPr lang="en-US" sz="2800"/>
            </a:br>
            <a:r>
              <a:rPr lang="en-US" sz="2800"/>
              <a:t>                ABC Snacks Corner, Pune.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FF75DB-196B-4C82-AE7F-7D2035322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776" y="4571423"/>
            <a:ext cx="5208544" cy="17703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11" name="Picture 10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CFCA1133-221C-4921-8A1F-6A9EDEB5E4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72" r="1" b="3733"/>
          <a:stretch/>
        </p:blipFill>
        <p:spPr>
          <a:xfrm>
            <a:off x="20" y="10"/>
            <a:ext cx="5997616" cy="4306823"/>
          </a:xfrm>
          <a:custGeom>
            <a:avLst/>
            <a:gdLst/>
            <a:ahLst/>
            <a:cxnLst/>
            <a:rect l="l" t="t" r="r" b="b"/>
            <a:pathLst>
              <a:path w="5997636" h="4306833">
                <a:moveTo>
                  <a:pt x="0" y="0"/>
                </a:moveTo>
                <a:lnTo>
                  <a:pt x="5997636" y="0"/>
                </a:lnTo>
                <a:lnTo>
                  <a:pt x="5997636" y="4302053"/>
                </a:lnTo>
                <a:lnTo>
                  <a:pt x="5313331" y="4306748"/>
                </a:lnTo>
                <a:cubicBezTo>
                  <a:pt x="3800480" y="4309129"/>
                  <a:pt x="2093145" y="4262282"/>
                  <a:pt x="400746" y="4118385"/>
                </a:cubicBezTo>
                <a:lnTo>
                  <a:pt x="0" y="4081409"/>
                </a:lnTo>
                <a:lnTo>
                  <a:pt x="0" y="2982070"/>
                </a:lnTo>
                <a:lnTo>
                  <a:pt x="0" y="2789945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6ADCCF-3957-42CC-9CF3-E81194780F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4" r="1" b="1"/>
          <a:stretch/>
        </p:blipFill>
        <p:spPr>
          <a:xfrm>
            <a:off x="6176435" y="10"/>
            <a:ext cx="6015565" cy="4299555"/>
          </a:xfrm>
          <a:custGeom>
            <a:avLst/>
            <a:gdLst/>
            <a:ahLst/>
            <a:cxnLst/>
            <a:rect l="l" t="t" r="r" b="b"/>
            <a:pathLst>
              <a:path w="6015565" h="4299565">
                <a:moveTo>
                  <a:pt x="0" y="0"/>
                </a:moveTo>
                <a:lnTo>
                  <a:pt x="6015565" y="0"/>
                </a:lnTo>
                <a:lnTo>
                  <a:pt x="6015565" y="2789945"/>
                </a:lnTo>
                <a:lnTo>
                  <a:pt x="6015565" y="2982070"/>
                </a:lnTo>
                <a:lnTo>
                  <a:pt x="6015565" y="3957888"/>
                </a:lnTo>
                <a:lnTo>
                  <a:pt x="5937368" y="3966171"/>
                </a:lnTo>
                <a:cubicBezTo>
                  <a:pt x="3963073" y="4164120"/>
                  <a:pt x="2060717" y="4257123"/>
                  <a:pt x="577162" y="4289728"/>
                </a:cubicBezTo>
                <a:lnTo>
                  <a:pt x="0" y="429956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39880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58861-67E3-4BAD-B42C-4161CBD6D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72AD4-C49F-43F7-B45B-1826B1A4C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Introduction</a:t>
            </a:r>
          </a:p>
          <a:p>
            <a:r>
              <a:rPr lang="en-US" sz="3600" b="1" dirty="0"/>
              <a:t>Problem Statement and Data Source</a:t>
            </a:r>
          </a:p>
          <a:p>
            <a:r>
              <a:rPr lang="en-US" sz="3600" b="1" dirty="0"/>
              <a:t>Objective and Methodology</a:t>
            </a:r>
          </a:p>
          <a:p>
            <a:r>
              <a:rPr lang="en-US" sz="3600" b="1" dirty="0"/>
              <a:t>Solution Description</a:t>
            </a:r>
          </a:p>
          <a:p>
            <a:r>
              <a:rPr lang="en-US" sz="3600" b="1" dirty="0"/>
              <a:t>Impact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3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984A-D87A-4187-8548-469C45CF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Of ABC Snack Corner, Pune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015AF-C175-4BD3-A161-29BC60B2E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/>
              <a:t>Mr</a:t>
            </a:r>
            <a:r>
              <a:rPr lang="en-US" sz="2400" dirty="0"/>
              <a:t> ABC wants to open a Wada Pav Shop near Shivaji Nagar in Pune. </a:t>
            </a:r>
          </a:p>
          <a:p>
            <a:pPr marL="0" indent="0">
              <a:buNone/>
            </a:pPr>
            <a:r>
              <a:rPr lang="en-US" sz="2400" dirty="0"/>
              <a:t>He has got a location where there are other 4 more </a:t>
            </a:r>
            <a:r>
              <a:rPr lang="en-US" sz="2400" dirty="0" err="1"/>
              <a:t>vadapav</a:t>
            </a:r>
            <a:r>
              <a:rPr lang="en-US" sz="2400" dirty="0"/>
              <a:t> shop.</a:t>
            </a:r>
          </a:p>
          <a:p>
            <a:pPr marL="0" indent="0">
              <a:buNone/>
            </a:pPr>
            <a:r>
              <a:rPr lang="en-US" sz="2400" dirty="0"/>
              <a:t>ABC has to think before investing anything for opening the shop. </a:t>
            </a:r>
          </a:p>
          <a:p>
            <a:pPr marL="0" indent="0">
              <a:buNone/>
            </a:pPr>
            <a:r>
              <a:rPr lang="en-US" sz="2400" dirty="0"/>
              <a:t>He has to analyze and closely look at the other </a:t>
            </a:r>
            <a:r>
              <a:rPr lang="en-US" sz="2400" dirty="0" err="1"/>
              <a:t>vadapav</a:t>
            </a:r>
            <a:r>
              <a:rPr lang="en-US" sz="2400" dirty="0"/>
              <a:t> shops and their on-going daily activity.  </a:t>
            </a:r>
          </a:p>
        </p:txBody>
      </p:sp>
    </p:spTree>
    <p:extLst>
      <p:ext uri="{BB962C8B-B14F-4D97-AF65-F5344CB8AC3E}">
        <p14:creationId xmlns:p14="http://schemas.microsoft.com/office/powerpoint/2010/main" val="221529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7C334-7D98-44CB-88D7-702ABECD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&amp; 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6E568-FA80-43DF-ABA8-330C485A4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2769"/>
            <a:ext cx="8915400" cy="43084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4 more Vada-Pav shops will be near by from his shop, </a:t>
            </a:r>
            <a:r>
              <a:rPr lang="en-US" dirty="0" err="1"/>
              <a:t>Mr</a:t>
            </a:r>
            <a:r>
              <a:rPr lang="en-US" dirty="0"/>
              <a:t> ABC has started collecting the information form their customers manually, Social Media etc. </a:t>
            </a:r>
          </a:p>
          <a:p>
            <a:pPr marL="0" indent="0">
              <a:buNone/>
            </a:pPr>
            <a:r>
              <a:rPr lang="en-US" dirty="0"/>
              <a:t>Information Content was :</a:t>
            </a:r>
          </a:p>
          <a:p>
            <a:r>
              <a:rPr lang="en-US" dirty="0"/>
              <a:t>Price, </a:t>
            </a:r>
          </a:p>
          <a:p>
            <a:r>
              <a:rPr lang="en-US" dirty="0"/>
              <a:t>Taste, </a:t>
            </a:r>
          </a:p>
          <a:p>
            <a:r>
              <a:rPr lang="en-US" dirty="0"/>
              <a:t>Hygiene, </a:t>
            </a:r>
          </a:p>
          <a:p>
            <a:r>
              <a:rPr lang="en-US" dirty="0"/>
              <a:t>Outlet information, </a:t>
            </a:r>
          </a:p>
          <a:p>
            <a:r>
              <a:rPr lang="en-US" dirty="0"/>
              <a:t>Communication</a:t>
            </a:r>
          </a:p>
          <a:p>
            <a:r>
              <a:rPr lang="en-US" dirty="0"/>
              <a:t>Raw Material Source</a:t>
            </a:r>
          </a:p>
          <a:p>
            <a:pPr marL="0" indent="0">
              <a:buNone/>
            </a:pPr>
            <a:r>
              <a:rPr lang="en-US" dirty="0"/>
              <a:t>Data is collected and tabulated in Excel sheet with the rewords Points mentioned for easy comparison.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0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3EAECD-D451-42DF-A290-2AA9EBA2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Objective &amp; Methodology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A662B4-CECA-4688-B74C-77C8A1C38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ABC has carried out detailed analysis which will be useful to him to him to do a right investment at right content.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337CB099-51FA-4AB0-8F5A-13281A3549F6}"/>
              </a:ext>
            </a:extLst>
          </p:cNvPr>
          <p:cNvGraphicFramePr>
            <a:graphicFrameLocks/>
          </p:cNvGraphicFramePr>
          <p:nvPr/>
        </p:nvGraphicFramePr>
        <p:xfrm>
          <a:off x="4619543" y="1129744"/>
          <a:ext cx="6953579" cy="4530512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2304303">
                  <a:extLst>
                    <a:ext uri="{9D8B030D-6E8A-4147-A177-3AD203B41FA5}">
                      <a16:colId xmlns:a16="http://schemas.microsoft.com/office/drawing/2014/main" val="1881520069"/>
                    </a:ext>
                  </a:extLst>
                </a:gridCol>
                <a:gridCol w="1162319">
                  <a:extLst>
                    <a:ext uri="{9D8B030D-6E8A-4147-A177-3AD203B41FA5}">
                      <a16:colId xmlns:a16="http://schemas.microsoft.com/office/drawing/2014/main" val="212829441"/>
                    </a:ext>
                  </a:extLst>
                </a:gridCol>
                <a:gridCol w="1162319">
                  <a:extLst>
                    <a:ext uri="{9D8B030D-6E8A-4147-A177-3AD203B41FA5}">
                      <a16:colId xmlns:a16="http://schemas.microsoft.com/office/drawing/2014/main" val="238460139"/>
                    </a:ext>
                  </a:extLst>
                </a:gridCol>
                <a:gridCol w="1162319">
                  <a:extLst>
                    <a:ext uri="{9D8B030D-6E8A-4147-A177-3AD203B41FA5}">
                      <a16:colId xmlns:a16="http://schemas.microsoft.com/office/drawing/2014/main" val="4020920177"/>
                    </a:ext>
                  </a:extLst>
                </a:gridCol>
                <a:gridCol w="1162319">
                  <a:extLst>
                    <a:ext uri="{9D8B030D-6E8A-4147-A177-3AD203B41FA5}">
                      <a16:colId xmlns:a16="http://schemas.microsoft.com/office/drawing/2014/main" val="4075952916"/>
                    </a:ext>
                  </a:extLst>
                </a:gridCol>
              </a:tblGrid>
              <a:tr h="610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Content </a:t>
                      </a:r>
                      <a:endParaRPr lang="en-US" sz="20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70" marR="8957" marT="128977" marB="128977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Shop-1</a:t>
                      </a:r>
                      <a:endParaRPr lang="en-US" sz="20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70" marR="8957" marT="128977" marB="12897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Shop-2</a:t>
                      </a:r>
                      <a:endParaRPr lang="en-US" sz="20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70" marR="8957" marT="128977" marB="12897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Shop-3</a:t>
                      </a:r>
                      <a:endParaRPr lang="en-US" sz="20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70" marR="8957" marT="128977" marB="12897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Shop-4</a:t>
                      </a:r>
                      <a:endParaRPr lang="en-US" sz="20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70" marR="8957" marT="128977" marB="12897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847263"/>
                  </a:ext>
                </a:extLst>
              </a:tr>
              <a:tr h="610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Price, 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70" marR="8957" marT="128977" marB="128977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70" marR="8957" marT="128977" marB="128977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70" marR="8957" marT="128977" marB="128977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70" marR="8957" marT="128977" marB="128977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70" marR="8957" marT="128977" marB="128977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382513"/>
                  </a:ext>
                </a:extLst>
              </a:tr>
              <a:tr h="610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Taste, 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70" marR="8957" marT="128977" marB="128977" anchor="b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70" marR="8957" marT="128977" marB="128977" anchor="b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70" marR="8957" marT="128977" marB="128977" anchor="b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70" marR="8957" marT="128977" marB="128977" anchor="b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70" marR="8957" marT="128977" marB="128977" anchor="b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42203"/>
                  </a:ext>
                </a:extLst>
              </a:tr>
              <a:tr h="610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Hygiene, 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70" marR="8957" marT="128977" marB="128977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70" marR="8957" marT="128977" marB="128977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70" marR="8957" marT="128977" marB="128977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70" marR="8957" marT="128977" marB="128977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70" marR="8957" marT="128977" marB="128977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129659"/>
                  </a:ext>
                </a:extLst>
              </a:tr>
              <a:tr h="610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Outlet information, 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70" marR="8957" marT="128977" marB="128977" anchor="b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70" marR="8957" marT="128977" marB="128977" anchor="b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70" marR="8957" marT="128977" marB="128977" anchor="b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70" marR="8957" marT="128977" marB="128977" anchor="b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70" marR="8957" marT="128977" marB="128977" anchor="b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7967"/>
                  </a:ext>
                </a:extLst>
              </a:tr>
              <a:tr h="610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Communication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70" marR="8957" marT="128977" marB="128977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70" marR="8957" marT="128977" marB="128977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70" marR="8957" marT="128977" marB="128977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70" marR="8957" marT="128977" marB="128977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70" marR="8957" marT="128977" marB="128977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839664"/>
                  </a:ext>
                </a:extLst>
              </a:tr>
              <a:tr h="610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US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70" marR="8957" marT="128977" marB="128977" anchor="b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70" marR="8957" marT="128977" marB="128977" anchor="b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70" marR="8957" marT="128977" marB="128977" anchor="b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70" marR="8957" marT="128977" marB="128977" anchor="b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670" marR="8957" marT="128977" marB="128977" anchor="b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332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47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245C-09DA-4DAE-96BD-914A99BF9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5083B-597E-4C91-BFBD-EDCE625F6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Analysing</a:t>
            </a:r>
            <a:r>
              <a:rPr lang="en-US" sz="2800" dirty="0"/>
              <a:t> the Information Collected for few days</a:t>
            </a:r>
          </a:p>
          <a:p>
            <a:r>
              <a:rPr lang="en-US" sz="2800" dirty="0"/>
              <a:t>Understanding the trend of customer and their </a:t>
            </a:r>
            <a:r>
              <a:rPr lang="en-US" sz="2800" dirty="0" err="1"/>
              <a:t>habbits</a:t>
            </a:r>
            <a:endParaRPr lang="en-US" sz="2800" dirty="0"/>
          </a:p>
          <a:p>
            <a:r>
              <a:rPr lang="en-US" sz="2800" dirty="0"/>
              <a:t>Preparation of self methodology in order to start his new shop</a:t>
            </a:r>
          </a:p>
        </p:txBody>
      </p:sp>
    </p:spTree>
    <p:extLst>
      <p:ext uri="{BB962C8B-B14F-4D97-AF65-F5344CB8AC3E}">
        <p14:creationId xmlns:p14="http://schemas.microsoft.com/office/powerpoint/2010/main" val="354937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AE0CC-E880-4074-AE4D-7E1647834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sz="3300"/>
              <a:t>Business Impact</a:t>
            </a:r>
            <a:br>
              <a:rPr lang="en-US" sz="3300"/>
            </a:br>
            <a:endParaRPr lang="en-US" sz="33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CD281E-F2CE-4BCE-9061-ABAE0E185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1"/>
            <a:ext cx="3650278" cy="1647290"/>
          </a:xfrm>
        </p:spPr>
        <p:txBody>
          <a:bodyPr>
            <a:normAutofit/>
          </a:bodyPr>
          <a:lstStyle/>
          <a:p>
            <a:r>
              <a:rPr lang="en-US" dirty="0"/>
              <a:t>Created a proper analysis of customer’s expectation</a:t>
            </a:r>
          </a:p>
          <a:p>
            <a:r>
              <a:rPr lang="en-US" dirty="0"/>
              <a:t>Invested in various contents  with proper strategy. </a:t>
            </a: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B731D8B-11B9-4744-A515-4C838828B6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7550617"/>
              </p:ext>
            </p:extLst>
          </p:nvPr>
        </p:nvGraphicFramePr>
        <p:xfrm>
          <a:off x="4619543" y="1475295"/>
          <a:ext cx="6953582" cy="3582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787">
                  <a:extLst>
                    <a:ext uri="{9D8B030D-6E8A-4147-A177-3AD203B41FA5}">
                      <a16:colId xmlns:a16="http://schemas.microsoft.com/office/drawing/2014/main" val="3112347057"/>
                    </a:ext>
                  </a:extLst>
                </a:gridCol>
                <a:gridCol w="1029359">
                  <a:extLst>
                    <a:ext uri="{9D8B030D-6E8A-4147-A177-3AD203B41FA5}">
                      <a16:colId xmlns:a16="http://schemas.microsoft.com/office/drawing/2014/main" val="1783045621"/>
                    </a:ext>
                  </a:extLst>
                </a:gridCol>
                <a:gridCol w="899609">
                  <a:extLst>
                    <a:ext uri="{9D8B030D-6E8A-4147-A177-3AD203B41FA5}">
                      <a16:colId xmlns:a16="http://schemas.microsoft.com/office/drawing/2014/main" val="828250672"/>
                    </a:ext>
                  </a:extLst>
                </a:gridCol>
                <a:gridCol w="899609">
                  <a:extLst>
                    <a:ext uri="{9D8B030D-6E8A-4147-A177-3AD203B41FA5}">
                      <a16:colId xmlns:a16="http://schemas.microsoft.com/office/drawing/2014/main" val="1040685986"/>
                    </a:ext>
                  </a:extLst>
                </a:gridCol>
                <a:gridCol w="899609">
                  <a:extLst>
                    <a:ext uri="{9D8B030D-6E8A-4147-A177-3AD203B41FA5}">
                      <a16:colId xmlns:a16="http://schemas.microsoft.com/office/drawing/2014/main" val="1092856476"/>
                    </a:ext>
                  </a:extLst>
                </a:gridCol>
                <a:gridCol w="899609">
                  <a:extLst>
                    <a:ext uri="{9D8B030D-6E8A-4147-A177-3AD203B41FA5}">
                      <a16:colId xmlns:a16="http://schemas.microsoft.com/office/drawing/2014/main" val="496831427"/>
                    </a:ext>
                  </a:extLst>
                </a:gridCol>
              </a:tblGrid>
              <a:tr h="748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Content </a:t>
                      </a:r>
                      <a:endParaRPr lang="en-US" sz="2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3" marR="12573" marT="12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ABC Snacks </a:t>
                      </a:r>
                      <a:endParaRPr lang="en-US" sz="2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3" marR="12573" marT="12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Shop-1</a:t>
                      </a:r>
                      <a:endParaRPr lang="en-US" sz="2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3" marR="12573" marT="12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Shop-2</a:t>
                      </a:r>
                      <a:endParaRPr lang="en-US" sz="2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3" marR="12573" marT="12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Shop-3</a:t>
                      </a:r>
                      <a:endParaRPr lang="en-US" sz="2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3" marR="12573" marT="12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Shop-4</a:t>
                      </a:r>
                      <a:endParaRPr lang="en-US" sz="2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3" marR="12573" marT="12573" marB="0" anchor="b"/>
                </a:tc>
                <a:extLst>
                  <a:ext uri="{0D108BD9-81ED-4DB2-BD59-A6C34878D82A}">
                    <a16:rowId xmlns:a16="http://schemas.microsoft.com/office/drawing/2014/main" val="929587907"/>
                  </a:ext>
                </a:extLst>
              </a:tr>
              <a:tr h="4169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Price, 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3" marR="12573" marT="12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4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3" marR="12573" marT="12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3" marR="12573" marT="12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3" marR="12573" marT="12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3" marR="12573" marT="12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3" marR="12573" marT="12573" marB="0" anchor="b"/>
                </a:tc>
                <a:extLst>
                  <a:ext uri="{0D108BD9-81ED-4DB2-BD59-A6C34878D82A}">
                    <a16:rowId xmlns:a16="http://schemas.microsoft.com/office/drawing/2014/main" val="2012731527"/>
                  </a:ext>
                </a:extLst>
              </a:tr>
              <a:tr h="4169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Taste, 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3" marR="12573" marT="12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3" marR="12573" marT="12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3" marR="12573" marT="12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3" marR="12573" marT="12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3" marR="12573" marT="12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4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3" marR="12573" marT="12573" marB="0" anchor="b"/>
                </a:tc>
                <a:extLst>
                  <a:ext uri="{0D108BD9-81ED-4DB2-BD59-A6C34878D82A}">
                    <a16:rowId xmlns:a16="http://schemas.microsoft.com/office/drawing/2014/main" val="2964177337"/>
                  </a:ext>
                </a:extLst>
              </a:tr>
              <a:tr h="4169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Hygiene, 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3" marR="12573" marT="12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4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3" marR="12573" marT="12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3" marR="12573" marT="12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3" marR="12573" marT="12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3" marR="12573" marT="12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3" marR="12573" marT="12573" marB="0" anchor="b"/>
                </a:tc>
                <a:extLst>
                  <a:ext uri="{0D108BD9-81ED-4DB2-BD59-A6C34878D82A}">
                    <a16:rowId xmlns:a16="http://schemas.microsoft.com/office/drawing/2014/main" val="3287007642"/>
                  </a:ext>
                </a:extLst>
              </a:tr>
              <a:tr h="748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Outlet information, 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3" marR="12573" marT="12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4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3" marR="12573" marT="12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3" marR="12573" marT="12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3" marR="12573" marT="12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3" marR="12573" marT="12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4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3" marR="12573" marT="12573" marB="0" anchor="b"/>
                </a:tc>
                <a:extLst>
                  <a:ext uri="{0D108BD9-81ED-4DB2-BD59-A6C34878D82A}">
                    <a16:rowId xmlns:a16="http://schemas.microsoft.com/office/drawing/2014/main" val="2182191650"/>
                  </a:ext>
                </a:extLst>
              </a:tr>
              <a:tr h="4169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Communication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3" marR="12573" marT="12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4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3" marR="12573" marT="12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3" marR="12573" marT="12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4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3" marR="12573" marT="12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4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3" marR="12573" marT="12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3" marR="12573" marT="12573" marB="0" anchor="b"/>
                </a:tc>
                <a:extLst>
                  <a:ext uri="{0D108BD9-81ED-4DB2-BD59-A6C34878D82A}">
                    <a16:rowId xmlns:a16="http://schemas.microsoft.com/office/drawing/2014/main" val="4079979404"/>
                  </a:ext>
                </a:extLst>
              </a:tr>
              <a:tr h="4169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Total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3" marR="12573" marT="12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21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3" marR="12573" marT="12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3" marR="12573" marT="12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3" marR="12573" marT="12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3" marR="12573" marT="12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3" marR="12573" marT="12573" marB="0" anchor="b"/>
                </a:tc>
                <a:extLst>
                  <a:ext uri="{0D108BD9-81ED-4DB2-BD59-A6C34878D82A}">
                    <a16:rowId xmlns:a16="http://schemas.microsoft.com/office/drawing/2014/main" val="533467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30256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320</Words>
  <Application>Microsoft Office PowerPoint</Application>
  <PresentationFormat>Widescreen</PresentationFormat>
  <Paragraphs>109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Wisp</vt:lpstr>
      <vt:lpstr>               Strategy &amp; New Innovation                 ABC Snacks Corner, Pune. </vt:lpstr>
      <vt:lpstr>Agenda</vt:lpstr>
      <vt:lpstr>Introduction Of ABC Snack Corner, Pune</vt:lpstr>
      <vt:lpstr>Problem Statement &amp; Data Source</vt:lpstr>
      <vt:lpstr>Objective &amp; Methodology</vt:lpstr>
      <vt:lpstr>Solution Description</vt:lpstr>
      <vt:lpstr>Business Impact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Strategy &amp; New Innovation                 ABC Snacks Corner, Pune. </dc:title>
  <dc:creator>Nitin Sinalkar</dc:creator>
  <cp:lastModifiedBy>Nitin Sinalkar</cp:lastModifiedBy>
  <cp:revision>4</cp:revision>
  <dcterms:created xsi:type="dcterms:W3CDTF">2021-02-27T12:29:13Z</dcterms:created>
  <dcterms:modified xsi:type="dcterms:W3CDTF">2021-02-27T15:00:28Z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988f0a4-524a-45f2-829d-417725fa4957_Enabled">
    <vt:lpwstr>true</vt:lpwstr>
  </property>
  <property fmtid="{D5CDD505-2E9C-101B-9397-08002B2CF9AE}" pid="3" name="MSIP_Label_2988f0a4-524a-45f2-829d-417725fa4957_SetDate">
    <vt:lpwstr>2021-02-27T12:31:30Z</vt:lpwstr>
  </property>
  <property fmtid="{D5CDD505-2E9C-101B-9397-08002B2CF9AE}" pid="4" name="MSIP_Label_2988f0a4-524a-45f2-829d-417725fa4957_Method">
    <vt:lpwstr>Standard</vt:lpwstr>
  </property>
  <property fmtid="{D5CDD505-2E9C-101B-9397-08002B2CF9AE}" pid="5" name="MSIP_Label_2988f0a4-524a-45f2-829d-417725fa4957_Name">
    <vt:lpwstr>2988f0a4-524a-45f2-829d-417725fa4957</vt:lpwstr>
  </property>
  <property fmtid="{D5CDD505-2E9C-101B-9397-08002B2CF9AE}" pid="6" name="MSIP_Label_2988f0a4-524a-45f2-829d-417725fa4957_SiteId">
    <vt:lpwstr>52daf2a9-3b73-4da4-ac6a-3f81adc92b7e</vt:lpwstr>
  </property>
  <property fmtid="{D5CDD505-2E9C-101B-9397-08002B2CF9AE}" pid="7" name="MSIP_Label_2988f0a4-524a-45f2-829d-417725fa4957_ActionId">
    <vt:lpwstr>f0874157-1cef-43d9-847e-5225b2103f8a</vt:lpwstr>
  </property>
  <property fmtid="{D5CDD505-2E9C-101B-9397-08002B2CF9AE}" pid="8" name="MSIP_Label_2988f0a4-524a-45f2-829d-417725fa4957_ContentBits">
    <vt:lpwstr>0</vt:lpwstr>
  </property>
</Properties>
</file>