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handoutMasterIdLst>
    <p:handoutMasterId r:id="rId9"/>
  </p:handoutMasterIdLst>
  <p:sldIdLst>
    <p:sldId id="256" r:id="rId2"/>
    <p:sldId id="272" r:id="rId3"/>
    <p:sldId id="268" r:id="rId4"/>
    <p:sldId id="271" r:id="rId5"/>
    <p:sldId id="269"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10816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1365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6823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91299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7100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917716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90782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40098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88864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27412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1479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3785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634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705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3397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4206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8483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8754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532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ECF21A4-E71B-4D3A-AF45-E989C23A7BB1}" type="datetimeFigureOut">
              <a:rPr lang="en-US" smtClean="0"/>
              <a:t>1/12/2022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8867064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7044941" y="4824663"/>
            <a:ext cx="5609222" cy="1363215"/>
          </a:xfrm>
        </p:spPr>
        <p:txBody>
          <a:bodyPr anchor="t">
            <a:normAutofit fontScale="90000"/>
          </a:bodyPr>
          <a:lstStyle/>
          <a:p>
            <a:pPr algn="l"/>
            <a:r>
              <a:rPr lang="en-US" sz="4400" dirty="0">
                <a:solidFill>
                  <a:schemeClr val="bg1"/>
                </a:solidFill>
                <a:latin typeface="Franklin Gothic Book" panose="020B0503020102020204" pitchFamily="34" charset="0"/>
                <a:cs typeface="Segoe UI" panose="020B0502040204020203" pitchFamily="34" charset="0"/>
              </a:rPr>
              <a:t>Submitted by-</a:t>
            </a:r>
            <a:br>
              <a:rPr lang="en-US" sz="4400" dirty="0">
                <a:solidFill>
                  <a:schemeClr val="bg1"/>
                </a:solidFill>
                <a:latin typeface="Franklin Gothic Book" panose="020B0503020102020204" pitchFamily="34" charset="0"/>
                <a:cs typeface="Segoe UI" panose="020B0502040204020203" pitchFamily="34" charset="0"/>
              </a:rPr>
            </a:br>
            <a:r>
              <a:rPr lang="en-US" sz="4400" dirty="0">
                <a:solidFill>
                  <a:schemeClr val="bg1"/>
                </a:solidFill>
                <a:latin typeface="Franklin Gothic Book" panose="020B0503020102020204" pitchFamily="34" charset="0"/>
                <a:cs typeface="Segoe UI" panose="020B0502040204020203" pitchFamily="34" charset="0"/>
              </a:rPr>
              <a:t>Munil Pratap Singh</a:t>
            </a:r>
            <a:br>
              <a:rPr lang="en-US" sz="4400" dirty="0">
                <a:solidFill>
                  <a:schemeClr val="bg1"/>
                </a:solidFill>
                <a:latin typeface="Franklin Gothic Book" panose="020B0503020102020204" pitchFamily="34" charset="0"/>
                <a:cs typeface="Segoe UI" panose="020B0502040204020203" pitchFamily="34" charset="0"/>
              </a:rPr>
            </a:br>
            <a:r>
              <a:rPr lang="en-US" sz="4400" dirty="0">
                <a:solidFill>
                  <a:schemeClr val="bg1"/>
                </a:solidFill>
                <a:latin typeface="Franklin Gothic Book" panose="020B0503020102020204" pitchFamily="34" charset="0"/>
                <a:cs typeface="Segoe UI" panose="020B0502040204020203" pitchFamily="34" charset="0"/>
              </a:rPr>
              <a:t>MBA21D10</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2987630" y="1236199"/>
            <a:ext cx="6733419" cy="1799964"/>
          </a:xfrm>
        </p:spPr>
        <p:txBody>
          <a:bodyPr anchor="b">
            <a:noAutofit/>
          </a:bodyPr>
          <a:lstStyle/>
          <a:p>
            <a:r>
              <a:rPr lang="en-US" sz="3200" b="1" dirty="0">
                <a:solidFill>
                  <a:schemeClr val="bg2"/>
                </a:solidFill>
                <a:latin typeface="Calibri" panose="020F0502020204030204" pitchFamily="34" charset="0"/>
                <a:cs typeface="Calibri" panose="020F0502020204030204" pitchFamily="34" charset="0"/>
              </a:rPr>
              <a:t>Business Research Method       Assignment</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D5FE-AE92-4730-BE1C-FF5C3E9AC7AF}"/>
              </a:ext>
            </a:extLst>
          </p:cNvPr>
          <p:cNvSpPr>
            <a:spLocks noGrp="1"/>
          </p:cNvSpPr>
          <p:nvPr>
            <p:ph type="title"/>
          </p:nvPr>
        </p:nvSpPr>
        <p:spPr/>
        <p:txBody>
          <a:bodyPr/>
          <a:lstStyle/>
          <a:p>
            <a:r>
              <a:rPr lang="en-US" b="1" u="sng" dirty="0"/>
              <a:t>Case overview</a:t>
            </a:r>
            <a:endParaRPr lang="en-IN" b="1" u="sng" dirty="0"/>
          </a:p>
        </p:txBody>
      </p:sp>
      <p:sp>
        <p:nvSpPr>
          <p:cNvPr id="3" name="Content Placeholder 2">
            <a:extLst>
              <a:ext uri="{FF2B5EF4-FFF2-40B4-BE49-F238E27FC236}">
                <a16:creationId xmlns:a16="http://schemas.microsoft.com/office/drawing/2014/main" id="{37F6935A-ECDB-4756-B97A-95F973B53ABE}"/>
              </a:ext>
            </a:extLst>
          </p:cNvPr>
          <p:cNvSpPr>
            <a:spLocks noGrp="1"/>
          </p:cNvSpPr>
          <p:nvPr>
            <p:ph sz="quarter" idx="13"/>
          </p:nvPr>
        </p:nvSpPr>
        <p:spPr/>
        <p:txBody>
          <a:bodyPr>
            <a:normAutofit lnSpcReduction="10000"/>
          </a:bodyPr>
          <a:lstStyle/>
          <a:p>
            <a:r>
              <a:rPr lang="en-US" sz="2800" b="1" cap="none" dirty="0">
                <a:solidFill>
                  <a:srgbClr val="002060"/>
                </a:solidFill>
              </a:rPr>
              <a:t>Sridhar from Bengaluru had developed an electric car – VERVE.</a:t>
            </a:r>
          </a:p>
          <a:p>
            <a:r>
              <a:rPr lang="en-US" sz="2800" b="1" cap="none" dirty="0">
                <a:solidFill>
                  <a:srgbClr val="002060"/>
                </a:solidFill>
              </a:rPr>
              <a:t>The key features are like fully automatic, no clutch, no gears, two door hatchback, easily seating two adults and two children, battery backup of 80 km, consumes 9 units of electricity.</a:t>
            </a:r>
          </a:p>
          <a:p>
            <a:r>
              <a:rPr lang="en-US" sz="2800" b="1" cap="none" dirty="0">
                <a:solidFill>
                  <a:srgbClr val="002060"/>
                </a:solidFill>
              </a:rPr>
              <a:t>But product did not take off as expected.</a:t>
            </a:r>
          </a:p>
          <a:p>
            <a:r>
              <a:rPr lang="en-US" sz="2800" b="1" cap="none" dirty="0">
                <a:solidFill>
                  <a:srgbClr val="002060"/>
                </a:solidFill>
              </a:rPr>
              <a:t>Sridhar is now thinking about repositioning product.</a:t>
            </a:r>
          </a:p>
          <a:p>
            <a:endParaRPr lang="en-IN" dirty="0"/>
          </a:p>
        </p:txBody>
      </p:sp>
    </p:spTree>
    <p:extLst>
      <p:ext uri="{BB962C8B-B14F-4D97-AF65-F5344CB8AC3E}">
        <p14:creationId xmlns:p14="http://schemas.microsoft.com/office/powerpoint/2010/main" val="332649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77668" y="1"/>
            <a:ext cx="10515600" cy="1108710"/>
          </a:xfrm>
        </p:spPr>
        <p:txBody>
          <a:bodyPr/>
          <a:lstStyle/>
          <a:p>
            <a:pPr algn="l"/>
            <a:r>
              <a:rPr lang="en-US" dirty="0">
                <a:latin typeface="Franklin Gothic Book" panose="020B0503020102020204" pitchFamily="34" charset="0"/>
                <a:cs typeface="Segoe UI" panose="020B0502040204020203" pitchFamily="34" charset="0"/>
              </a:rPr>
              <a:t>                      </a:t>
            </a:r>
            <a:r>
              <a:rPr lang="en-US" b="1" dirty="0">
                <a:latin typeface="Franklin Gothic Book" panose="020B0503020102020204" pitchFamily="34" charset="0"/>
                <a:cs typeface="Segoe UI" panose="020B0502040204020203" pitchFamily="34" charset="0"/>
              </a:rPr>
              <a:t>RESEARCH OBJECTIVES</a:t>
            </a:r>
          </a:p>
        </p:txBody>
      </p:sp>
      <p:sp>
        <p:nvSpPr>
          <p:cNvPr id="3" name="TextBox 2">
            <a:extLst>
              <a:ext uri="{FF2B5EF4-FFF2-40B4-BE49-F238E27FC236}">
                <a16:creationId xmlns:a16="http://schemas.microsoft.com/office/drawing/2014/main" id="{5483BF28-348E-4B26-9EFC-37AE4825A843}"/>
              </a:ext>
            </a:extLst>
          </p:cNvPr>
          <p:cNvSpPr txBox="1"/>
          <p:nvPr/>
        </p:nvSpPr>
        <p:spPr>
          <a:xfrm>
            <a:off x="1095474" y="1590775"/>
            <a:ext cx="3179345" cy="3970318"/>
          </a:xfrm>
          <a:prstGeom prst="rect">
            <a:avLst/>
          </a:prstGeom>
          <a:noFill/>
        </p:spPr>
        <p:txBody>
          <a:bodyPr wrap="square" rtlCol="0">
            <a:spAutoFit/>
          </a:bodyPr>
          <a:lstStyle/>
          <a:p>
            <a:r>
              <a:rPr lang="en-GB" sz="2800" dirty="0">
                <a:solidFill>
                  <a:schemeClr val="bg1"/>
                </a:solidFill>
                <a:latin typeface="Times New Roman" panose="02020603050405020304" pitchFamily="18" charset="0"/>
                <a:cs typeface="Times New Roman" panose="02020603050405020304" pitchFamily="18" charset="0"/>
              </a:rPr>
              <a:t>TO IDENTIFY BUYING BEHAVIOUR OF THE POTENTIAL CUSTOMER SEGMENT TOWARDS ELECTRONIC VECHILE</a:t>
            </a:r>
            <a:r>
              <a:rPr lang="en-IN" sz="2800" dirty="0">
                <a:solidFill>
                  <a:schemeClr val="bg1"/>
                </a:solidFill>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C899B180-4652-40B5-B4F3-138593D33FD5}"/>
              </a:ext>
            </a:extLst>
          </p:cNvPr>
          <p:cNvSpPr txBox="1"/>
          <p:nvPr/>
        </p:nvSpPr>
        <p:spPr>
          <a:xfrm>
            <a:off x="5210676" y="1775259"/>
            <a:ext cx="3247524" cy="3046988"/>
          </a:xfrm>
          <a:prstGeom prst="rect">
            <a:avLst/>
          </a:prstGeom>
          <a:noFill/>
        </p:spPr>
        <p:txBody>
          <a:bodyPr wrap="square" rtlCol="0">
            <a:spAutoFit/>
          </a:bodyPr>
          <a:lstStyle/>
          <a:p>
            <a:r>
              <a:rPr lang="en-GB" sz="3200" dirty="0">
                <a:solidFill>
                  <a:schemeClr val="bg1"/>
                </a:solidFill>
                <a:latin typeface="Times New Roman" panose="02020603050405020304" pitchFamily="18" charset="0"/>
                <a:cs typeface="Times New Roman" panose="02020603050405020304" pitchFamily="18" charset="0"/>
              </a:rPr>
              <a:t>TO IDENTIFY THE TARGET CUSTOMERS SEGMENT FROM THE POPULATION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B56BCF-17E7-40EA-AB58-2AE6C9A921C1}"/>
              </a:ext>
            </a:extLst>
          </p:cNvPr>
          <p:cNvSpPr txBox="1"/>
          <p:nvPr/>
        </p:nvSpPr>
        <p:spPr>
          <a:xfrm>
            <a:off x="9281160" y="1638901"/>
            <a:ext cx="2755030" cy="2554545"/>
          </a:xfrm>
          <a:prstGeom prst="rect">
            <a:avLst/>
          </a:prstGeom>
          <a:noFill/>
        </p:spPr>
        <p:txBody>
          <a:bodyPr wrap="square" rtlCol="0">
            <a:spAutoFit/>
          </a:bodyPr>
          <a:lstStyle/>
          <a:p>
            <a:r>
              <a:rPr lang="en-GB" sz="3200" dirty="0">
                <a:solidFill>
                  <a:schemeClr val="bg1"/>
                </a:solidFill>
                <a:latin typeface="Times New Roman" panose="02020603050405020304" pitchFamily="18" charset="0"/>
                <a:cs typeface="Times New Roman" panose="02020603050405020304" pitchFamily="18" charset="0"/>
              </a:rPr>
              <a:t>GENERATE BRAND PERCEPTION ON THEIR PRODUCT</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694788" y="135283"/>
            <a:ext cx="10515600" cy="1325563"/>
          </a:xfrm>
        </p:spPr>
        <p:txBody>
          <a:bodyPr/>
          <a:lstStyle/>
          <a:p>
            <a:pPr algn="l"/>
            <a:r>
              <a:rPr lang="en-US" dirty="0">
                <a:latin typeface="Franklin Gothic Book" panose="020B0503020102020204" pitchFamily="34" charset="0"/>
                <a:cs typeface="Segoe UI" panose="020B0502040204020203" pitchFamily="34" charset="0"/>
              </a:rPr>
              <a:t>                       </a:t>
            </a:r>
            <a:r>
              <a:rPr lang="en-US" b="1" dirty="0">
                <a:latin typeface="Franklin Gothic Book" panose="020B0503020102020204" pitchFamily="34" charset="0"/>
                <a:cs typeface="Segoe UI" panose="020B0502040204020203" pitchFamily="34" charset="0"/>
              </a:rPr>
              <a:t>PROBLEM STATEMENT</a:t>
            </a:r>
          </a:p>
        </p:txBody>
      </p:sp>
      <p:sp>
        <p:nvSpPr>
          <p:cNvPr id="8" name="Oval 7">
            <a:extLst>
              <a:ext uri="{FF2B5EF4-FFF2-40B4-BE49-F238E27FC236}">
                <a16:creationId xmlns:a16="http://schemas.microsoft.com/office/drawing/2014/main" id="{E5585411-DE61-42EC-8DAB-BA853F129791}"/>
              </a:ext>
            </a:extLst>
          </p:cNvPr>
          <p:cNvSpPr/>
          <p:nvPr/>
        </p:nvSpPr>
        <p:spPr>
          <a:xfrm>
            <a:off x="1620631" y="146084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589486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0" name="Oval 9">
            <a:extLst>
              <a:ext uri="{FF2B5EF4-FFF2-40B4-BE49-F238E27FC236}">
                <a16:creationId xmlns:a16="http://schemas.microsoft.com/office/drawing/2014/main" id="{4B376C7F-10F1-4D6D-939A-A8B59BEF48DB}"/>
              </a:ext>
            </a:extLst>
          </p:cNvPr>
          <p:cNvSpPr/>
          <p:nvPr/>
        </p:nvSpPr>
        <p:spPr>
          <a:xfrm>
            <a:off x="9384825" y="144436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3" name="TextBox 2">
            <a:extLst>
              <a:ext uri="{FF2B5EF4-FFF2-40B4-BE49-F238E27FC236}">
                <a16:creationId xmlns:a16="http://schemas.microsoft.com/office/drawing/2014/main" id="{5483BF28-348E-4B26-9EFC-37AE4825A843}"/>
              </a:ext>
            </a:extLst>
          </p:cNvPr>
          <p:cNvSpPr txBox="1"/>
          <p:nvPr/>
        </p:nvSpPr>
        <p:spPr>
          <a:xfrm>
            <a:off x="626844" y="2139415"/>
            <a:ext cx="3293646" cy="1384995"/>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SEGEMENTATION, TRAGETING AND  POSITIONING</a:t>
            </a:r>
          </a:p>
        </p:txBody>
      </p:sp>
      <p:sp>
        <p:nvSpPr>
          <p:cNvPr id="11" name="TextBox 10">
            <a:extLst>
              <a:ext uri="{FF2B5EF4-FFF2-40B4-BE49-F238E27FC236}">
                <a16:creationId xmlns:a16="http://schemas.microsoft.com/office/drawing/2014/main" id="{C899B180-4652-40B5-B4F3-138593D33FD5}"/>
              </a:ext>
            </a:extLst>
          </p:cNvPr>
          <p:cNvSpPr txBox="1"/>
          <p:nvPr/>
        </p:nvSpPr>
        <p:spPr>
          <a:xfrm>
            <a:off x="5347836" y="2198169"/>
            <a:ext cx="2695074" cy="1077218"/>
          </a:xfrm>
          <a:prstGeom prst="rect">
            <a:avLst/>
          </a:prstGeom>
          <a:noFill/>
        </p:spPr>
        <p:txBody>
          <a:bodyPr wrap="square" rtlCol="0">
            <a:spAutoFit/>
          </a:bodyPr>
          <a:lstStyle/>
          <a:p>
            <a:r>
              <a:rPr lang="en-GB" sz="3200" dirty="0">
                <a:solidFill>
                  <a:schemeClr val="bg1"/>
                </a:solidFill>
                <a:latin typeface="Times New Roman" panose="02020603050405020304" pitchFamily="18" charset="0"/>
                <a:cs typeface="Times New Roman" panose="02020603050405020304" pitchFamily="18" charset="0"/>
              </a:rPr>
              <a:t>BRAND IMAGE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B56BCF-17E7-40EA-AB58-2AE6C9A921C1}"/>
              </a:ext>
            </a:extLst>
          </p:cNvPr>
          <p:cNvSpPr txBox="1"/>
          <p:nvPr/>
        </p:nvSpPr>
        <p:spPr>
          <a:xfrm>
            <a:off x="8300986" y="2244691"/>
            <a:ext cx="3380474" cy="1077218"/>
          </a:xfrm>
          <a:prstGeom prst="rect">
            <a:avLst/>
          </a:prstGeom>
          <a:noFill/>
        </p:spPr>
        <p:txBody>
          <a:bodyPr wrap="square" rtlCol="0">
            <a:spAutoFit/>
          </a:bodyPr>
          <a:lstStyle/>
          <a:p>
            <a:r>
              <a:rPr lang="en-GB" sz="3200" dirty="0">
                <a:solidFill>
                  <a:schemeClr val="bg1"/>
                </a:solidFill>
                <a:latin typeface="Times New Roman" panose="02020603050405020304" pitchFamily="18" charset="0"/>
                <a:cs typeface="Times New Roman" panose="02020603050405020304" pitchFamily="18" charset="0"/>
              </a:rPr>
              <a:t>PROMOTION STRATEGY</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79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a:xfrm>
            <a:off x="3340970" y="125730"/>
            <a:ext cx="5242960" cy="1271771"/>
          </a:xfrm>
        </p:spPr>
        <p:txBody>
          <a:bodyPr/>
          <a:lstStyle/>
          <a:p>
            <a:r>
              <a:rPr lang="en-US" b="1" dirty="0"/>
              <a:t>RESEARCH SAMPLING</a:t>
            </a:r>
          </a:p>
        </p:txBody>
      </p:sp>
      <p:sp>
        <p:nvSpPr>
          <p:cNvPr id="9" name="TextBox 8">
            <a:extLst>
              <a:ext uri="{FF2B5EF4-FFF2-40B4-BE49-F238E27FC236}">
                <a16:creationId xmlns:a16="http://schemas.microsoft.com/office/drawing/2014/main" id="{432F01FC-B799-4AA7-9746-6AC028A72DBA}"/>
              </a:ext>
            </a:extLst>
          </p:cNvPr>
          <p:cNvSpPr txBox="1"/>
          <p:nvPr/>
        </p:nvSpPr>
        <p:spPr>
          <a:xfrm>
            <a:off x="2537460" y="3429802"/>
            <a:ext cx="7909560" cy="769441"/>
          </a:xfrm>
          <a:prstGeom prst="rect">
            <a:avLst/>
          </a:prstGeom>
          <a:noFill/>
        </p:spPr>
        <p:txBody>
          <a:bodyPr wrap="square" rtlCol="0">
            <a:spAutoFit/>
          </a:bodyPr>
          <a:lstStyle/>
          <a:p>
            <a:r>
              <a:rPr lang="en-IN" sz="4400" dirty="0">
                <a:solidFill>
                  <a:srgbClr val="FFFF00"/>
                </a:solidFill>
                <a:latin typeface="Times New Roman" panose="02020603050405020304" pitchFamily="18" charset="0"/>
                <a:cs typeface="Times New Roman" panose="02020603050405020304" pitchFamily="18" charset="0"/>
              </a:rPr>
              <a:t>CONVENIENCE SAMPLING</a:t>
            </a:r>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767235" y="2625998"/>
            <a:ext cx="11139854" cy="930447"/>
          </a:xfrm>
        </p:spPr>
        <p:txBody>
          <a:bodyPr>
            <a:normAutofit/>
          </a:bodyPr>
          <a:lstStyle/>
          <a:p>
            <a:pPr algn="ctr"/>
            <a:r>
              <a:rPr lang="en-US" sz="5400" dirty="0">
                <a:solidFill>
                  <a:srgbClr val="FFFFFF"/>
                </a:solidFill>
                <a:latin typeface="Franklin Gothic Book" panose="020B0503020102020204"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272</TotalTime>
  <Words>338</Words>
  <Application>Microsoft Office PowerPoint</Application>
  <PresentationFormat>Widescreen</PresentationFormat>
  <Paragraphs>34</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Franklin Gothic Book</vt:lpstr>
      <vt:lpstr>Segoe UI</vt:lpstr>
      <vt:lpstr>Times New Roman</vt:lpstr>
      <vt:lpstr>Tw Cen MT</vt:lpstr>
      <vt:lpstr>Droplet</vt:lpstr>
      <vt:lpstr>Submitted by- Munil Pratap Singh MBA21D10</vt:lpstr>
      <vt:lpstr>Case overview</vt:lpstr>
      <vt:lpstr>                      RESEARCH OBJECTIVES</vt:lpstr>
      <vt:lpstr>                       PROBLEM STATEMENT</vt:lpstr>
      <vt:lpstr>RESEARCH SAMPLING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Snigdha Sinha MBA21A50</dc:title>
  <dc:creator>Tuhin Sinha</dc:creator>
  <cp:lastModifiedBy>Nitin Singh</cp:lastModifiedBy>
  <cp:revision>3</cp:revision>
  <dcterms:created xsi:type="dcterms:W3CDTF">2021-12-01T15:17:10Z</dcterms:created>
  <dcterms:modified xsi:type="dcterms:W3CDTF">2022-01-12T14:54:09Z</dcterms:modified>
</cp:coreProperties>
</file>