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69" r:id="rId14"/>
    <p:sldId id="271" r:id="rId15"/>
    <p:sldId id="273" r:id="rId16"/>
    <p:sldId id="278" r:id="rId17"/>
    <p:sldId id="283" r:id="rId18"/>
    <p:sldId id="284" r:id="rId19"/>
    <p:sldId id="285" r:id="rId20"/>
    <p:sldId id="286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293D55"/>
    <a:srgbClr val="BCBCBC"/>
    <a:srgbClr val="A7ADBD"/>
    <a:srgbClr val="008080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tics%20-%20SUPER%20IMP\POWER%20PIVOT,%20DATA%20MODELLING,%20and%20DAX\Advanced%20Microsoft%20Interactive%20and%20Dynamic%20Excel%20Dashboard%20-%20Ismaila\Food%20Mart%20Customer%20Dashboard%20and%20Datasets\ValueFrenzy%20Dashboard%20-%20N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tics%20-%20SUPER%20IMP\POWER%20PIVOT,%20DATA%20MODELLING,%20and%20DAX\Advanced%20Microsoft%20Interactive%20and%20Dynamic%20Excel%20Dashboard%20-%20Ismaila\Food%20Mart%20Customer%20Dashboard%20and%20Datasets\ValueFrenzy%20Dashboard%20-%20NK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tics%20-%20SUPER%20IMP\ValueFrenzy_Data%20Analysis%20Project_NK\ValueFrenzy%20Dashboard%20-%20NK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tics%20-%20SUPER%20IMP\POWER%20PIVOT,%20DATA%20MODELLING,%20and%20DAX\Advanced%20Microsoft%20Interactive%20and%20Dynamic%20Excel%20Dashboard%20-%20Ismaila\Food%20Mart%20Customer%20Dashboard%20and%20Datasets\ValueFrenzy%20Dashboard%20-%20NK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tics%20-%20SUPER%20IMP\POWER%20PIVOT,%20DATA%20MODELLING,%20and%20DAX\Advanced%20Microsoft%20Interactive%20and%20Dynamic%20Excel%20Dashboard%20-%20Ismaila\Food%20Mart%20Customer%20Dashboard%20and%20Datasets\ValueFrenzy%20Dashboard%20-%20NK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tics%20-%20SUPER%20IMP\POWER%20PIVOT,%20DATA%20MODELLING,%20and%20DAX\Advanced%20Microsoft%20Interactive%20and%20Dynamic%20Excel%20Dashboard%20-%20Ismaila\Food%20Mart%20Customer%20Dashboard%20and%20Datasets\ValueFrenzy%20Dashboard%20-%20NK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tics%20-%20SUPER%20IMP\ValueFrenzy_Data%20Analysis%20Project_NK\ValueFrenzy%20Dashboard%20-%20NK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tics%20-%20SUPER%20IMP\POWER%20PIVOT,%20DATA%20MODELLING,%20and%20DAX\Advanced%20Microsoft%20Interactive%20and%20Dynamic%20Excel%20Dashboard%20-%20Ismaila\Food%20Mart%20Customer%20Dashboard%20and%20Datasets\ValueFrenzy%20Dashboard%20-%20NK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tics%20-%20SUPER%20IMP\POWER%20PIVOT,%20DATA%20MODELLING,%20and%20DAX\Advanced%20Microsoft%20Interactive%20and%20Dynamic%20Excel%20Dashboard%20-%20Ismaila\Food%20Mart%20Customer%20Dashboard%20and%20Datasets\ValueFrenzy%20Dashboard%20-%20NK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tics%20-%20SUPER%20IMP\ValueFrenzy_Data%20Analysis%20Project_NK\ValueFrenzy%20Dashboard%20-%20NK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tics%20-%20SUPER%20IMP\POWER%20PIVOT,%20DATA%20MODELLING,%20and%20DAX\Advanced%20Microsoft%20Interactive%20and%20Dynamic%20Excel%20Dashboard%20-%20Ismaila\Food%20Mart%20Customer%20Dashboard%20and%20Datasets\ValueFrenzy%20Dashboard%20-%20N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tics%20-%20SUPER%20IMP\ValueFrenzy_Data%20Analysis%20Project_NK\ValueFrenzy%20Dashboard%20-%20N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tics%20-%20SUPER%20IMP\POWER%20PIVOT,%20DATA%20MODELLING,%20and%20DAX\Advanced%20Microsoft%20Interactive%20and%20Dynamic%20Excel%20Dashboard%20-%20Ismaila\Food%20Mart%20Customer%20Dashboard%20and%20Datasets\ValueFrenzy%20Dashboard%20-%20NK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tics%20-%20SUPER%20IMP\POWER%20PIVOT,%20DATA%20MODELLING,%20and%20DAX\Advanced%20Microsoft%20Interactive%20and%20Dynamic%20Excel%20Dashboard%20-%20Ismaila\Food%20Mart%20Customer%20Dashboard%20and%20Datasets\ValueFrenzy%20Dashboard%20-%20NK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tics%20-%20SUPER%20IMP\POWER%20PIVOT,%20DATA%20MODELLING,%20and%20DAX\Advanced%20Microsoft%20Interactive%20and%20Dynamic%20Excel%20Dashboard%20-%20Ismaila\Food%20Mart%20Customer%20Dashboard%20and%20Datasets\ValueFrenzy%20Dashboard%20-%20N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tics%20-%20SUPER%20IMP\ValueFrenzy_Data%20Analysis%20Project_NK\ValueFrenzy%20Dashboard%20-%20NK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tics%20-%20SUPER%20IMP\POWER%20PIVOT,%20DATA%20MODELLING,%20and%20DAX\Advanced%20Microsoft%20Interactive%20and%20Dynamic%20Excel%20Dashboard%20-%20Ismaila\Food%20Mart%20Customer%20Dashboard%20and%20Datasets\ValueFrenzy%20Dashboard%20-%20NK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tics%20-%20SUPER%20IMP\POWER%20PIVOT,%20DATA%20MODELLING,%20and%20DAX\Advanced%20Microsoft%20Interactive%20and%20Dynamic%20Excel%20Dashboard%20-%20Ismaila\Food%20Mart%20Customer%20Dashboard%20and%20Datasets\ValueFrenzy%20Dashboard%20-%20NK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[ValueFrenzy Dashboard - NK.xlsx]Analysis!PivotTable21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Drastic </a:t>
            </a:r>
            <a:r>
              <a:rPr lang="en-US" sz="1100" b="1" dirty="0">
                <a:solidFill>
                  <a:srgbClr val="FF0000"/>
                </a:solidFill>
              </a:rPr>
              <a:t>DROP</a:t>
            </a:r>
            <a:r>
              <a:rPr lang="en-US" sz="1100" baseline="0" dirty="0"/>
              <a:t> in </a:t>
            </a:r>
            <a:r>
              <a:rPr lang="en-US" sz="1100" b="1" baseline="0" dirty="0">
                <a:solidFill>
                  <a:schemeClr val="tx1"/>
                </a:solidFill>
              </a:rPr>
              <a:t>REVENUE</a:t>
            </a:r>
            <a:r>
              <a:rPr lang="en-US" sz="1100" baseline="0" dirty="0"/>
              <a:t> from </a:t>
            </a:r>
            <a:r>
              <a:rPr lang="en-US" sz="1100" b="1" baseline="0" dirty="0">
                <a:solidFill>
                  <a:srgbClr val="00B050"/>
                </a:solidFill>
              </a:rPr>
              <a:t>2021</a:t>
            </a:r>
            <a:r>
              <a:rPr lang="en-US" sz="1100" baseline="0" dirty="0"/>
              <a:t> to </a:t>
            </a:r>
            <a:r>
              <a:rPr lang="en-US" sz="1100" b="1" baseline="0" dirty="0">
                <a:solidFill>
                  <a:srgbClr val="FF0000"/>
                </a:solidFill>
              </a:rPr>
              <a:t>2022</a:t>
            </a:r>
            <a:r>
              <a:rPr lang="en-US" sz="1100" baseline="0" dirty="0"/>
              <a:t> and remained Constant Thereafter</a:t>
            </a:r>
            <a:endParaRPr 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BCBCB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A7ADB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293D5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BCBCB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A7ADB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293D5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BCBCB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A7ADB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293D5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193434552738323"/>
          <c:y val="0.26143270015159986"/>
          <c:w val="0.62852603950821939"/>
          <c:h val="0.7385672998484000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Analysis!$DL$3:$DL$4</c:f>
              <c:strCache>
                <c:ptCount val="1"/>
                <c:pt idx="0">
                  <c:v>Canada</c:v>
                </c:pt>
              </c:strCache>
            </c:strRef>
          </c:tx>
          <c:spPr>
            <a:solidFill>
              <a:srgbClr val="BCBCB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Analysis!$DK$5:$DK$7</c:f>
              <c:strCach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strCache>
            </c:strRef>
          </c:cat>
          <c:val>
            <c:numRef>
              <c:f>Analysis!$DL$5:$DL$7</c:f>
              <c:numCache>
                <c:formatCode>[&lt;999950]"$"0.0,"K";[&lt;999950000]"$"0.0,,"M";"$"0.0,,,"B"</c:formatCode>
                <c:ptCount val="3"/>
                <c:pt idx="0">
                  <c:v>1210617.4600000023</c:v>
                </c:pt>
                <c:pt idx="1">
                  <c:v>853597.09000000008</c:v>
                </c:pt>
                <c:pt idx="2">
                  <c:v>853837.33999999845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31-4592-8F61-8F69AE2C7362}"/>
            </c:ext>
          </c:extLst>
        </c:ser>
        <c:ser>
          <c:idx val="1"/>
          <c:order val="1"/>
          <c:tx>
            <c:strRef>
              <c:f>Analysis!$DM$3:$DM$4</c:f>
              <c:strCache>
                <c:ptCount val="1"/>
                <c:pt idx="0">
                  <c:v>Mexico</c:v>
                </c:pt>
              </c:strCache>
            </c:strRef>
          </c:tx>
          <c:spPr>
            <a:solidFill>
              <a:srgbClr val="A7ADB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Analysis!$DK$5:$DK$7</c:f>
              <c:strCach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strCache>
            </c:strRef>
          </c:cat>
          <c:val>
            <c:numRef>
              <c:f>Analysis!$DM$5:$DM$7</c:f>
              <c:numCache>
                <c:formatCode>[&lt;999950]"$"0.0,"K";[&lt;999950000]"$"0.0,,"M";"$"0.0,,,"B"</c:formatCode>
                <c:ptCount val="3"/>
                <c:pt idx="0">
                  <c:v>5483807.6999999937</c:v>
                </c:pt>
                <c:pt idx="1">
                  <c:v>3844370.8699999982</c:v>
                </c:pt>
                <c:pt idx="2">
                  <c:v>3848459.5799999675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31-4592-8F61-8F69AE2C7362}"/>
            </c:ext>
          </c:extLst>
        </c:ser>
        <c:ser>
          <c:idx val="2"/>
          <c:order val="2"/>
          <c:tx>
            <c:strRef>
              <c:f>Analysis!$DN$3:$DN$4</c:f>
              <c:strCache>
                <c:ptCount val="1"/>
                <c:pt idx="0">
                  <c:v>USA</c:v>
                </c:pt>
              </c:strCache>
            </c:strRef>
          </c:tx>
          <c:spPr>
            <a:solidFill>
              <a:srgbClr val="293D5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Analysis!$DK$5:$DK$7</c:f>
              <c:strCach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strCache>
            </c:strRef>
          </c:cat>
          <c:val>
            <c:numRef>
              <c:f>Analysis!$DN$5:$DN$7</c:f>
              <c:numCache>
                <c:formatCode>[&lt;999950]"$"0.0,"K";[&lt;999950000]"$"0.0,,"M";"$"0.0,,,"B"</c:formatCode>
                <c:ptCount val="3"/>
                <c:pt idx="0">
                  <c:v>7073068.6199999982</c:v>
                </c:pt>
                <c:pt idx="1">
                  <c:v>4975294.3699999936</c:v>
                </c:pt>
                <c:pt idx="2">
                  <c:v>4981852.4899999956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31-4592-8F61-8F69AE2C73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15258399"/>
        <c:axId val="515257919"/>
      </c:barChart>
      <c:catAx>
        <c:axId val="51525839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257919"/>
        <c:crosses val="autoZero"/>
        <c:auto val="1"/>
        <c:lblAlgn val="ctr"/>
        <c:lblOffset val="100"/>
        <c:noMultiLvlLbl val="0"/>
      </c:catAx>
      <c:valAx>
        <c:axId val="515257919"/>
        <c:scaling>
          <c:orientation val="minMax"/>
        </c:scaling>
        <c:delete val="1"/>
        <c:axPos val="t"/>
        <c:numFmt formatCode="[&lt;999950]&quot;$&quot;0.0,&quot;K&quot;;[&lt;999950000]&quot;$&quot;0.0,,&quot;M&quot;;&quot;$&quot;0.0,,,&quot;B&quot;" sourceLinked="1"/>
        <c:majorTickMark val="none"/>
        <c:minorTickMark val="none"/>
        <c:tickLblPos val="nextTo"/>
        <c:crossAx val="515258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046038503560265"/>
          <c:y val="0.45881170468817478"/>
          <c:w val="0.17175652086551382"/>
          <c:h val="0.282439673043291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[ValueFrenzy Dashboard - NK.xlsx]Analysis!PivotTable40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Drastic </a:t>
            </a:r>
            <a:r>
              <a:rPr lang="en-US" sz="1100" b="1" i="0" u="none" strike="noStrike" kern="1200" spc="0" baseline="0" dirty="0">
                <a:solidFill>
                  <a:srgbClr val="FF0000"/>
                </a:solidFill>
              </a:rPr>
              <a:t>DECLINE</a:t>
            </a:r>
            <a:r>
              <a:rPr lang="en-US" sz="11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in </a:t>
            </a:r>
            <a:r>
              <a:rPr lang="en-US" sz="1100" b="1" i="0" u="none" strike="noStrike" kern="1200" spc="0" baseline="0" dirty="0">
                <a:solidFill>
                  <a:sysClr val="windowText" lastClr="000000"/>
                </a:solidFill>
              </a:rPr>
              <a:t>QTY SOLD</a:t>
            </a:r>
            <a:r>
              <a:rPr lang="en-US" sz="11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from </a:t>
            </a:r>
            <a:r>
              <a:rPr lang="en-US" sz="1100" b="1" i="0" u="none" strike="noStrike" kern="1200" spc="0" baseline="0" dirty="0">
                <a:solidFill>
                  <a:srgbClr val="00B050"/>
                </a:solidFill>
              </a:rPr>
              <a:t>2021</a:t>
            </a:r>
            <a:r>
              <a:rPr lang="en-US" sz="11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to </a:t>
            </a:r>
            <a:r>
              <a:rPr lang="en-US" sz="1100" b="1" i="0" u="none" strike="noStrike" kern="1200" spc="0" baseline="0" dirty="0">
                <a:solidFill>
                  <a:srgbClr val="FF0000"/>
                </a:solidFill>
              </a:rPr>
              <a:t>2022</a:t>
            </a:r>
            <a:r>
              <a:rPr lang="en-US" sz="11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and remained Constant Thereafter</a:t>
            </a:r>
            <a:endParaRPr lang="en-US" sz="11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BCBCB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A7ADB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293D5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BCBCB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A7ADB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293D5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BCBCB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A7ADB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293D5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Analysis!$EU$3:$EU$4</c:f>
              <c:strCache>
                <c:ptCount val="1"/>
                <c:pt idx="0">
                  <c:v>Canada</c:v>
                </c:pt>
              </c:strCache>
            </c:strRef>
          </c:tx>
          <c:spPr>
            <a:solidFill>
              <a:srgbClr val="BCBCB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Analysis!$ET$5:$ET$7</c:f>
              <c:strCach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strCache>
            </c:strRef>
          </c:cat>
          <c:val>
            <c:numRef>
              <c:f>Analysis!$EU$5:$EU$7</c:f>
              <c:numCache>
                <c:formatCode>[&lt;999950]0.0,"K";[&lt;999950000]0.0,,"M";0.0,,,"B"</c:formatCode>
                <c:ptCount val="3"/>
                <c:pt idx="0">
                  <c:v>573524</c:v>
                </c:pt>
                <c:pt idx="1">
                  <c:v>401310</c:v>
                </c:pt>
                <c:pt idx="2">
                  <c:v>402098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BE-44F2-9E3F-5D0EC39FC0B5}"/>
            </c:ext>
          </c:extLst>
        </c:ser>
        <c:ser>
          <c:idx val="1"/>
          <c:order val="1"/>
          <c:tx>
            <c:strRef>
              <c:f>Analysis!$EV$3:$EV$4</c:f>
              <c:strCache>
                <c:ptCount val="1"/>
                <c:pt idx="0">
                  <c:v>Mexico</c:v>
                </c:pt>
              </c:strCache>
            </c:strRef>
          </c:tx>
          <c:spPr>
            <a:solidFill>
              <a:srgbClr val="A7ADB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Analysis!$ET$5:$ET$7</c:f>
              <c:strCach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strCache>
            </c:strRef>
          </c:cat>
          <c:val>
            <c:numRef>
              <c:f>Analysis!$EV$5:$EV$7</c:f>
              <c:numCache>
                <c:formatCode>[&lt;999950]0.0,"K";[&lt;999950000]0.0,,"M";0.0,,,"B"</c:formatCode>
                <c:ptCount val="3"/>
                <c:pt idx="0">
                  <c:v>2594411</c:v>
                </c:pt>
                <c:pt idx="1">
                  <c:v>1819779</c:v>
                </c:pt>
                <c:pt idx="2">
                  <c:v>1823384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BE-44F2-9E3F-5D0EC39FC0B5}"/>
            </c:ext>
          </c:extLst>
        </c:ser>
        <c:ser>
          <c:idx val="2"/>
          <c:order val="2"/>
          <c:tx>
            <c:strRef>
              <c:f>Analysis!$EW$3:$EW$4</c:f>
              <c:strCache>
                <c:ptCount val="1"/>
                <c:pt idx="0">
                  <c:v>USA</c:v>
                </c:pt>
              </c:strCache>
            </c:strRef>
          </c:tx>
          <c:spPr>
            <a:solidFill>
              <a:srgbClr val="293D5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Analysis!$ET$5:$ET$7</c:f>
              <c:strCach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strCache>
            </c:strRef>
          </c:cat>
          <c:val>
            <c:numRef>
              <c:f>Analysis!$EW$5:$EW$7</c:f>
              <c:numCache>
                <c:formatCode>[&lt;999950]0.0,"K";[&lt;999950000]0.0,,"M";0.0,,,"B"</c:formatCode>
                <c:ptCount val="3"/>
                <c:pt idx="0">
                  <c:v>3337295</c:v>
                </c:pt>
                <c:pt idx="1">
                  <c:v>2349444</c:v>
                </c:pt>
                <c:pt idx="2">
                  <c:v>2351770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BE-44F2-9E3F-5D0EC39FC0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9492992"/>
        <c:axId val="39493472"/>
      </c:barChart>
      <c:catAx>
        <c:axId val="3949299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93472"/>
        <c:crosses val="autoZero"/>
        <c:auto val="1"/>
        <c:lblAlgn val="ctr"/>
        <c:lblOffset val="100"/>
        <c:noMultiLvlLbl val="0"/>
      </c:catAx>
      <c:valAx>
        <c:axId val="39493472"/>
        <c:scaling>
          <c:orientation val="minMax"/>
        </c:scaling>
        <c:delete val="1"/>
        <c:axPos val="t"/>
        <c:numFmt formatCode="[&lt;999950]0.0,&quot;K&quot;;[&lt;999950000]0.0,,&quot;M&quot;;0.0,,,&quot;B&quot;" sourceLinked="1"/>
        <c:majorTickMark val="none"/>
        <c:minorTickMark val="none"/>
        <c:tickLblPos val="nextTo"/>
        <c:crossAx val="39492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[ValueFrenzy Dashboard - NK.xlsx]Analysis!PivotTable41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>
                <a:solidFill>
                  <a:schemeClr val="accent1"/>
                </a:solidFill>
              </a:rPr>
              <a:t>17%</a:t>
            </a:r>
            <a:r>
              <a:rPr lang="en-US" sz="1100"/>
              <a:t> of </a:t>
            </a:r>
            <a:r>
              <a:rPr lang="en-US" sz="1100" b="1">
                <a:solidFill>
                  <a:schemeClr val="accent1"/>
                </a:solidFill>
              </a:rPr>
              <a:t>High-Tier</a:t>
            </a:r>
            <a:r>
              <a:rPr lang="en-US" sz="1100"/>
              <a:t> units sold, despite having the highest ATV, Needs Granular</a:t>
            </a:r>
            <a:r>
              <a:rPr lang="en-US" sz="1100" baseline="0"/>
              <a:t> Attention</a:t>
            </a:r>
            <a:endParaRPr lang="en-US" sz="11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A5A5A5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9293891996532109"/>
              <c:y val="-0.1372892241193887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3942144392584405"/>
              <c:y val="0.1791442231809784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778452749967339"/>
              <c:y val="3.900588666821735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778452749967339"/>
              <c:y val="3.900588666821735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A5A5A5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9293891996532109"/>
              <c:y val="-0.1372892241193887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3942144392584405"/>
              <c:y val="0.1791442231809784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778452749967339"/>
              <c:y val="3.900588666821735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A5A5A5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9293891996532109"/>
              <c:y val="-0.1372892241193887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3942144392584405"/>
              <c:y val="0.1791442231809784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6558235650407952"/>
          <c:y val="0.28218828628696152"/>
          <c:w val="0.50277193857555147"/>
          <c:h val="0.65649984298491504"/>
        </c:manualLayout>
      </c:layout>
      <c:pieChart>
        <c:varyColors val="1"/>
        <c:ser>
          <c:idx val="0"/>
          <c:order val="0"/>
          <c:tx>
            <c:strRef>
              <c:f>Analysis!$DN$19</c:f>
              <c:strCache>
                <c:ptCount val="1"/>
                <c:pt idx="0">
                  <c:v>Total</c:v>
                </c:pt>
              </c:strCache>
            </c:strRef>
          </c:tx>
          <c:spPr>
            <a:ln w="6350"/>
          </c:spPr>
          <c:dPt>
            <c:idx val="0"/>
            <c:bubble3D val="0"/>
            <c:spPr>
              <a:solidFill>
                <a:schemeClr val="accent2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AA1-426A-A11B-ACF67D9F7B35}"/>
              </c:ext>
            </c:extLst>
          </c:dPt>
          <c:dPt>
            <c:idx val="1"/>
            <c:bubble3D val="0"/>
            <c:spPr>
              <a:solidFill>
                <a:srgbClr val="A5A5A5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AA1-426A-A11B-ACF67D9F7B35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AA1-426A-A11B-ACF67D9F7B35}"/>
              </c:ext>
            </c:extLst>
          </c:dPt>
          <c:dLbls>
            <c:dLbl>
              <c:idx val="0"/>
              <c:layout>
                <c:manualLayout>
                  <c:x val="-0.21778452749967339"/>
                  <c:y val="3.9005886668217358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A1-426A-A11B-ACF67D9F7B35}"/>
                </c:ext>
              </c:extLst>
            </c:dLbl>
            <c:dLbl>
              <c:idx val="1"/>
              <c:layout>
                <c:manualLayout>
                  <c:x val="0.19293891996532109"/>
                  <c:y val="-0.13728922411938871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A1-426A-A11B-ACF67D9F7B35}"/>
                </c:ext>
              </c:extLst>
            </c:dLbl>
            <c:dLbl>
              <c:idx val="2"/>
              <c:layout>
                <c:manualLayout>
                  <c:x val="0.13942144392584405"/>
                  <c:y val="0.1791442231809784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A1-426A-A11B-ACF67D9F7B3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Analysis!$DM$20:$DM$23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Analysis!$DN$20:$DN$23</c:f>
              <c:numCache>
                <c:formatCode>[&lt;999950]0.0,"K";[&lt;999950000]0.0,,"M";0.0,,,"B"</c:formatCode>
                <c:ptCount val="3"/>
                <c:pt idx="0">
                  <c:v>7609528</c:v>
                </c:pt>
                <c:pt idx="1">
                  <c:v>5403429</c:v>
                </c:pt>
                <c:pt idx="2">
                  <c:v>2640058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A1-426A-A11B-ACF67D9F7B3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[ValueFrenzy Dashboard - NK.xlsx]Analysis!PivotTable25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0" i="0" u="none" strike="noStrike" kern="1200" spc="0" baseline="0" dirty="0">
                <a:solidFill>
                  <a:srgbClr val="595959"/>
                </a:solidFill>
              </a:rPr>
              <a:t>Strong Customer Engagement in</a:t>
            </a:r>
            <a:r>
              <a:rPr lang="en-US" sz="1100" b="1" i="0" u="none" strike="noStrike" kern="1200" spc="0" baseline="0" dirty="0">
                <a:solidFill>
                  <a:srgbClr val="A7ADBD"/>
                </a:solidFill>
              </a:rPr>
              <a:t> Mexico </a:t>
            </a:r>
            <a:r>
              <a:rPr 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en-US" sz="1100" b="1" i="0" u="none" strike="noStrike" kern="1200" spc="0" baseline="0" dirty="0">
                <a:solidFill>
                  <a:srgbClr val="A7ADBD"/>
                </a:solidFill>
              </a:rPr>
              <a:t>40%</a:t>
            </a:r>
            <a:r>
              <a:rPr 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 despite its Market Size. </a:t>
            </a:r>
            <a:r>
              <a:rPr lang="en-US" sz="1100" b="1" i="0" u="none" strike="noStrike" kern="1200" spc="0" baseline="0" dirty="0">
                <a:solidFill>
                  <a:srgbClr val="A5A5A5"/>
                </a:solidFill>
              </a:rPr>
              <a:t>Medium-Tier (35%)</a:t>
            </a:r>
            <a:r>
              <a:rPr lang="en-US" sz="11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shows Great potential While </a:t>
            </a:r>
            <a:r>
              <a:rPr lang="en-US" sz="1100" b="1" i="0" u="none" strike="noStrike" kern="1200" spc="0" baseline="0" dirty="0">
                <a:solidFill>
                  <a:schemeClr val="accent1"/>
                </a:solidFill>
              </a:rPr>
              <a:t>High-Tier</a:t>
            </a:r>
            <a:r>
              <a:rPr lang="en-US" sz="11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Needs Attention</a:t>
            </a:r>
            <a:endParaRPr 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A7ADB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293D5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BCBCBC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BCBCB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A7ADB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293D5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BCBCB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A7ADB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293D5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Analysis!$CR$2:$CR$3</c:f>
              <c:strCache>
                <c:ptCount val="1"/>
                <c:pt idx="0">
                  <c:v>Canada</c:v>
                </c:pt>
              </c:strCache>
            </c:strRef>
          </c:tx>
          <c:spPr>
            <a:solidFill>
              <a:srgbClr val="BCBCB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Analysis!$CQ$4:$CQ$6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Analysis!$CR$4:$CR$6</c:f>
              <c:numCache>
                <c:formatCode>[&lt;999950]0.0,"K";[&lt;999950000]0.0,,"M";0.0,,,"B"</c:formatCode>
                <c:ptCount val="3"/>
                <c:pt idx="0">
                  <c:v>23385</c:v>
                </c:pt>
                <c:pt idx="1">
                  <c:v>16728</c:v>
                </c:pt>
                <c:pt idx="2">
                  <c:v>8160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20-43D1-8747-49B94CA0AEA1}"/>
            </c:ext>
          </c:extLst>
        </c:ser>
        <c:ser>
          <c:idx val="1"/>
          <c:order val="1"/>
          <c:tx>
            <c:strRef>
              <c:f>Analysis!$CS$2:$CS$3</c:f>
              <c:strCache>
                <c:ptCount val="1"/>
                <c:pt idx="0">
                  <c:v>Mexico</c:v>
                </c:pt>
              </c:strCache>
            </c:strRef>
          </c:tx>
          <c:spPr>
            <a:solidFill>
              <a:srgbClr val="A7ADB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Analysis!$CQ$4:$CQ$6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Analysis!$CS$4:$CS$6</c:f>
              <c:numCache>
                <c:formatCode>[&lt;999950]0.0,"K";[&lt;999950000]0.0,,"M";0.0,,,"B"</c:formatCode>
                <c:ptCount val="3"/>
                <c:pt idx="0">
                  <c:v>106224</c:v>
                </c:pt>
                <c:pt idx="1">
                  <c:v>75702</c:v>
                </c:pt>
                <c:pt idx="2">
                  <c:v>36492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20-43D1-8747-49B94CA0AEA1}"/>
            </c:ext>
          </c:extLst>
        </c:ser>
        <c:ser>
          <c:idx val="2"/>
          <c:order val="2"/>
          <c:tx>
            <c:strRef>
              <c:f>Analysis!$CT$2:$CT$3</c:f>
              <c:strCache>
                <c:ptCount val="1"/>
                <c:pt idx="0">
                  <c:v>USA</c:v>
                </c:pt>
              </c:strCache>
            </c:strRef>
          </c:tx>
          <c:spPr>
            <a:solidFill>
              <a:srgbClr val="293D5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Analysis!$CQ$4:$CQ$6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Analysis!$CT$4:$CT$6</c:f>
              <c:numCache>
                <c:formatCode>[&lt;999950]0.0,"K";[&lt;999950000]0.0,,"M";0.0,,,"B"</c:formatCode>
                <c:ptCount val="3"/>
                <c:pt idx="0">
                  <c:v>136734</c:v>
                </c:pt>
                <c:pt idx="1">
                  <c:v>97290</c:v>
                </c:pt>
                <c:pt idx="2">
                  <c:v>47934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20-43D1-8747-49B94CA0AEA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000281248"/>
        <c:axId val="2000280288"/>
      </c:barChart>
      <c:catAx>
        <c:axId val="200028124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280288"/>
        <c:crosses val="autoZero"/>
        <c:auto val="1"/>
        <c:lblAlgn val="ctr"/>
        <c:lblOffset val="100"/>
        <c:noMultiLvlLbl val="0"/>
      </c:catAx>
      <c:valAx>
        <c:axId val="2000280288"/>
        <c:scaling>
          <c:orientation val="minMax"/>
        </c:scaling>
        <c:delete val="1"/>
        <c:axPos val="t"/>
        <c:numFmt formatCode="[&lt;999950]0.0,&quot;K&quot;;[&lt;999950000]0.0,,&quot;M&quot;;0.0,,,&quot;B&quot;" sourceLinked="1"/>
        <c:majorTickMark val="none"/>
        <c:minorTickMark val="none"/>
        <c:tickLblPos val="nextTo"/>
        <c:crossAx val="2000281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[ValueFrenzy Dashboard - NK.xlsx]Analysis!PivotTable26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0" i="0" u="none" strike="noStrike" kern="1200" spc="0" baseline="0" dirty="0">
                <a:solidFill>
                  <a:srgbClr val="595959"/>
                </a:solidFill>
              </a:rPr>
              <a:t>Sharp </a:t>
            </a:r>
            <a:r>
              <a:rPr lang="en-US" sz="1100" b="1" i="0" u="none" strike="noStrike" kern="1200" spc="0" baseline="0" dirty="0">
                <a:solidFill>
                  <a:srgbClr val="FF0000"/>
                </a:solidFill>
              </a:rPr>
              <a:t>DECLINE</a:t>
            </a:r>
            <a:r>
              <a:rPr lang="en-US" sz="1100" b="0" i="0" u="none" strike="noStrike" kern="1200" spc="0" baseline="0" dirty="0">
                <a:solidFill>
                  <a:srgbClr val="595959"/>
                </a:solidFill>
              </a:rPr>
              <a:t> in transaction volume from </a:t>
            </a:r>
            <a:r>
              <a:rPr lang="en-US" sz="1100" b="0" i="0" u="none" strike="noStrike" kern="1200" spc="0" baseline="0" dirty="0">
                <a:solidFill>
                  <a:srgbClr val="00B050"/>
                </a:solidFill>
              </a:rPr>
              <a:t>late 2021</a:t>
            </a:r>
            <a:r>
              <a:rPr lang="en-US" sz="1100" b="0" i="0" u="none" strike="noStrike" kern="1200" spc="0" baseline="0" dirty="0">
                <a:solidFill>
                  <a:srgbClr val="595959"/>
                </a:solidFill>
              </a:rPr>
              <a:t> to </a:t>
            </a:r>
            <a:r>
              <a:rPr lang="en-US" sz="1100" b="0" i="0" u="none" strike="noStrike" kern="1200" spc="0" baseline="0" dirty="0">
                <a:solidFill>
                  <a:srgbClr val="FF0000"/>
                </a:solidFill>
              </a:rPr>
              <a:t>early 2022</a:t>
            </a:r>
            <a:r>
              <a:rPr lang="en-US" sz="1100" b="0" i="0" u="none" strike="noStrike" kern="1200" spc="0" baseline="0" dirty="0">
                <a:solidFill>
                  <a:srgbClr val="595959"/>
                </a:solidFill>
              </a:rPr>
              <a:t> (mainly, in the USA). Mexico showed SEASONAL PEAKS in Nov-Dec as Opposed to the USA</a:t>
            </a:r>
            <a:endParaRPr 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BCBCBC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A7ADBD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293D55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293D55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2.0981422620337559E-2"/>
              <c:y val="-4.462867740968204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A7ADBD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6266283801680789E-2"/>
              <c:y val="0.1731886758430004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293D55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7.7871788388836752E-2"/>
              <c:y val="-0.1057476242832128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293D55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0048700907799369E-2"/>
              <c:y val="-8.694179447597259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293D55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293D55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BCBCBC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rgbClr val="A7ADBD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rgbClr val="A7ADBD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6266283801680789E-2"/>
              <c:y val="0.1731886758430004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rgbClr val="293D55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rgbClr val="293D55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7.7871788388836752E-2"/>
              <c:y val="-0.1057476242832128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rgbClr val="293D55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2.0981422620337559E-2"/>
              <c:y val="-4.462867740968204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rgbClr val="293D55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rgbClr val="293D55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0048700907799369E-2"/>
              <c:y val="-8.694179447597259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rgbClr val="293D55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rgbClr val="BCBCBC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rgbClr val="A7ADBD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rgbClr val="A7ADBD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6266283801680789E-2"/>
              <c:y val="0.1731886758430004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rgbClr val="293D55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rgbClr val="293D55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7.7871788388836752E-2"/>
              <c:y val="-0.1057476242832128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rgbClr val="293D55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2.0981422620337559E-2"/>
              <c:y val="-4.462867740968204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rgbClr val="293D55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0048700907799369E-2"/>
              <c:y val="-8.694179447597259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2494887525562373E-2"/>
          <c:y val="0.33922074402290464"/>
          <c:w val="0.92233166112642995"/>
          <c:h val="0.43181470807445588"/>
        </c:manualLayout>
      </c:layout>
      <c:lineChart>
        <c:grouping val="standard"/>
        <c:varyColors val="0"/>
        <c:ser>
          <c:idx val="0"/>
          <c:order val="0"/>
          <c:tx>
            <c:strRef>
              <c:f>Analysis!$CO$33:$CO$34</c:f>
              <c:strCache>
                <c:ptCount val="1"/>
                <c:pt idx="0">
                  <c:v>Canada</c:v>
                </c:pt>
              </c:strCache>
            </c:strRef>
          </c:tx>
          <c:spPr>
            <a:ln w="28575" cap="rnd">
              <a:solidFill>
                <a:srgbClr val="BCBCBC"/>
              </a:solidFill>
              <a:round/>
            </a:ln>
            <a:effectLst/>
          </c:spPr>
          <c:marker>
            <c:symbol val="none"/>
          </c:marker>
          <c:cat>
            <c:multiLvlStrRef>
              <c:f>Analysis!$CN$35:$CN$74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</c:lvl>
              </c:multiLvlStrCache>
            </c:multiLvlStrRef>
          </c:cat>
          <c:val>
            <c:numRef>
              <c:f>Analysis!$CO$35:$CO$74</c:f>
              <c:numCache>
                <c:formatCode>#,##0</c:formatCode>
                <c:ptCount val="36"/>
                <c:pt idx="0">
                  <c:v>1079</c:v>
                </c:pt>
                <c:pt idx="1">
                  <c:v>1223</c:v>
                </c:pt>
                <c:pt idx="2">
                  <c:v>1249</c:v>
                </c:pt>
                <c:pt idx="3">
                  <c:v>1258</c:v>
                </c:pt>
                <c:pt idx="4">
                  <c:v>1361</c:v>
                </c:pt>
                <c:pt idx="5">
                  <c:v>1455</c:v>
                </c:pt>
                <c:pt idx="6">
                  <c:v>1521</c:v>
                </c:pt>
                <c:pt idx="7">
                  <c:v>1202</c:v>
                </c:pt>
                <c:pt idx="8">
                  <c:v>1413</c:v>
                </c:pt>
                <c:pt idx="9">
                  <c:v>1353</c:v>
                </c:pt>
                <c:pt idx="10">
                  <c:v>1518</c:v>
                </c:pt>
                <c:pt idx="11">
                  <c:v>1459</c:v>
                </c:pt>
                <c:pt idx="12">
                  <c:v>1079</c:v>
                </c:pt>
                <c:pt idx="13">
                  <c:v>1223</c:v>
                </c:pt>
                <c:pt idx="14">
                  <c:v>1249</c:v>
                </c:pt>
                <c:pt idx="15">
                  <c:v>1258</c:v>
                </c:pt>
                <c:pt idx="16">
                  <c:v>1361</c:v>
                </c:pt>
                <c:pt idx="17">
                  <c:v>1455</c:v>
                </c:pt>
                <c:pt idx="18">
                  <c:v>1521</c:v>
                </c:pt>
                <c:pt idx="19">
                  <c:v>1202</c:v>
                </c:pt>
                <c:pt idx="20">
                  <c:v>1413</c:v>
                </c:pt>
                <c:pt idx="21">
                  <c:v>1353</c:v>
                </c:pt>
                <c:pt idx="22">
                  <c:v>1518</c:v>
                </c:pt>
                <c:pt idx="23">
                  <c:v>1459</c:v>
                </c:pt>
                <c:pt idx="24">
                  <c:v>1079</c:v>
                </c:pt>
                <c:pt idx="25">
                  <c:v>1223</c:v>
                </c:pt>
                <c:pt idx="26">
                  <c:v>1249</c:v>
                </c:pt>
                <c:pt idx="27">
                  <c:v>1258</c:v>
                </c:pt>
                <c:pt idx="28">
                  <c:v>1361</c:v>
                </c:pt>
                <c:pt idx="29">
                  <c:v>1455</c:v>
                </c:pt>
                <c:pt idx="30">
                  <c:v>1521</c:v>
                </c:pt>
                <c:pt idx="31">
                  <c:v>1202</c:v>
                </c:pt>
                <c:pt idx="32">
                  <c:v>1413</c:v>
                </c:pt>
                <c:pt idx="33">
                  <c:v>1353</c:v>
                </c:pt>
                <c:pt idx="34">
                  <c:v>1518</c:v>
                </c:pt>
                <c:pt idx="35">
                  <c:v>1459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01-4E93-BDE3-522DAE0B22BA}"/>
            </c:ext>
          </c:extLst>
        </c:ser>
        <c:ser>
          <c:idx val="1"/>
          <c:order val="1"/>
          <c:tx>
            <c:strRef>
              <c:f>Analysis!$CP$33:$CP$34</c:f>
              <c:strCache>
                <c:ptCount val="1"/>
                <c:pt idx="0">
                  <c:v>Mexico</c:v>
                </c:pt>
              </c:strCache>
            </c:strRef>
          </c:tx>
          <c:spPr>
            <a:ln w="28575" cap="rnd">
              <a:solidFill>
                <a:srgbClr val="A7ADBD"/>
              </a:solidFill>
              <a:round/>
            </a:ln>
            <a:effectLst/>
          </c:spPr>
          <c:marker>
            <c:symbol val="none"/>
          </c:marker>
          <c:dPt>
            <c:idx val="11"/>
            <c:marker>
              <c:symbol val="diamond"/>
              <c:size val="6"/>
              <c:spPr>
                <a:solidFill>
                  <a:schemeClr val="bg1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A7ADBD">
                    <a:alpha val="97000"/>
                  </a:srgb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C01-4E93-BDE3-522DAE0B22BA}"/>
              </c:ext>
            </c:extLst>
          </c:dPt>
          <c:dLbls>
            <c:dLbl>
              <c:idx val="11"/>
              <c:layout>
                <c:manualLayout>
                  <c:x val="-6.2765551322505692E-2"/>
                  <c:y val="0.14295853405891415"/>
                </c:manualLayout>
              </c:layout>
              <c:numFmt formatCode="[&lt;999950]0.0,&quot;K&quot;;[&lt;999950000]0.0,,&quot;M&quot;;0.0,,,&quot;B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C01-4E93-BDE3-522DAE0B22BA}"/>
                </c:ext>
              </c:extLst>
            </c:dLbl>
            <c:numFmt formatCode="[&lt;999950]0.0,&quot;K&quot;;[&lt;999950000]0.0,,&quot;M&quot;;0.0,,,&quot;B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Analysis!$CN$35:$CN$74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</c:lvl>
              </c:multiLvlStrCache>
            </c:multiLvlStrRef>
          </c:cat>
          <c:val>
            <c:numRef>
              <c:f>Analysis!$CP$35:$CP$74</c:f>
              <c:numCache>
                <c:formatCode>#,##0</c:formatCode>
                <c:ptCount val="36"/>
                <c:pt idx="0">
                  <c:v>6329</c:v>
                </c:pt>
                <c:pt idx="1">
                  <c:v>5882</c:v>
                </c:pt>
                <c:pt idx="2">
                  <c:v>5870</c:v>
                </c:pt>
                <c:pt idx="3">
                  <c:v>5747</c:v>
                </c:pt>
                <c:pt idx="4">
                  <c:v>5829</c:v>
                </c:pt>
                <c:pt idx="5">
                  <c:v>5779</c:v>
                </c:pt>
                <c:pt idx="6">
                  <c:v>6383</c:v>
                </c:pt>
                <c:pt idx="7">
                  <c:v>5861</c:v>
                </c:pt>
                <c:pt idx="8">
                  <c:v>6291</c:v>
                </c:pt>
                <c:pt idx="9">
                  <c:v>5758</c:v>
                </c:pt>
                <c:pt idx="10">
                  <c:v>5727</c:v>
                </c:pt>
                <c:pt idx="11">
                  <c:v>7350</c:v>
                </c:pt>
                <c:pt idx="12">
                  <c:v>6329</c:v>
                </c:pt>
                <c:pt idx="13">
                  <c:v>5882</c:v>
                </c:pt>
                <c:pt idx="14">
                  <c:v>5870</c:v>
                </c:pt>
                <c:pt idx="15">
                  <c:v>5747</c:v>
                </c:pt>
                <c:pt idx="16">
                  <c:v>5829</c:v>
                </c:pt>
                <c:pt idx="17">
                  <c:v>5779</c:v>
                </c:pt>
                <c:pt idx="18">
                  <c:v>6383</c:v>
                </c:pt>
                <c:pt idx="19">
                  <c:v>5861</c:v>
                </c:pt>
                <c:pt idx="20">
                  <c:v>6291</c:v>
                </c:pt>
                <c:pt idx="21">
                  <c:v>5758</c:v>
                </c:pt>
                <c:pt idx="22">
                  <c:v>5727</c:v>
                </c:pt>
                <c:pt idx="23">
                  <c:v>7350</c:v>
                </c:pt>
                <c:pt idx="24">
                  <c:v>6329</c:v>
                </c:pt>
                <c:pt idx="25">
                  <c:v>5882</c:v>
                </c:pt>
                <c:pt idx="26">
                  <c:v>5870</c:v>
                </c:pt>
                <c:pt idx="27">
                  <c:v>5747</c:v>
                </c:pt>
                <c:pt idx="28">
                  <c:v>5829</c:v>
                </c:pt>
                <c:pt idx="29">
                  <c:v>5779</c:v>
                </c:pt>
                <c:pt idx="30">
                  <c:v>6383</c:v>
                </c:pt>
                <c:pt idx="31">
                  <c:v>5861</c:v>
                </c:pt>
                <c:pt idx="32">
                  <c:v>6291</c:v>
                </c:pt>
                <c:pt idx="33">
                  <c:v>5758</c:v>
                </c:pt>
                <c:pt idx="34">
                  <c:v>5727</c:v>
                </c:pt>
                <c:pt idx="35">
                  <c:v>7350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01-4E93-BDE3-522DAE0B22BA}"/>
            </c:ext>
          </c:extLst>
        </c:ser>
        <c:ser>
          <c:idx val="2"/>
          <c:order val="2"/>
          <c:tx>
            <c:strRef>
              <c:f>Analysis!$CQ$33:$CQ$34</c:f>
              <c:strCache>
                <c:ptCount val="1"/>
                <c:pt idx="0">
                  <c:v>USA</c:v>
                </c:pt>
              </c:strCache>
            </c:strRef>
          </c:tx>
          <c:spPr>
            <a:ln w="28575" cap="rnd">
              <a:solidFill>
                <a:srgbClr val="293D55"/>
              </a:solidFill>
              <a:round/>
            </a:ln>
            <a:effectLst/>
          </c:spPr>
          <c:marker>
            <c:symbol val="none"/>
          </c:marker>
          <c:dPt>
            <c:idx val="9"/>
            <c:marker>
              <c:symbol val="diamond"/>
              <c:size val="6"/>
              <c:spPr>
                <a:solidFill>
                  <a:schemeClr val="bg1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9C01-4E93-BDE3-522DAE0B22BA}"/>
              </c:ext>
            </c:extLst>
          </c:dPt>
          <c:dPt>
            <c:idx val="10"/>
            <c:marker>
              <c:symbol val="diamond"/>
              <c:size val="6"/>
              <c:spPr>
                <a:solidFill>
                  <a:schemeClr val="bg1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9C01-4E93-BDE3-522DAE0B22BA}"/>
              </c:ext>
            </c:extLst>
          </c:dPt>
          <c:dPt>
            <c:idx val="12"/>
            <c:marker>
              <c:symbol val="diamond"/>
              <c:size val="6"/>
              <c:spPr>
                <a:solidFill>
                  <a:schemeClr val="bg1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9C01-4E93-BDE3-522DAE0B22BA}"/>
              </c:ext>
            </c:extLst>
          </c:dPt>
          <c:dLbls>
            <c:dLbl>
              <c:idx val="9"/>
              <c:layout>
                <c:manualLayout>
                  <c:x val="-8.681240059912354E-2"/>
                  <c:y val="-0.1032492848066388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C01-4E93-BDE3-522DAE0B22BA}"/>
                </c:ext>
              </c:extLst>
            </c:dLbl>
            <c:dLbl>
              <c:idx val="10"/>
              <c:layout>
                <c:manualLayout>
                  <c:x val="2.7318526191856523E-3"/>
                  <c:y val="-9.5012510676822259E-2"/>
                </c:manualLayout>
              </c:layout>
              <c:numFmt formatCode="[&lt;999950]0.0,&quot;K&quot;;[&lt;999950000]0.0,,&quot;M&quot;;0.0,,,&quot;B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C01-4E93-BDE3-522DAE0B22BA}"/>
                </c:ext>
              </c:extLst>
            </c:dLbl>
            <c:dLbl>
              <c:idx val="12"/>
              <c:layout>
                <c:manualLayout>
                  <c:x val="1.0048700907799369E-2"/>
                  <c:y val="-8.6941794475972597E-2"/>
                </c:manualLayout>
              </c:layout>
              <c:numFmt formatCode="[&lt;999950]0.0,&quot;K&quot;;[&lt;999950000]0.0,,&quot;M&quot;;0.0,,,&quot;B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C01-4E93-BDE3-522DAE0B22BA}"/>
                </c:ext>
              </c:extLst>
            </c:dLbl>
            <c:numFmt formatCode="[&lt;999950]0.0,&quot;K&quot;;[&lt;999950000]0.0,,&quot;M&quot;;0.0,,,&quot;B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Analysis!$CN$35:$CN$74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</c:lvl>
              </c:multiLvlStrCache>
            </c:multiLvlStrRef>
          </c:cat>
          <c:val>
            <c:numRef>
              <c:f>Analysis!$CQ$35:$CQ$74</c:f>
              <c:numCache>
                <c:formatCode>#,##0</c:formatCode>
                <c:ptCount val="36"/>
                <c:pt idx="0">
                  <c:v>7528</c:v>
                </c:pt>
                <c:pt idx="1">
                  <c:v>7287</c:v>
                </c:pt>
                <c:pt idx="2">
                  <c:v>7805</c:v>
                </c:pt>
                <c:pt idx="3">
                  <c:v>7547</c:v>
                </c:pt>
                <c:pt idx="4">
                  <c:v>7366</c:v>
                </c:pt>
                <c:pt idx="5">
                  <c:v>7507</c:v>
                </c:pt>
                <c:pt idx="6">
                  <c:v>7140</c:v>
                </c:pt>
                <c:pt idx="7">
                  <c:v>7454</c:v>
                </c:pt>
                <c:pt idx="8">
                  <c:v>7728</c:v>
                </c:pt>
                <c:pt idx="9">
                  <c:v>7014</c:v>
                </c:pt>
                <c:pt idx="10">
                  <c:v>10094</c:v>
                </c:pt>
                <c:pt idx="11">
                  <c:v>9516</c:v>
                </c:pt>
                <c:pt idx="12">
                  <c:v>7528</c:v>
                </c:pt>
                <c:pt idx="13">
                  <c:v>7287</c:v>
                </c:pt>
                <c:pt idx="14">
                  <c:v>7805</c:v>
                </c:pt>
                <c:pt idx="15">
                  <c:v>7547</c:v>
                </c:pt>
                <c:pt idx="16">
                  <c:v>7366</c:v>
                </c:pt>
                <c:pt idx="17">
                  <c:v>7507</c:v>
                </c:pt>
                <c:pt idx="18">
                  <c:v>7140</c:v>
                </c:pt>
                <c:pt idx="19">
                  <c:v>7454</c:v>
                </c:pt>
                <c:pt idx="20">
                  <c:v>7728</c:v>
                </c:pt>
                <c:pt idx="21">
                  <c:v>7014</c:v>
                </c:pt>
                <c:pt idx="22">
                  <c:v>10094</c:v>
                </c:pt>
                <c:pt idx="23">
                  <c:v>9516</c:v>
                </c:pt>
                <c:pt idx="24">
                  <c:v>7528</c:v>
                </c:pt>
                <c:pt idx="25">
                  <c:v>7287</c:v>
                </c:pt>
                <c:pt idx="26">
                  <c:v>7805</c:v>
                </c:pt>
                <c:pt idx="27">
                  <c:v>7547</c:v>
                </c:pt>
                <c:pt idx="28">
                  <c:v>7366</c:v>
                </c:pt>
                <c:pt idx="29">
                  <c:v>7507</c:v>
                </c:pt>
                <c:pt idx="30">
                  <c:v>7140</c:v>
                </c:pt>
                <c:pt idx="31">
                  <c:v>7454</c:v>
                </c:pt>
                <c:pt idx="32">
                  <c:v>7728</c:v>
                </c:pt>
                <c:pt idx="33">
                  <c:v>7014</c:v>
                </c:pt>
                <c:pt idx="34">
                  <c:v>10094</c:v>
                </c:pt>
                <c:pt idx="35">
                  <c:v>9516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C01-4E93-BDE3-522DAE0B22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6376127"/>
        <c:axId val="376361727"/>
      </c:lineChart>
      <c:catAx>
        <c:axId val="376376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361727"/>
        <c:crosses val="autoZero"/>
        <c:auto val="1"/>
        <c:lblAlgn val="ctr"/>
        <c:lblOffset val="100"/>
        <c:noMultiLvlLbl val="0"/>
      </c:catAx>
      <c:valAx>
        <c:axId val="376361727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376376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042576026851668"/>
          <c:y val="0.23991618751684049"/>
          <c:w val="0.32447847084016596"/>
          <c:h val="0.100136313605960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[ValueFrenzy Dashboard - NK.xlsx]Analysis!PivotTable14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>
                <a:solidFill>
                  <a:srgbClr val="FF0000"/>
                </a:solidFill>
              </a:rPr>
              <a:t>DROP</a:t>
            </a:r>
            <a:r>
              <a:rPr lang="en-US" sz="1100"/>
              <a:t> in transaction volume from </a:t>
            </a:r>
            <a:r>
              <a:rPr lang="en-US" sz="1100" b="1">
                <a:solidFill>
                  <a:srgbClr val="00B050"/>
                </a:solidFill>
              </a:rPr>
              <a:t>late 2021</a:t>
            </a:r>
            <a:r>
              <a:rPr lang="en-US" sz="1100"/>
              <a:t> into </a:t>
            </a:r>
            <a:r>
              <a:rPr lang="en-US" sz="1100" b="1">
                <a:solidFill>
                  <a:srgbClr val="FF0000"/>
                </a:solidFill>
              </a:rPr>
              <a:t>2022</a:t>
            </a:r>
            <a:r>
              <a:rPr lang="en-US" sz="1100"/>
              <a:t>, especially for </a:t>
            </a:r>
            <a:r>
              <a:rPr lang="en-US" sz="1100" b="1">
                <a:solidFill>
                  <a:schemeClr val="accent1"/>
                </a:solidFill>
              </a:rPr>
              <a:t>high-tier</a:t>
            </a:r>
            <a:r>
              <a:rPr lang="en-US" sz="1100"/>
              <a:t> products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0272528946777316E-2"/>
              <c:y val="-6.33066707526413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0.10109910059601283"/>
              <c:y val="-0.1038472005088315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2.0041970134741363E-2"/>
              <c:y val="-0.1038472005088315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9.1329659408048783E-2"/>
              <c:y val="4.81797860768816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8344118181007048E-2"/>
              <c:y val="0.103923014491643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8.3186407091845049E-3"/>
              <c:y val="7.35176171745006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615967113137825E-2"/>
              <c:y val="0.1140581469306908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5.615967113137825E-2"/>
              <c:y val="0.1140581469306908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0.10109910059601283"/>
              <c:y val="-0.1038472005088315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0272528946777316E-2"/>
              <c:y val="-6.33066707526413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2.0041970134741363E-2"/>
              <c:y val="-0.1038472005088315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9.1329659408048783E-2"/>
              <c:y val="4.81797860768816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8344118181007048E-2"/>
              <c:y val="0.103923014491643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8.3186407091845049E-3"/>
              <c:y val="7.35176171745006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8.5467994695270402E-2"/>
              <c:y val="9.88554482721195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0.10109910059601283"/>
              <c:y val="-0.1038472005088315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8.5467994695270402E-2"/>
              <c:y val="-6.837423697216508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2.0041970134741363E-2"/>
              <c:y val="-0.1038472005088315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9.1329659408048783E-2"/>
              <c:y val="4.81797860768816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8344118181007048E-2"/>
              <c:y val="0.103923014491643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8.3186407091845049E-3"/>
              <c:y val="7.35176171745006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6.3647524715916958E-3"/>
              <c:y val="-7.85093694112126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4.4108642339988858E-3"/>
              <c:y val="-3.796883965502252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7.6835501072330791E-3"/>
              <c:y val="-3.402850765362107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8.5467994695270402E-2"/>
              <c:y val="9.88554482721195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7.6835501072330791E-3"/>
              <c:y val="-3.402850765362107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8.5467994695270402E-2"/>
              <c:y val="-6.837423697216508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6.3647524715916958E-3"/>
              <c:y val="-7.85093694112126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8344118181007048E-2"/>
              <c:y val="0.103923014491643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4.4108642339988858E-3"/>
              <c:y val="-3.796883965502252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8.5467994695270402E-2"/>
              <c:y val="9.88554482721195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7.6835501072330791E-3"/>
              <c:y val="-3.402850765362107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5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8.5467994695270402E-2"/>
              <c:y val="-6.837423697216508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6.3647524715916958E-3"/>
              <c:y val="-7.85093694112126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</c:pivotFmt>
      <c:pivotFmt>
        <c:idx val="62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4.8344118181007048E-2"/>
              <c:y val="0.103923014491643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4.4108642339988858E-3"/>
              <c:y val="-3.796883965502252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2.1492770613520906E-2"/>
          <c:y val="0.3005312843959021"/>
          <c:w val="0.93573646201610494"/>
          <c:h val="0.48446024892049783"/>
        </c:manualLayout>
      </c:layout>
      <c:lineChart>
        <c:grouping val="standard"/>
        <c:varyColors val="0"/>
        <c:ser>
          <c:idx val="0"/>
          <c:order val="0"/>
          <c:tx>
            <c:strRef>
              <c:f>Analysis!$AE$50:$AE$51</c:f>
              <c:strCache>
                <c:ptCount val="1"/>
                <c:pt idx="0">
                  <c:v>High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9"/>
            <c:marker>
              <c:symbol val="diamond"/>
              <c:size val="6"/>
              <c:spPr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450F-4A03-92A2-B8B0F5BF15AB}"/>
              </c:ext>
            </c:extLst>
          </c:dPt>
          <c:dPt>
            <c:idx val="11"/>
            <c:marker>
              <c:symbol val="diamond"/>
              <c:size val="6"/>
              <c:spPr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465-4A98-AB9C-96ED8542C5DA}"/>
              </c:ext>
            </c:extLst>
          </c:dPt>
          <c:dPt>
            <c:idx val="12"/>
            <c:marker>
              <c:symbol val="diamond"/>
              <c:size val="6"/>
              <c:spPr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465-4A98-AB9C-96ED8542C5DA}"/>
              </c:ext>
            </c:extLst>
          </c:dPt>
          <c:dLbls>
            <c:dLbl>
              <c:idx val="9"/>
              <c:layout>
                <c:manualLayout>
                  <c:x val="-0.10831660206450673"/>
                  <c:y val="4.7680525074871839E-2"/>
                </c:manualLayout>
              </c:layout>
              <c:numFmt formatCode="[&lt;999950]0.0,&quot;K&quot;;[&lt;999950000]0.0,,&quot;M&quot;;0.0,,,&quot;B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40404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50F-4A03-92A2-B8B0F5BF15AB}"/>
                </c:ext>
              </c:extLst>
            </c:dLbl>
            <c:dLbl>
              <c:idx val="11"/>
              <c:layout>
                <c:manualLayout>
                  <c:x val="-5.9554998474409634E-2"/>
                  <c:y val="9.8855295814563454E-2"/>
                </c:manualLayout>
              </c:layout>
              <c:numFmt formatCode="[&lt;999950]0.0,&quot;K&quot;;[&lt;999950000]0.0,,&quot;M&quot;;0.0,,,&quot;B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465-4A98-AB9C-96ED8542C5DA}"/>
                </c:ext>
              </c:extLst>
            </c:dLbl>
            <c:dLbl>
              <c:idx val="12"/>
              <c:layout>
                <c:manualLayout>
                  <c:x val="3.7583201178283128E-2"/>
                  <c:y val="-6.8558540963244596E-2"/>
                </c:manualLayout>
              </c:layout>
              <c:numFmt formatCode="[&lt;999950]0.0,&quot;K&quot;;[&lt;999950000]0.0,,&quot;M&quot;;0.0,,,&quot;B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465-4A98-AB9C-96ED8542C5DA}"/>
                </c:ext>
              </c:extLst>
            </c:dLbl>
            <c:numFmt formatCode="[&lt;999950]0.0,&quot;K&quot;;[&lt;999950000]0.0,,&quot;M&quot;;0.0,,,&quot;B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Analysis!$AD$52:$AD$90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</c:lvl>
              </c:multiLvlStrCache>
            </c:multiLvlStrRef>
          </c:cat>
          <c:val>
            <c:numRef>
              <c:f>Analysis!$AE$52:$AE$90</c:f>
              <c:numCache>
                <c:formatCode>#,##0</c:formatCode>
                <c:ptCount val="36"/>
                <c:pt idx="0">
                  <c:v>2496</c:v>
                </c:pt>
                <c:pt idx="1">
                  <c:v>2470</c:v>
                </c:pt>
                <c:pt idx="2">
                  <c:v>2507</c:v>
                </c:pt>
                <c:pt idx="3">
                  <c:v>2365</c:v>
                </c:pt>
                <c:pt idx="4">
                  <c:v>2425</c:v>
                </c:pt>
                <c:pt idx="5">
                  <c:v>2539</c:v>
                </c:pt>
                <c:pt idx="6">
                  <c:v>2590</c:v>
                </c:pt>
                <c:pt idx="7">
                  <c:v>2458</c:v>
                </c:pt>
                <c:pt idx="8">
                  <c:v>2568</c:v>
                </c:pt>
                <c:pt idx="9">
                  <c:v>2347</c:v>
                </c:pt>
                <c:pt idx="10">
                  <c:v>2934</c:v>
                </c:pt>
                <c:pt idx="11">
                  <c:v>3163</c:v>
                </c:pt>
                <c:pt idx="12">
                  <c:v>2496</c:v>
                </c:pt>
                <c:pt idx="13">
                  <c:v>2470</c:v>
                </c:pt>
                <c:pt idx="14">
                  <c:v>2507</c:v>
                </c:pt>
                <c:pt idx="15">
                  <c:v>2365</c:v>
                </c:pt>
                <c:pt idx="16">
                  <c:v>2425</c:v>
                </c:pt>
                <c:pt idx="17">
                  <c:v>2539</c:v>
                </c:pt>
                <c:pt idx="18">
                  <c:v>2590</c:v>
                </c:pt>
                <c:pt idx="19">
                  <c:v>2458</c:v>
                </c:pt>
                <c:pt idx="20">
                  <c:v>2568</c:v>
                </c:pt>
                <c:pt idx="21">
                  <c:v>2347</c:v>
                </c:pt>
                <c:pt idx="22">
                  <c:v>2934</c:v>
                </c:pt>
                <c:pt idx="23">
                  <c:v>3163</c:v>
                </c:pt>
                <c:pt idx="24">
                  <c:v>2496</c:v>
                </c:pt>
                <c:pt idx="25">
                  <c:v>2470</c:v>
                </c:pt>
                <c:pt idx="26">
                  <c:v>2507</c:v>
                </c:pt>
                <c:pt idx="27">
                  <c:v>2365</c:v>
                </c:pt>
                <c:pt idx="28">
                  <c:v>2425</c:v>
                </c:pt>
                <c:pt idx="29">
                  <c:v>2539</c:v>
                </c:pt>
                <c:pt idx="30">
                  <c:v>2590</c:v>
                </c:pt>
                <c:pt idx="31">
                  <c:v>2458</c:v>
                </c:pt>
                <c:pt idx="32">
                  <c:v>2568</c:v>
                </c:pt>
                <c:pt idx="33">
                  <c:v>2347</c:v>
                </c:pt>
                <c:pt idx="34">
                  <c:v>2934</c:v>
                </c:pt>
                <c:pt idx="35">
                  <c:v>3163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465-4A98-AB9C-96ED8542C5DA}"/>
            </c:ext>
          </c:extLst>
        </c:ser>
        <c:ser>
          <c:idx val="1"/>
          <c:order val="1"/>
          <c:tx>
            <c:strRef>
              <c:f>Analysis!$AF$50:$AF$51</c:f>
              <c:strCache>
                <c:ptCount val="1"/>
                <c:pt idx="0">
                  <c:v>Low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9"/>
            <c:marker>
              <c:symbol val="diamond"/>
              <c:size val="6"/>
              <c:spPr>
                <a:solidFill>
                  <a:schemeClr val="bg1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465-4A98-AB9C-96ED8542C5DA}"/>
              </c:ext>
            </c:extLst>
          </c:dPt>
          <c:dPt>
            <c:idx val="11"/>
            <c:marker>
              <c:symbol val="diamond"/>
              <c:size val="6"/>
              <c:spPr>
                <a:solidFill>
                  <a:schemeClr val="bg1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465-4A98-AB9C-96ED8542C5DA}"/>
              </c:ext>
            </c:extLst>
          </c:dPt>
          <c:dPt>
            <c:idx val="12"/>
            <c:marker>
              <c:symbol val="diamond"/>
              <c:size val="6"/>
              <c:spPr>
                <a:solidFill>
                  <a:schemeClr val="bg1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465-4A98-AB9C-96ED8542C5DA}"/>
              </c:ext>
            </c:extLst>
          </c:dPt>
          <c:dPt>
            <c:idx val="1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5-4465-4A98-AB9C-96ED8542C5DA}"/>
              </c:ext>
            </c:extLst>
          </c:dPt>
          <c:dLbls>
            <c:dLbl>
              <c:idx val="9"/>
              <c:layout>
                <c:manualLayout>
                  <c:x val="-9.3311981346361747E-2"/>
                  <c:y val="-0.1121797413505977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465-4A98-AB9C-96ED8542C5DA}"/>
                </c:ext>
              </c:extLst>
            </c:dLbl>
            <c:dLbl>
              <c:idx val="11"/>
              <c:layout>
                <c:manualLayout>
                  <c:x val="-5.5568373444431503E-2"/>
                  <c:y val="-9.7149183127746397E-2"/>
                </c:manualLayout>
              </c:layout>
              <c:numFmt formatCode="[&lt;999950]0.0,&quot;K&quot;;[&lt;999950000]0.0,,&quot;M&quot;;0.0,,,&quot;B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465-4A98-AB9C-96ED8542C5DA}"/>
                </c:ext>
              </c:extLst>
            </c:dLbl>
            <c:dLbl>
              <c:idx val="12"/>
              <c:layout>
                <c:manualLayout>
                  <c:x val="6.3647524715916958E-3"/>
                  <c:y val="-7.8509369411212698E-2"/>
                </c:manualLayout>
              </c:layout>
              <c:numFmt formatCode="[&lt;999950]0.0,&quot;K&quot;;[&lt;999950000]0.0,,&quot;M&quot;;0.0,,,&quot;B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465-4A98-AB9C-96ED8542C5DA}"/>
                </c:ext>
              </c:extLst>
            </c:dLbl>
            <c:numFmt formatCode="[&lt;999950]0.0,&quot;K&quot;;[&lt;999950000]0.0,,&quot;M&quot;;0.0,,,&quot;B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Analysis!$AD$52:$AD$90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</c:lvl>
              </c:multiLvlStrCache>
            </c:multiLvlStrRef>
          </c:cat>
          <c:val>
            <c:numRef>
              <c:f>Analysis!$AF$52:$AF$90</c:f>
              <c:numCache>
                <c:formatCode>#,##0</c:formatCode>
                <c:ptCount val="36"/>
                <c:pt idx="0">
                  <c:v>7215</c:v>
                </c:pt>
                <c:pt idx="1">
                  <c:v>6929</c:v>
                </c:pt>
                <c:pt idx="2">
                  <c:v>7181</c:v>
                </c:pt>
                <c:pt idx="3">
                  <c:v>7092</c:v>
                </c:pt>
                <c:pt idx="4">
                  <c:v>7112</c:v>
                </c:pt>
                <c:pt idx="5">
                  <c:v>7099</c:v>
                </c:pt>
                <c:pt idx="6">
                  <c:v>7334</c:v>
                </c:pt>
                <c:pt idx="7">
                  <c:v>7088</c:v>
                </c:pt>
                <c:pt idx="8">
                  <c:v>7468</c:v>
                </c:pt>
                <c:pt idx="9">
                  <c:v>6969</c:v>
                </c:pt>
                <c:pt idx="10">
                  <c:v>8423</c:v>
                </c:pt>
                <c:pt idx="11">
                  <c:v>8871</c:v>
                </c:pt>
                <c:pt idx="12">
                  <c:v>7215</c:v>
                </c:pt>
                <c:pt idx="13">
                  <c:v>6929</c:v>
                </c:pt>
                <c:pt idx="14">
                  <c:v>7181</c:v>
                </c:pt>
                <c:pt idx="15">
                  <c:v>7092</c:v>
                </c:pt>
                <c:pt idx="16">
                  <c:v>7112</c:v>
                </c:pt>
                <c:pt idx="17">
                  <c:v>7099</c:v>
                </c:pt>
                <c:pt idx="18">
                  <c:v>7334</c:v>
                </c:pt>
                <c:pt idx="19">
                  <c:v>7088</c:v>
                </c:pt>
                <c:pt idx="20">
                  <c:v>7468</c:v>
                </c:pt>
                <c:pt idx="21">
                  <c:v>6969</c:v>
                </c:pt>
                <c:pt idx="22">
                  <c:v>8423</c:v>
                </c:pt>
                <c:pt idx="23">
                  <c:v>8871</c:v>
                </c:pt>
                <c:pt idx="24">
                  <c:v>7215</c:v>
                </c:pt>
                <c:pt idx="25">
                  <c:v>6929</c:v>
                </c:pt>
                <c:pt idx="26">
                  <c:v>7181</c:v>
                </c:pt>
                <c:pt idx="27">
                  <c:v>7092</c:v>
                </c:pt>
                <c:pt idx="28">
                  <c:v>7112</c:v>
                </c:pt>
                <c:pt idx="29">
                  <c:v>7099</c:v>
                </c:pt>
                <c:pt idx="30">
                  <c:v>7334</c:v>
                </c:pt>
                <c:pt idx="31">
                  <c:v>7088</c:v>
                </c:pt>
                <c:pt idx="32">
                  <c:v>7468</c:v>
                </c:pt>
                <c:pt idx="33">
                  <c:v>6969</c:v>
                </c:pt>
                <c:pt idx="34">
                  <c:v>8423</c:v>
                </c:pt>
                <c:pt idx="35">
                  <c:v>8871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465-4A98-AB9C-96ED8542C5DA}"/>
            </c:ext>
          </c:extLst>
        </c:ser>
        <c:ser>
          <c:idx val="2"/>
          <c:order val="2"/>
          <c:tx>
            <c:strRef>
              <c:f>Analysis!$AG$50:$AG$51</c:f>
              <c:strCache>
                <c:ptCount val="1"/>
                <c:pt idx="0">
                  <c:v>Medium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Pt>
            <c:idx val="9"/>
            <c:marker>
              <c:symbol val="diamond"/>
              <c:size val="6"/>
              <c:spPr>
                <a:solidFill>
                  <a:schemeClr val="bg1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4465-4A98-AB9C-96ED8542C5DA}"/>
              </c:ext>
            </c:extLst>
          </c:dPt>
          <c:dPt>
            <c:idx val="11"/>
            <c:marker>
              <c:symbol val="diamond"/>
              <c:size val="6"/>
              <c:spPr>
                <a:solidFill>
                  <a:schemeClr val="bg1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4465-4A98-AB9C-96ED8542C5DA}"/>
              </c:ext>
            </c:extLst>
          </c:dPt>
          <c:dPt>
            <c:idx val="12"/>
            <c:marker>
              <c:symbol val="diamond"/>
              <c:size val="6"/>
              <c:spPr>
                <a:solidFill>
                  <a:schemeClr val="bg1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4465-4A98-AB9C-96ED8542C5DA}"/>
              </c:ext>
            </c:extLst>
          </c:dPt>
          <c:dPt>
            <c:idx val="1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A-4465-4A98-AB9C-96ED8542C5DA}"/>
              </c:ext>
            </c:extLst>
          </c:dPt>
          <c:dLbls>
            <c:dLbl>
              <c:idx val="9"/>
              <c:layout>
                <c:manualLayout>
                  <c:x val="-8.5338731286405414E-2"/>
                  <c:y val="3.74506462156698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465-4A98-AB9C-96ED8542C5DA}"/>
                </c:ext>
              </c:extLst>
            </c:dLbl>
            <c:dLbl>
              <c:idx val="11"/>
              <c:layout>
                <c:manualLayout>
                  <c:x val="-6.2297294243062365E-2"/>
                  <c:y val="0.10392288098765108"/>
                </c:manualLayout>
              </c:layout>
              <c:numFmt formatCode="[&lt;999950]0.0,&quot;K&quot;;[&lt;999950000]0.0,,&quot;M&quot;;0.0,,,&quot;B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465-4A98-AB9C-96ED8542C5DA}"/>
                </c:ext>
              </c:extLst>
            </c:dLbl>
            <c:dLbl>
              <c:idx val="12"/>
              <c:layout>
                <c:manualLayout>
                  <c:x val="4.4108642339988858E-3"/>
                  <c:y val="-3.7968839655022527E-2"/>
                </c:manualLayout>
              </c:layout>
              <c:numFmt formatCode="[&lt;999950]0.0,&quot;K&quot;;[&lt;999950000]0.0,,&quot;M&quot;;0.0,,,&quot;B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465-4A98-AB9C-96ED8542C5DA}"/>
                </c:ext>
              </c:extLst>
            </c:dLbl>
            <c:numFmt formatCode="[&lt;999950]0.0,&quot;K&quot;;[&lt;999950000]0.0,,&quot;M&quot;;0.0,,,&quot;B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Analysis!$AD$52:$AD$90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</c:lvl>
              </c:multiLvlStrCache>
            </c:multiLvlStrRef>
          </c:cat>
          <c:val>
            <c:numRef>
              <c:f>Analysis!$AG$52:$AG$90</c:f>
              <c:numCache>
                <c:formatCode>#,##0</c:formatCode>
                <c:ptCount val="36"/>
                <c:pt idx="0">
                  <c:v>5225</c:v>
                </c:pt>
                <c:pt idx="1">
                  <c:v>4993</c:v>
                </c:pt>
                <c:pt idx="2">
                  <c:v>5236</c:v>
                </c:pt>
                <c:pt idx="3">
                  <c:v>5095</c:v>
                </c:pt>
                <c:pt idx="4">
                  <c:v>5019</c:v>
                </c:pt>
                <c:pt idx="5">
                  <c:v>5103</c:v>
                </c:pt>
                <c:pt idx="6">
                  <c:v>5120</c:v>
                </c:pt>
                <c:pt idx="7">
                  <c:v>4971</c:v>
                </c:pt>
                <c:pt idx="8">
                  <c:v>5396</c:v>
                </c:pt>
                <c:pt idx="9">
                  <c:v>4809</c:v>
                </c:pt>
                <c:pt idx="10">
                  <c:v>5982</c:v>
                </c:pt>
                <c:pt idx="11">
                  <c:v>6291</c:v>
                </c:pt>
                <c:pt idx="12">
                  <c:v>5225</c:v>
                </c:pt>
                <c:pt idx="13">
                  <c:v>4993</c:v>
                </c:pt>
                <c:pt idx="14">
                  <c:v>5236</c:v>
                </c:pt>
                <c:pt idx="15">
                  <c:v>5095</c:v>
                </c:pt>
                <c:pt idx="16">
                  <c:v>5019</c:v>
                </c:pt>
                <c:pt idx="17">
                  <c:v>5103</c:v>
                </c:pt>
                <c:pt idx="18">
                  <c:v>5120</c:v>
                </c:pt>
                <c:pt idx="19">
                  <c:v>4971</c:v>
                </c:pt>
                <c:pt idx="20">
                  <c:v>5396</c:v>
                </c:pt>
                <c:pt idx="21">
                  <c:v>4809</c:v>
                </c:pt>
                <c:pt idx="22">
                  <c:v>5982</c:v>
                </c:pt>
                <c:pt idx="23">
                  <c:v>6291</c:v>
                </c:pt>
                <c:pt idx="24">
                  <c:v>5225</c:v>
                </c:pt>
                <c:pt idx="25">
                  <c:v>4993</c:v>
                </c:pt>
                <c:pt idx="26">
                  <c:v>5236</c:v>
                </c:pt>
                <c:pt idx="27">
                  <c:v>5095</c:v>
                </c:pt>
                <c:pt idx="28">
                  <c:v>5019</c:v>
                </c:pt>
                <c:pt idx="29">
                  <c:v>5103</c:v>
                </c:pt>
                <c:pt idx="30">
                  <c:v>5120</c:v>
                </c:pt>
                <c:pt idx="31">
                  <c:v>4971</c:v>
                </c:pt>
                <c:pt idx="32">
                  <c:v>5396</c:v>
                </c:pt>
                <c:pt idx="33">
                  <c:v>4809</c:v>
                </c:pt>
                <c:pt idx="34">
                  <c:v>5982</c:v>
                </c:pt>
                <c:pt idx="35">
                  <c:v>6291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4465-4A98-AB9C-96ED8542C5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1239584"/>
        <c:axId val="471240064"/>
      </c:lineChart>
      <c:catAx>
        <c:axId val="47123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240064"/>
        <c:crosses val="autoZero"/>
        <c:auto val="1"/>
        <c:lblAlgn val="ctr"/>
        <c:lblOffset val="100"/>
        <c:noMultiLvlLbl val="0"/>
      </c:catAx>
      <c:valAx>
        <c:axId val="471240064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47123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150043231700375"/>
          <c:y val="0.16697072063983809"/>
          <c:w val="0.2889606853070682"/>
          <c:h val="0.100117381160688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[ValueFrenzy Dashboard - NK.xlsx]Analysis!PivotTable42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>
                <a:solidFill>
                  <a:schemeClr val="accent2"/>
                </a:solidFill>
              </a:rPr>
              <a:t>Low-tier (48%)</a:t>
            </a:r>
            <a:r>
              <a:rPr lang="en-US" sz="1100"/>
              <a:t> dominate, </a:t>
            </a:r>
            <a:r>
              <a:rPr lang="en-US" sz="1100" b="1">
                <a:solidFill>
                  <a:srgbClr val="A5A5A5"/>
                </a:solidFill>
              </a:rPr>
              <a:t>medium-tier (35%)</a:t>
            </a:r>
            <a:r>
              <a:rPr lang="en-US" sz="1100"/>
              <a:t> stable, </a:t>
            </a:r>
            <a:r>
              <a:rPr lang="en-US" sz="1100" b="1">
                <a:solidFill>
                  <a:schemeClr val="accent1"/>
                </a:solidFill>
              </a:rPr>
              <a:t>high-tier (17%)</a:t>
            </a:r>
            <a:r>
              <a:rPr lang="en-US" sz="1100"/>
              <a:t> low volume but high value and needs attention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785506437325563"/>
              <c:y val="-1.65965523034087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124328713477044"/>
                  <c:h val="0.11334543803903768"/>
                </c:manualLayout>
              </c15:layout>
            </c:ext>
          </c:extLst>
        </c:dLbl>
      </c:pivotFmt>
      <c:pivotFmt>
        <c:idx val="2"/>
        <c:spPr>
          <a:solidFill>
            <a:srgbClr val="A5A5A5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157865256580236"/>
              <c:y val="-0.1059357140048824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8.7995304724198364E-2"/>
              <c:y val="0.170392914458094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1035918718911476"/>
                  <c:h val="0.11334543803903768"/>
                </c:manualLayout>
              </c15:layout>
            </c:ext>
          </c:extLst>
        </c:dLbl>
      </c:pivotFmt>
      <c:pivotFmt>
        <c:idx val="4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785506437325563"/>
              <c:y val="-1.65965523034087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124328713477044"/>
                  <c:h val="0.11334543803903768"/>
                </c:manualLayout>
              </c15:layout>
            </c:ext>
          </c:extLst>
        </c:dLbl>
      </c:pivotFmt>
      <c:pivotFmt>
        <c:idx val="6"/>
        <c:spPr>
          <a:solidFill>
            <a:srgbClr val="A5A5A5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157865256580236"/>
              <c:y val="-0.1059357140048824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8.7995304724198364E-2"/>
              <c:y val="0.170392914458094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1035918718911476"/>
                  <c:h val="0.11334543803903768"/>
                </c:manualLayout>
              </c15:layout>
            </c:ext>
          </c:extLst>
        </c:dLbl>
      </c:pivotFmt>
      <c:pivotFmt>
        <c:idx val="8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785506437325563"/>
              <c:y val="-1.65965523034087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124328713477044"/>
                  <c:h val="0.11334543803903768"/>
                </c:manualLayout>
              </c15:layout>
            </c:ext>
          </c:extLst>
        </c:dLbl>
      </c:pivotFmt>
      <c:pivotFmt>
        <c:idx val="10"/>
        <c:spPr>
          <a:solidFill>
            <a:srgbClr val="A5A5A5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157865256580236"/>
              <c:y val="-0.1059357140048824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8.7995304724198364E-2"/>
              <c:y val="0.170392914458094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1035918718911476"/>
                  <c:h val="0.11334543803903768"/>
                </c:manualLayout>
              </c15:layout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Analysis!$DX$3</c:f>
              <c:strCache>
                <c:ptCount val="1"/>
                <c:pt idx="0">
                  <c:v>Total</c:v>
                </c:pt>
              </c:strCache>
            </c:strRef>
          </c:tx>
          <c:spPr>
            <a:ln w="6350"/>
          </c:spPr>
          <c:dPt>
            <c:idx val="0"/>
            <c:bubble3D val="0"/>
            <c:spPr>
              <a:solidFill>
                <a:schemeClr val="accent2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4D-4A18-8A3F-8055AEB33BE1}"/>
              </c:ext>
            </c:extLst>
          </c:dPt>
          <c:dPt>
            <c:idx val="1"/>
            <c:bubble3D val="0"/>
            <c:spPr>
              <a:solidFill>
                <a:srgbClr val="A5A5A5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4D-4A18-8A3F-8055AEB33BE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84D-4A18-8A3F-8055AEB33BE1}"/>
              </c:ext>
            </c:extLst>
          </c:dPt>
          <c:dLbls>
            <c:dLbl>
              <c:idx val="0"/>
              <c:layout>
                <c:manualLayout>
                  <c:x val="-0.16290270474466936"/>
                  <c:y val="1.46969622924098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250572005408453"/>
                      <c:h val="0.1655008342823303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84D-4A18-8A3F-8055AEB33BE1}"/>
                </c:ext>
              </c:extLst>
            </c:dLbl>
            <c:dLbl>
              <c:idx val="1"/>
              <c:layout>
                <c:manualLayout>
                  <c:x val="0.13280135906267257"/>
                  <c:y val="-0.1059355810017713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84D-4A18-8A3F-8055AEB33BE1}"/>
                </c:ext>
              </c:extLst>
            </c:dLbl>
            <c:dLbl>
              <c:idx val="2"/>
              <c:layout>
                <c:manualLayout>
                  <c:x val="0.1114669434470543"/>
                  <c:y val="0.1730005457845026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356163526150597"/>
                      <c:h val="0.1498541905284828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684D-4A18-8A3F-8055AEB33B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Analysis!$DW$4:$DW$7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Analysis!$DX$4:$DX$7</c:f>
              <c:numCache>
                <c:formatCode>[&lt;999950]0.0,"K";[&lt;999950000]0.0,,"M";0.0,,,"B"</c:formatCode>
                <c:ptCount val="3"/>
                <c:pt idx="0">
                  <c:v>266343</c:v>
                </c:pt>
                <c:pt idx="1">
                  <c:v>189720</c:v>
                </c:pt>
                <c:pt idx="2">
                  <c:v>92586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84D-4A18-8A3F-8055AEB33BE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[ValueFrenzy Dashboard - NK.xlsx]Analysis!PivotTable32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i="0" u="none" strike="noStrike" kern="1200" spc="0" baseline="0">
                <a:solidFill>
                  <a:srgbClr val="E5686F"/>
                </a:solidFill>
              </a:rPr>
              <a:t>ATV</a:t>
            </a:r>
            <a:r>
              <a:rPr 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remained consistent across regions for </a:t>
            </a:r>
            <a:r>
              <a:rPr lang="en-US" sz="1100" b="1" i="0" u="none" strike="noStrike" kern="1200" spc="0" baseline="0">
                <a:solidFill>
                  <a:schemeClr val="accent2"/>
                </a:solidFill>
              </a:rPr>
              <a:t>Low</a:t>
            </a:r>
            <a:r>
              <a:rPr 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en-US" sz="1100" b="1" i="0" u="none" strike="noStrike" kern="1200" spc="0" baseline="0">
                <a:solidFill>
                  <a:srgbClr val="A5A5A5"/>
                </a:solidFill>
              </a:rPr>
              <a:t>Medium</a:t>
            </a:r>
            <a:r>
              <a:rPr 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and </a:t>
            </a:r>
            <a:r>
              <a:rPr lang="en-US" sz="1100" b="1" i="0" u="none" strike="noStrike" kern="1200" spc="0" baseline="0">
                <a:solidFill>
                  <a:schemeClr val="accent1"/>
                </a:solidFill>
              </a:rPr>
              <a:t>High-Tier</a:t>
            </a:r>
            <a:r>
              <a:rPr 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products</a:t>
            </a:r>
            <a:endParaRPr lang="en-US" sz="11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BCBCB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A7ADB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293D5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BCBCB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A7ADB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293D5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BCBCB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A7ADB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293D5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024666209407507"/>
          <c:y val="0.32312967200880932"/>
          <c:w val="0.75278408271741992"/>
          <c:h val="0.6317977133310728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Analysis!$GF$4:$GF$5</c:f>
              <c:strCache>
                <c:ptCount val="1"/>
                <c:pt idx="0">
                  <c:v>Canada</c:v>
                </c:pt>
              </c:strCache>
            </c:strRef>
          </c:tx>
          <c:spPr>
            <a:solidFill>
              <a:srgbClr val="BCBCB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Analysis!$GE$6:$GE$8</c:f>
              <c:strCache>
                <c:ptCount val="3"/>
                <c:pt idx="0">
                  <c:v>High</c:v>
                </c:pt>
                <c:pt idx="1">
                  <c:v>Medium</c:v>
                </c:pt>
                <c:pt idx="2">
                  <c:v>Low</c:v>
                </c:pt>
              </c:strCache>
            </c:strRef>
          </c:cat>
          <c:val>
            <c:numRef>
              <c:f>Analysis!$GF$6:$GF$8</c:f>
              <c:numCache>
                <c:formatCode>\$#,##0.00;\(\$#,##0.00\);\$#,##0.00</c:formatCode>
                <c:ptCount val="3"/>
                <c:pt idx="0">
                  <c:v>101.18206985294091</c:v>
                </c:pt>
                <c:pt idx="1">
                  <c:v>72.832009803922162</c:v>
                </c:pt>
                <c:pt idx="2">
                  <c:v>37.377478725678827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EC-4BD6-A37A-EAD9AE0D4B93}"/>
            </c:ext>
          </c:extLst>
        </c:ser>
        <c:ser>
          <c:idx val="1"/>
          <c:order val="1"/>
          <c:tx>
            <c:strRef>
              <c:f>Analysis!$GG$4:$GG$5</c:f>
              <c:strCache>
                <c:ptCount val="1"/>
                <c:pt idx="0">
                  <c:v>Mexico</c:v>
                </c:pt>
              </c:strCache>
            </c:strRef>
          </c:tx>
          <c:spPr>
            <a:solidFill>
              <a:srgbClr val="A7ADB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Analysis!$GE$6:$GE$8</c:f>
              <c:strCache>
                <c:ptCount val="3"/>
                <c:pt idx="0">
                  <c:v>High</c:v>
                </c:pt>
                <c:pt idx="1">
                  <c:v>Medium</c:v>
                </c:pt>
                <c:pt idx="2">
                  <c:v>Low</c:v>
                </c:pt>
              </c:strCache>
            </c:strRef>
          </c:cat>
          <c:val>
            <c:numRef>
              <c:f>Analysis!$GG$6:$GG$8</c:f>
              <c:numCache>
                <c:formatCode>\$#,##0.00;\(\$#,##0.00\);\$#,##0.00</c:formatCode>
                <c:ptCount val="3"/>
                <c:pt idx="0">
                  <c:v>101.96930368299957</c:v>
                </c:pt>
                <c:pt idx="1">
                  <c:v>72.543417611159811</c:v>
                </c:pt>
                <c:pt idx="2">
                  <c:v>37.3163552492843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EC-4BD6-A37A-EAD9AE0D4B93}"/>
            </c:ext>
          </c:extLst>
        </c:ser>
        <c:ser>
          <c:idx val="2"/>
          <c:order val="2"/>
          <c:tx>
            <c:strRef>
              <c:f>Analysis!$GH$4:$GH$5</c:f>
              <c:strCache>
                <c:ptCount val="1"/>
                <c:pt idx="0">
                  <c:v>USA</c:v>
                </c:pt>
              </c:strCache>
            </c:strRef>
          </c:tx>
          <c:spPr>
            <a:solidFill>
              <a:srgbClr val="293D5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Analysis!$GE$6:$GE$8</c:f>
              <c:strCache>
                <c:ptCount val="3"/>
                <c:pt idx="0">
                  <c:v>High</c:v>
                </c:pt>
                <c:pt idx="1">
                  <c:v>Medium</c:v>
                </c:pt>
                <c:pt idx="2">
                  <c:v>Low</c:v>
                </c:pt>
              </c:strCache>
            </c:strRef>
          </c:cat>
          <c:val>
            <c:numRef>
              <c:f>Analysis!$GH$6:$GH$8</c:f>
              <c:numCache>
                <c:formatCode>\$#,##0.00;\(\$#,##0.00\);\$#,##0.00</c:formatCode>
                <c:ptCount val="3"/>
                <c:pt idx="0">
                  <c:v>101.29981057287175</c:v>
                </c:pt>
                <c:pt idx="1">
                  <c:v>72.607916332613883</c:v>
                </c:pt>
                <c:pt idx="2">
                  <c:v>37.375387101963746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EC-4BD6-A37A-EAD9AE0D4B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69716447"/>
        <c:axId val="169716927"/>
      </c:barChart>
      <c:catAx>
        <c:axId val="169716447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716927"/>
        <c:crosses val="autoZero"/>
        <c:auto val="1"/>
        <c:lblAlgn val="ctr"/>
        <c:lblOffset val="100"/>
        <c:noMultiLvlLbl val="0"/>
      </c:catAx>
      <c:valAx>
        <c:axId val="169716927"/>
        <c:scaling>
          <c:orientation val="minMax"/>
        </c:scaling>
        <c:delete val="1"/>
        <c:axPos val="t"/>
        <c:numFmt formatCode="\$#,##0.00;\(\$#,##0.00\);\$#,##0.00" sourceLinked="1"/>
        <c:majorTickMark val="none"/>
        <c:minorTickMark val="none"/>
        <c:tickLblPos val="nextTo"/>
        <c:crossAx val="169716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808806565672592"/>
          <c:y val="0.23209363746970021"/>
          <c:w val="0.33623391698526445"/>
          <c:h val="9.68051356324346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[ValueFrenzy Dashboard - NK.xlsx]Analysis!PivotTable45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0" dirty="0"/>
              <a:t>Sharp </a:t>
            </a:r>
            <a:r>
              <a:rPr lang="en-US" sz="1100" b="1" dirty="0">
                <a:solidFill>
                  <a:srgbClr val="E5686F"/>
                </a:solidFill>
              </a:rPr>
              <a:t>ATV</a:t>
            </a:r>
            <a:r>
              <a:rPr lang="en-US" sz="1100" b="0" dirty="0"/>
              <a:t> </a:t>
            </a:r>
            <a:r>
              <a:rPr lang="en-US" sz="1100" b="1" dirty="0">
                <a:solidFill>
                  <a:srgbClr val="FF0000"/>
                </a:solidFill>
              </a:rPr>
              <a:t>DROP</a:t>
            </a:r>
            <a:r>
              <a:rPr lang="en-US" sz="1100" b="0" dirty="0"/>
              <a:t> from </a:t>
            </a:r>
            <a:r>
              <a:rPr lang="en-US" sz="1100" b="1" dirty="0">
                <a:solidFill>
                  <a:srgbClr val="00B050"/>
                </a:solidFill>
              </a:rPr>
              <a:t>$75.30</a:t>
            </a:r>
            <a:r>
              <a:rPr lang="en-US" sz="1100" b="0" dirty="0"/>
              <a:t> to </a:t>
            </a:r>
            <a:r>
              <a:rPr lang="en-US" sz="1100" b="1" dirty="0">
                <a:solidFill>
                  <a:srgbClr val="FF0000"/>
                </a:solidFill>
              </a:rPr>
              <a:t>$53.13</a:t>
            </a:r>
            <a:r>
              <a:rPr lang="en-US" sz="1100" b="0" dirty="0"/>
              <a:t> between </a:t>
            </a:r>
            <a:r>
              <a:rPr lang="en-US" sz="1100" b="1" dirty="0">
                <a:solidFill>
                  <a:srgbClr val="00B050"/>
                </a:solidFill>
              </a:rPr>
              <a:t>Q4-2021</a:t>
            </a:r>
            <a:r>
              <a:rPr lang="en-US" sz="1100" b="0" dirty="0"/>
              <a:t> to </a:t>
            </a:r>
            <a:r>
              <a:rPr lang="en-US" sz="1100" b="1" dirty="0">
                <a:solidFill>
                  <a:srgbClr val="FF0000"/>
                </a:solidFill>
              </a:rPr>
              <a:t>Q1-2022</a:t>
            </a:r>
            <a:r>
              <a:rPr lang="en-US" sz="1100" b="0" dirty="0"/>
              <a:t>. </a:t>
            </a:r>
            <a:r>
              <a:rPr lang="en-US" sz="1100" b="1" dirty="0">
                <a:solidFill>
                  <a:srgbClr val="E5686F"/>
                </a:solidFill>
              </a:rPr>
              <a:t>ATV</a:t>
            </a:r>
            <a:r>
              <a:rPr lang="en-US" sz="1100" dirty="0"/>
              <a:t> remained consistent across regions and product tiers due to </a:t>
            </a:r>
            <a:r>
              <a:rPr lang="en-US" sz="1100" b="1" dirty="0">
                <a:solidFill>
                  <a:sysClr val="windowText" lastClr="000000"/>
                </a:solidFill>
              </a:rPr>
              <a:t>STABLE PURCHASING PATTERNS</a:t>
            </a:r>
            <a:r>
              <a:rPr lang="en-US" sz="1100" dirty="0"/>
              <a:t>. Despite a </a:t>
            </a:r>
            <a:r>
              <a:rPr lang="en-US" sz="11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TRANSACTION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B050"/>
                </a:solidFill>
              </a:rPr>
              <a:t>INCREASE</a:t>
            </a:r>
            <a:r>
              <a:rPr lang="en-US" sz="1100" dirty="0"/>
              <a:t> in late 2021, </a:t>
            </a:r>
            <a:r>
              <a:rPr lang="en-US" sz="1100" b="1" dirty="0">
                <a:solidFill>
                  <a:srgbClr val="E5686F"/>
                </a:solidFill>
              </a:rPr>
              <a:t>ATV</a:t>
            </a:r>
            <a:r>
              <a:rPr lang="en-US" sz="1100" dirty="0"/>
              <a:t> remained steady, driven by </a:t>
            </a:r>
            <a:r>
              <a:rPr lang="en-US" sz="1100" b="1" dirty="0">
                <a:solidFill>
                  <a:sysClr val="windowText" lastClr="000000"/>
                </a:solidFill>
              </a:rPr>
              <a:t>FREQUENT</a:t>
            </a:r>
            <a:r>
              <a:rPr lang="en-US" sz="1100" dirty="0"/>
              <a:t> </a:t>
            </a:r>
            <a:r>
              <a:rPr lang="en-US" sz="1100" b="1" dirty="0">
                <a:solidFill>
                  <a:schemeClr val="accent2"/>
                </a:solidFill>
              </a:rPr>
              <a:t>low-tier</a:t>
            </a:r>
            <a:r>
              <a:rPr lang="en-US" sz="1100" dirty="0"/>
              <a:t> purc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 cap="rnd">
            <a:solidFill>
              <a:schemeClr val="accent2">
                <a:lumMod val="40000"/>
                <a:lumOff val="6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E5686F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E5686F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9817677368212373E-2"/>
              <c:y val="-3.0441400304414001E-2"/>
            </c:manualLayout>
          </c:layout>
          <c:spPr>
            <a:noFill/>
            <a:ln w="12700">
              <a:solidFill>
                <a:srgbClr val="E5686F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 cap="rnd">
            <a:solidFill>
              <a:schemeClr val="accent2">
                <a:lumMod val="40000"/>
                <a:lumOff val="60000"/>
              </a:schemeClr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738010305192231E-2"/>
              <c:y val="0.16235413495687467"/>
            </c:manualLayout>
          </c:layout>
          <c:spPr>
            <a:noFill/>
            <a:ln w="12700"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E5686F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1890606420927541E-2"/>
              <c:y val="0.106544901065449"/>
            </c:manualLayout>
          </c:layout>
          <c:spPr>
            <a:noFill/>
            <a:ln w="12700">
              <a:solidFill>
                <a:srgbClr val="E5686F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 cap="rnd">
            <a:solidFill>
              <a:schemeClr val="accent2">
                <a:lumMod val="40000"/>
                <a:lumOff val="60000"/>
              </a:schemeClr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6.1434799841458505E-2"/>
              <c:y val="-6.0882800608828003E-2"/>
            </c:manualLayout>
          </c:layout>
          <c:spPr>
            <a:noFill/>
            <a:ln w="12700"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5400" cap="rnd">
            <a:solidFill>
              <a:schemeClr val="accent2">
                <a:lumMod val="40000"/>
                <a:lumOff val="60000"/>
              </a:schemeClr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7.1343638525564801E-2"/>
              <c:y val="7.6103500761035003E-2"/>
            </c:manualLayout>
          </c:layout>
          <c:spPr>
            <a:noFill/>
            <a:ln w="12700"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5400" cap="rnd">
            <a:solidFill>
              <a:schemeClr val="accent2">
                <a:lumMod val="40000"/>
                <a:lumOff val="6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5400" cap="rnd">
            <a:solidFill>
              <a:schemeClr val="accent2">
                <a:lumMod val="40000"/>
                <a:lumOff val="60000"/>
              </a:schemeClr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7.1343638525564801E-2"/>
              <c:y val="7.6103500761035003E-2"/>
            </c:manualLayout>
          </c:layout>
          <c:spPr>
            <a:noFill/>
            <a:ln w="12700"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5400" cap="rnd">
            <a:solidFill>
              <a:schemeClr val="accent2">
                <a:lumMod val="40000"/>
                <a:lumOff val="60000"/>
              </a:schemeClr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738010305192231E-2"/>
              <c:y val="0.16235413495687467"/>
            </c:manualLayout>
          </c:layout>
          <c:spPr>
            <a:noFill/>
            <a:ln w="12700"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5400" cap="rnd">
            <a:solidFill>
              <a:schemeClr val="accent2">
                <a:lumMod val="40000"/>
                <a:lumOff val="60000"/>
              </a:schemeClr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6.1434799841458505E-2"/>
              <c:y val="-6.0882800608828003E-2"/>
            </c:manualLayout>
          </c:layout>
          <c:spPr>
            <a:noFill/>
            <a:ln w="12700"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rgbClr val="E5686F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rgbClr val="E5686F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9817677368212373E-2"/>
              <c:y val="-3.0441400304414001E-2"/>
            </c:manualLayout>
          </c:layout>
          <c:spPr>
            <a:noFill/>
            <a:ln w="12700">
              <a:solidFill>
                <a:srgbClr val="E5686F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rgbClr val="E5686F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1890606420927541E-2"/>
              <c:y val="0.106544901065449"/>
            </c:manualLayout>
          </c:layout>
          <c:spPr>
            <a:noFill/>
            <a:ln w="12700">
              <a:solidFill>
                <a:srgbClr val="E5686F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5400" cap="rnd">
            <a:solidFill>
              <a:schemeClr val="accent2">
                <a:lumMod val="40000"/>
                <a:lumOff val="6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5400" cap="rnd">
            <a:solidFill>
              <a:schemeClr val="accent2">
                <a:lumMod val="40000"/>
                <a:lumOff val="60000"/>
              </a:schemeClr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7.1343638525564801E-2"/>
              <c:y val="7.6103500761035003E-2"/>
            </c:manualLayout>
          </c:layout>
          <c:spPr>
            <a:noFill/>
            <a:ln w="12700"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5400" cap="rnd">
            <a:solidFill>
              <a:schemeClr val="accent2">
                <a:lumMod val="40000"/>
                <a:lumOff val="60000"/>
              </a:schemeClr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6.738010305192231E-2"/>
              <c:y val="0.16235413495687467"/>
            </c:manualLayout>
          </c:layout>
          <c:spPr>
            <a:noFill/>
            <a:ln w="12700"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5400" cap="rnd">
            <a:solidFill>
              <a:schemeClr val="accent2">
                <a:lumMod val="40000"/>
                <a:lumOff val="60000"/>
              </a:schemeClr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6.1434799841458505E-2"/>
              <c:y val="-6.0882800608828003E-2"/>
            </c:manualLayout>
          </c:layout>
          <c:spPr>
            <a:noFill/>
            <a:ln w="12700"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rgbClr val="E5686F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rgbClr val="E5686F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9817677368212373E-2"/>
              <c:y val="-3.0441400304414001E-2"/>
            </c:manualLayout>
          </c:layout>
          <c:spPr>
            <a:noFill/>
            <a:ln w="12700">
              <a:solidFill>
                <a:srgbClr val="E5686F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rgbClr val="E5686F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1890606420927541E-2"/>
              <c:y val="0.106544901065449"/>
            </c:manualLayout>
          </c:layout>
          <c:spPr>
            <a:noFill/>
            <a:ln w="12700">
              <a:solidFill>
                <a:srgbClr val="E5686F"/>
              </a:solidFill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8574805808848363E-2"/>
          <c:y val="0.40113046035220701"/>
          <c:w val="0.95974641181004805"/>
          <c:h val="0.41449160141289393"/>
        </c:manualLayout>
      </c:layout>
      <c:lineChart>
        <c:grouping val="standard"/>
        <c:varyColors val="0"/>
        <c:ser>
          <c:idx val="0"/>
          <c:order val="0"/>
          <c:tx>
            <c:strRef>
              <c:f>Analysis!$GA$4</c:f>
              <c:strCache>
                <c:ptCount val="1"/>
                <c:pt idx="0">
                  <c:v>#Transactions</c:v>
                </c:pt>
              </c:strCache>
            </c:strRef>
          </c:tx>
          <c:spPr>
            <a:ln w="25400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9"/>
            <c:marker>
              <c:symbol val="diamond"/>
              <c:size val="6"/>
              <c:spPr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D0C-455F-9094-D08360CC271F}"/>
              </c:ext>
            </c:extLst>
          </c:dPt>
          <c:dPt>
            <c:idx val="11"/>
            <c:marker>
              <c:symbol val="diamond"/>
              <c:size val="6"/>
              <c:spPr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D0C-455F-9094-D08360CC271F}"/>
              </c:ext>
            </c:extLst>
          </c:dPt>
          <c:dPt>
            <c:idx val="12"/>
            <c:marker>
              <c:symbol val="diamond"/>
              <c:size val="6"/>
              <c:spPr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D0C-455F-9094-D08360CC271F}"/>
              </c:ext>
            </c:extLst>
          </c:dPt>
          <c:dLbls>
            <c:dLbl>
              <c:idx val="9"/>
              <c:layout>
                <c:manualLayout>
                  <c:x val="-7.1343638525564801E-2"/>
                  <c:y val="7.6103500761035003E-2"/>
                </c:manualLayout>
              </c:layout>
              <c:spPr>
                <a:noFill/>
                <a:ln w="127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D0C-455F-9094-D08360CC271F}"/>
                </c:ext>
              </c:extLst>
            </c:dLbl>
            <c:dLbl>
              <c:idx val="11"/>
              <c:layout>
                <c:manualLayout>
                  <c:x val="-6.738010305192231E-2"/>
                  <c:y val="0.16235413495687467"/>
                </c:manualLayout>
              </c:layout>
              <c:spPr>
                <a:noFill/>
                <a:ln w="127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D0C-455F-9094-D08360CC271F}"/>
                </c:ext>
              </c:extLst>
            </c:dLbl>
            <c:dLbl>
              <c:idx val="12"/>
              <c:layout>
                <c:manualLayout>
                  <c:x val="6.1434799841458505E-2"/>
                  <c:y val="-6.0882800608828003E-2"/>
                </c:manualLayout>
              </c:layout>
              <c:spPr>
                <a:noFill/>
                <a:ln w="127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D0C-455F-9094-D08360CC27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Analysis!$FZ$5:$FZ$44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</c:lvl>
              </c:multiLvlStrCache>
            </c:multiLvlStrRef>
          </c:cat>
          <c:val>
            <c:numRef>
              <c:f>Analysis!$GA$5:$GA$44</c:f>
              <c:numCache>
                <c:formatCode>[&lt;999950]0.0,"K";[&lt;999950000]0.0,,"M";0.0,,,"B"</c:formatCode>
                <c:ptCount val="36"/>
                <c:pt idx="0">
                  <c:v>14936</c:v>
                </c:pt>
                <c:pt idx="1">
                  <c:v>14392</c:v>
                </c:pt>
                <c:pt idx="2">
                  <c:v>14924</c:v>
                </c:pt>
                <c:pt idx="3">
                  <c:v>14552</c:v>
                </c:pt>
                <c:pt idx="4">
                  <c:v>14556</c:v>
                </c:pt>
                <c:pt idx="5">
                  <c:v>14741</c:v>
                </c:pt>
                <c:pt idx="6">
                  <c:v>15044</c:v>
                </c:pt>
                <c:pt idx="7">
                  <c:v>14517</c:v>
                </c:pt>
                <c:pt idx="8">
                  <c:v>15432</c:v>
                </c:pt>
                <c:pt idx="9">
                  <c:v>14125</c:v>
                </c:pt>
                <c:pt idx="10">
                  <c:v>17339</c:v>
                </c:pt>
                <c:pt idx="11">
                  <c:v>18325</c:v>
                </c:pt>
                <c:pt idx="12">
                  <c:v>14936</c:v>
                </c:pt>
                <c:pt idx="13">
                  <c:v>14392</c:v>
                </c:pt>
                <c:pt idx="14">
                  <c:v>14924</c:v>
                </c:pt>
                <c:pt idx="15">
                  <c:v>14552</c:v>
                </c:pt>
                <c:pt idx="16">
                  <c:v>14556</c:v>
                </c:pt>
                <c:pt idx="17">
                  <c:v>14741</c:v>
                </c:pt>
                <c:pt idx="18">
                  <c:v>15044</c:v>
                </c:pt>
                <c:pt idx="19">
                  <c:v>14517</c:v>
                </c:pt>
                <c:pt idx="20">
                  <c:v>15432</c:v>
                </c:pt>
                <c:pt idx="21">
                  <c:v>14125</c:v>
                </c:pt>
                <c:pt idx="22">
                  <c:v>17339</c:v>
                </c:pt>
                <c:pt idx="23">
                  <c:v>18325</c:v>
                </c:pt>
                <c:pt idx="24">
                  <c:v>14936</c:v>
                </c:pt>
                <c:pt idx="25">
                  <c:v>14392</c:v>
                </c:pt>
                <c:pt idx="26">
                  <c:v>14924</c:v>
                </c:pt>
                <c:pt idx="27">
                  <c:v>14552</c:v>
                </c:pt>
                <c:pt idx="28">
                  <c:v>14556</c:v>
                </c:pt>
                <c:pt idx="29">
                  <c:v>14741</c:v>
                </c:pt>
                <c:pt idx="30">
                  <c:v>15044</c:v>
                </c:pt>
                <c:pt idx="31">
                  <c:v>14517</c:v>
                </c:pt>
                <c:pt idx="32">
                  <c:v>15432</c:v>
                </c:pt>
                <c:pt idx="33">
                  <c:v>14125</c:v>
                </c:pt>
                <c:pt idx="34">
                  <c:v>17339</c:v>
                </c:pt>
                <c:pt idx="35">
                  <c:v>18325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D0C-455F-9094-D08360CC27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6706112"/>
        <c:axId val="376707552"/>
      </c:lineChart>
      <c:lineChart>
        <c:grouping val="standard"/>
        <c:varyColors val="0"/>
        <c:ser>
          <c:idx val="1"/>
          <c:order val="1"/>
          <c:tx>
            <c:strRef>
              <c:f>Analysis!$GB$4</c:f>
              <c:strCache>
                <c:ptCount val="1"/>
                <c:pt idx="0">
                  <c:v>AvgTransactionValue (ATV)</c:v>
                </c:pt>
              </c:strCache>
            </c:strRef>
          </c:tx>
          <c:spPr>
            <a:ln w="28575" cap="rnd">
              <a:solidFill>
                <a:srgbClr val="E5686F"/>
              </a:solidFill>
              <a:round/>
            </a:ln>
            <a:effectLst/>
          </c:spPr>
          <c:marker>
            <c:symbol val="none"/>
          </c:marker>
          <c:dPt>
            <c:idx val="11"/>
            <c:marker>
              <c:symbol val="diamond"/>
              <c:size val="6"/>
              <c:spPr>
                <a:solidFill>
                  <a:schemeClr val="bg1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D0C-455F-9094-D08360CC271F}"/>
              </c:ext>
            </c:extLst>
          </c:dPt>
          <c:dPt>
            <c:idx val="12"/>
            <c:marker>
              <c:symbol val="diamond"/>
              <c:size val="6"/>
              <c:spPr>
                <a:solidFill>
                  <a:schemeClr val="bg1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D0C-455F-9094-D08360CC271F}"/>
              </c:ext>
            </c:extLst>
          </c:dPt>
          <c:dLbls>
            <c:dLbl>
              <c:idx val="11"/>
              <c:layout>
                <c:manualLayout>
                  <c:x val="1.9817677368212373E-2"/>
                  <c:y val="-3.0441400304414001E-2"/>
                </c:manualLayout>
              </c:layout>
              <c:spPr>
                <a:noFill/>
                <a:ln w="12700">
                  <a:solidFill>
                    <a:srgbClr val="E5686F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D0C-455F-9094-D08360CC271F}"/>
                </c:ext>
              </c:extLst>
            </c:dLbl>
            <c:dLbl>
              <c:idx val="12"/>
              <c:layout>
                <c:manualLayout>
                  <c:x val="-1.1890606420927541E-2"/>
                  <c:y val="0.106544901065449"/>
                </c:manualLayout>
              </c:layout>
              <c:spPr>
                <a:noFill/>
                <a:ln w="12700">
                  <a:solidFill>
                    <a:srgbClr val="E5686F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D0C-455F-9094-D08360CC27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Analysis!$FZ$5:$FZ$44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</c:lvl>
              </c:multiLvlStrCache>
            </c:multiLvlStrRef>
          </c:cat>
          <c:val>
            <c:numRef>
              <c:f>Analysis!$GB$5:$GB$44</c:f>
              <c:numCache>
                <c:formatCode>\$#,##0.00;\(\$#,##0.00\);\$#,##0.00</c:formatCode>
                <c:ptCount val="36"/>
                <c:pt idx="0">
                  <c:v>75.0291476968399</c:v>
                </c:pt>
                <c:pt idx="1">
                  <c:v>76.011192329071861</c:v>
                </c:pt>
                <c:pt idx="2">
                  <c:v>75.70119874028407</c:v>
                </c:pt>
                <c:pt idx="3">
                  <c:v>75.218031885651243</c:v>
                </c:pt>
                <c:pt idx="4">
                  <c:v>75.33887056883772</c:v>
                </c:pt>
                <c:pt idx="5">
                  <c:v>75.7825018655452</c:v>
                </c:pt>
                <c:pt idx="6">
                  <c:v>74.976482318532348</c:v>
                </c:pt>
                <c:pt idx="7">
                  <c:v>75.6719921471378</c:v>
                </c:pt>
                <c:pt idx="8">
                  <c:v>75.325649948159693</c:v>
                </c:pt>
                <c:pt idx="9">
                  <c:v>74.525291327433706</c:v>
                </c:pt>
                <c:pt idx="10">
                  <c:v>74.595450141299722</c:v>
                </c:pt>
                <c:pt idx="11">
                  <c:v>75.298401637107702</c:v>
                </c:pt>
                <c:pt idx="12">
                  <c:v>53.131934922335269</c:v>
                </c:pt>
                <c:pt idx="13">
                  <c:v>53.117997498610336</c:v>
                </c:pt>
                <c:pt idx="14">
                  <c:v>52.705117260787993</c:v>
                </c:pt>
                <c:pt idx="15">
                  <c:v>52.038528724573943</c:v>
                </c:pt>
                <c:pt idx="16">
                  <c:v>52.473326463314088</c:v>
                </c:pt>
                <c:pt idx="17">
                  <c:v>53.819765280510147</c:v>
                </c:pt>
                <c:pt idx="18">
                  <c:v>53.305557032704087</c:v>
                </c:pt>
                <c:pt idx="19">
                  <c:v>53.056781015361288</c:v>
                </c:pt>
                <c:pt idx="20">
                  <c:v>52.729293027475393</c:v>
                </c:pt>
                <c:pt idx="21">
                  <c:v>52.638629380530993</c:v>
                </c:pt>
                <c:pt idx="22">
                  <c:v>52.940880096891391</c:v>
                </c:pt>
                <c:pt idx="23">
                  <c:v>52.76287530695771</c:v>
                </c:pt>
                <c:pt idx="24">
                  <c:v>53.349590251740864</c:v>
                </c:pt>
                <c:pt idx="25">
                  <c:v>53.1815376598109</c:v>
                </c:pt>
                <c:pt idx="26">
                  <c:v>52.781895604395544</c:v>
                </c:pt>
                <c:pt idx="27">
                  <c:v>52.735699560197915</c:v>
                </c:pt>
                <c:pt idx="28">
                  <c:v>52.636176834295071</c:v>
                </c:pt>
                <c:pt idx="29">
                  <c:v>53.258502136896986</c:v>
                </c:pt>
                <c:pt idx="30">
                  <c:v>52.950037888859306</c:v>
                </c:pt>
                <c:pt idx="31">
                  <c:v>52.791198594751251</c:v>
                </c:pt>
                <c:pt idx="32">
                  <c:v>52.929992223950165</c:v>
                </c:pt>
                <c:pt idx="33">
                  <c:v>52.699020176991105</c:v>
                </c:pt>
                <c:pt idx="34">
                  <c:v>53.154676163561852</c:v>
                </c:pt>
                <c:pt idx="35">
                  <c:v>52.920061664392925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D0C-455F-9094-D08360CC27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8494304"/>
        <c:axId val="338491424"/>
      </c:lineChart>
      <c:catAx>
        <c:axId val="37670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07552"/>
        <c:crosses val="autoZero"/>
        <c:auto val="1"/>
        <c:lblAlgn val="ctr"/>
        <c:lblOffset val="100"/>
        <c:noMultiLvlLbl val="0"/>
      </c:catAx>
      <c:valAx>
        <c:axId val="376707552"/>
        <c:scaling>
          <c:orientation val="minMax"/>
        </c:scaling>
        <c:delete val="0"/>
        <c:axPos val="l"/>
        <c:numFmt formatCode="[&lt;999950]0.0,&quot;K&quot;;[&lt;999950000]0.0,,&quot;M&quot;;0.0,,,&quot;B&quot;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06112"/>
        <c:crosses val="autoZero"/>
        <c:crossBetween val="between"/>
      </c:valAx>
      <c:valAx>
        <c:axId val="338491424"/>
        <c:scaling>
          <c:orientation val="minMax"/>
        </c:scaling>
        <c:delete val="0"/>
        <c:axPos val="r"/>
        <c:numFmt formatCode="\$#,##0.00;\(\$#,##0.00\);\$#,##0.00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494304"/>
        <c:crosses val="max"/>
        <c:crossBetween val="between"/>
      </c:valAx>
      <c:catAx>
        <c:axId val="338494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384914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6567863430651411"/>
          <c:y val="0.26444458965450895"/>
          <c:w val="0.39875601162220953"/>
          <c:h val="9.14362787984835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[ValueFrenzy Dashboard - NK.xlsx]Analysis!PivotTable47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>
                <a:solidFill>
                  <a:schemeClr val="accent2"/>
                </a:solidFill>
              </a:rPr>
              <a:t>Low-tier</a:t>
            </a:r>
            <a:r>
              <a:rPr lang="en-US" sz="1100"/>
              <a:t> products have the </a:t>
            </a:r>
            <a:r>
              <a:rPr lang="en-US" sz="1100" b="1">
                <a:solidFill>
                  <a:srgbClr val="FF0000"/>
                </a:solidFill>
              </a:rPr>
              <a:t>LOWEST</a:t>
            </a:r>
            <a:r>
              <a:rPr lang="en-US" sz="1100"/>
              <a:t> </a:t>
            </a:r>
            <a:r>
              <a:rPr lang="en-US" sz="1100" b="1">
                <a:solidFill>
                  <a:srgbClr val="E5686F"/>
                </a:solidFill>
              </a:rPr>
              <a:t>ATV</a:t>
            </a:r>
            <a:r>
              <a:rPr lang="en-US" sz="1100"/>
              <a:t>, </a:t>
            </a:r>
            <a:r>
              <a:rPr lang="en-US" sz="1100" b="1">
                <a:solidFill>
                  <a:schemeClr val="accent1"/>
                </a:solidFill>
              </a:rPr>
              <a:t>high-tier</a:t>
            </a:r>
            <a:r>
              <a:rPr lang="en-US" sz="1100"/>
              <a:t> products the </a:t>
            </a:r>
            <a:r>
              <a:rPr lang="en-US" sz="1100" b="1">
                <a:solidFill>
                  <a:srgbClr val="00B050"/>
                </a:solidFill>
              </a:rPr>
              <a:t>HIGHEST</a:t>
            </a:r>
            <a:r>
              <a:rPr lang="en-US" sz="1100"/>
              <a:t>, but with </a:t>
            </a:r>
            <a:r>
              <a:rPr lang="en-US" sz="1100" b="1">
                <a:solidFill>
                  <a:srgbClr val="FF0000"/>
                </a:solidFill>
              </a:rPr>
              <a:t>FEWER</a:t>
            </a:r>
            <a:r>
              <a:rPr lang="en-US" sz="1100"/>
              <a:t> </a:t>
            </a:r>
            <a:r>
              <a:rPr lang="en-US" sz="1100" b="1">
                <a:solidFill>
                  <a:schemeClr val="accent2">
                    <a:lumMod val="40000"/>
                    <a:lumOff val="60000"/>
                  </a:schemeClr>
                </a:solidFill>
              </a:rPr>
              <a:t>Transactions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6102348390661694"/>
              <c:y val="1.787362946141847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A5A5A5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990664889343303"/>
              <c:y val="-0.1358285684792085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 w="63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6102348390661694"/>
              <c:y val="1.787362946141847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A5A5A5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990664889343303"/>
              <c:y val="-0.1358285684792085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 w="63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6102348390661694"/>
              <c:y val="1.787362946141847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A5A5A5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990664889343303"/>
              <c:y val="-0.1358285684792085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 w="63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Analysis!$EQ$30</c:f>
              <c:strCache>
                <c:ptCount val="1"/>
                <c:pt idx="0">
                  <c:v>Total</c:v>
                </c:pt>
              </c:strCache>
            </c:strRef>
          </c:tx>
          <c:spPr>
            <a:ln w="6350"/>
          </c:spPr>
          <c:dPt>
            <c:idx val="0"/>
            <c:bubble3D val="0"/>
            <c:spPr>
              <a:solidFill>
                <a:schemeClr val="accent1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1CF-4D5B-8A71-78C14752F913}"/>
              </c:ext>
            </c:extLst>
          </c:dPt>
          <c:dPt>
            <c:idx val="1"/>
            <c:bubble3D val="0"/>
            <c:spPr>
              <a:solidFill>
                <a:srgbClr val="A5A5A5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1CF-4D5B-8A71-78C14752F913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1CF-4D5B-8A71-78C14752F913}"/>
              </c:ext>
            </c:extLst>
          </c:dPt>
          <c:dLbls>
            <c:dLbl>
              <c:idx val="0"/>
              <c:layout>
                <c:manualLayout>
                  <c:x val="-0.16102348390661694"/>
                  <c:y val="1.7873629461418478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1CF-4D5B-8A71-78C14752F913}"/>
                </c:ext>
              </c:extLst>
            </c:dLbl>
            <c:dLbl>
              <c:idx val="1"/>
              <c:layout>
                <c:manualLayout>
                  <c:x val="0.15990664889343303"/>
                  <c:y val="-0.13582856847920854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1CF-4D5B-8A71-78C14752F91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Analysis!$EP$31:$EP$34</c:f>
              <c:strCache>
                <c:ptCount val="3"/>
                <c:pt idx="0">
                  <c:v>High</c:v>
                </c:pt>
                <c:pt idx="1">
                  <c:v>Medium</c:v>
                </c:pt>
                <c:pt idx="2">
                  <c:v>Low</c:v>
                </c:pt>
              </c:strCache>
            </c:strRef>
          </c:cat>
          <c:val>
            <c:numRef>
              <c:f>Analysis!$EQ$31:$EQ$34</c:f>
              <c:numCache>
                <c:formatCode>\$#,##0.00;\(\$#,##0.00\);\$#,##0.00</c:formatCode>
                <c:ptCount val="3"/>
                <c:pt idx="0">
                  <c:v>101.55330870757911</c:v>
                </c:pt>
                <c:pt idx="1">
                  <c:v>72.601938857263264</c:v>
                </c:pt>
                <c:pt idx="2">
                  <c:v>37.3520274232853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1CF-4D5B-8A71-78C14752F91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[ValueFrenzy Dashboard - NK.xlsx]Analysis!PivotTable27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i="0" u="none" strike="noStrike" kern="1200" spc="0" baseline="0" dirty="0">
                <a:solidFill>
                  <a:schemeClr val="tx1"/>
                </a:solidFill>
              </a:rPr>
              <a:t>REVENUE</a:t>
            </a:r>
            <a:r>
              <a:rPr 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100" b="1" i="0" u="none" strike="noStrike" kern="1200" spc="0" baseline="0" dirty="0">
                <a:solidFill>
                  <a:srgbClr val="FF0000"/>
                </a:solidFill>
              </a:rPr>
              <a:t>DECLINED</a:t>
            </a:r>
            <a:r>
              <a:rPr 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From </a:t>
            </a:r>
            <a:r>
              <a:rPr lang="en-US" sz="1100" b="1" i="0" u="none" strike="noStrike" kern="1200" spc="0" baseline="0" dirty="0">
                <a:solidFill>
                  <a:srgbClr val="00B050"/>
                </a:solidFill>
              </a:rPr>
              <a:t>$13.8M</a:t>
            </a:r>
            <a:r>
              <a:rPr 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in 2021 to </a:t>
            </a:r>
            <a:r>
              <a:rPr lang="en-US" sz="1100" b="1" i="0" u="none" strike="noStrike" kern="1200" spc="0" baseline="0" dirty="0">
                <a:solidFill>
                  <a:srgbClr val="FF0000"/>
                </a:solidFill>
              </a:rPr>
              <a:t>$9.7M</a:t>
            </a:r>
            <a:r>
              <a:rPr 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in 2022 &amp; 2023, impacted by ATV </a:t>
            </a:r>
            <a:r>
              <a:rPr lang="en-US" sz="1100" b="1" i="0" u="none" strike="noStrike" kern="1200" spc="0" baseline="0" dirty="0">
                <a:solidFill>
                  <a:srgbClr val="FF0000"/>
                </a:solidFill>
              </a:rPr>
              <a:t>DROP</a:t>
            </a:r>
            <a:r>
              <a:rPr lang="en-US" sz="1100" b="0" i="0" u="none" strike="noStrike" kern="1200" spc="0" baseline="0" dirty="0">
                <a:solidFill>
                  <a:sysClr val="windowText" lastClr="000000"/>
                </a:solidFill>
              </a:rPr>
              <a:t>. Specifically, </a:t>
            </a:r>
            <a:r>
              <a:rPr lang="en-US" sz="1100" b="1" i="0" u="none" strike="noStrike" kern="1200" spc="0" baseline="0" dirty="0">
                <a:solidFill>
                  <a:schemeClr val="tx1"/>
                </a:solidFill>
              </a:rPr>
              <a:t>REVENUE</a:t>
            </a:r>
            <a:r>
              <a:rPr lang="en-US" sz="1100" b="0" i="0" u="none" strike="noStrike" kern="1200" spc="0" baseline="0" dirty="0">
                <a:solidFill>
                  <a:sysClr val="windowText" lastClr="000000"/>
                </a:solidFill>
              </a:rPr>
              <a:t> </a:t>
            </a:r>
            <a:r>
              <a:rPr lang="en-US" sz="1100" b="1" i="0" u="none" strike="noStrike" kern="1200" spc="0" baseline="0" dirty="0">
                <a:solidFill>
                  <a:srgbClr val="FF0000"/>
                </a:solidFill>
              </a:rPr>
              <a:t>DECLINED</a:t>
            </a:r>
            <a:r>
              <a:rPr lang="en-US" sz="1100" b="0" i="0" u="none" strike="noStrike" kern="1200" spc="0" baseline="0" dirty="0">
                <a:solidFill>
                  <a:sysClr val="windowText" lastClr="000000"/>
                </a:solidFill>
              </a:rPr>
              <a:t> from </a:t>
            </a:r>
            <a:r>
              <a:rPr lang="en-US" sz="1100" b="1" i="0" u="none" strike="noStrike" kern="1200" spc="0" baseline="0" dirty="0">
                <a:solidFill>
                  <a:srgbClr val="00B050"/>
                </a:solidFill>
              </a:rPr>
              <a:t>$1.4M</a:t>
            </a:r>
            <a:r>
              <a:rPr 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to </a:t>
            </a:r>
            <a:r>
              <a:rPr lang="en-US" sz="1100" b="1" i="0" u="none" strike="noStrike" kern="1200" spc="0" baseline="0" dirty="0">
                <a:solidFill>
                  <a:srgbClr val="FF0000"/>
                </a:solidFill>
              </a:rPr>
              <a:t>$793.6K</a:t>
            </a:r>
            <a:r>
              <a:rPr 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between </a:t>
            </a:r>
            <a:r>
              <a:rPr lang="en-US" sz="1100" b="1" i="0" u="none" strike="noStrike" kern="1200" spc="0" baseline="0" dirty="0">
                <a:solidFill>
                  <a:srgbClr val="00B050"/>
                </a:solidFill>
              </a:rPr>
              <a:t>Dec-2021</a:t>
            </a:r>
            <a:r>
              <a:rPr 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&amp; </a:t>
            </a:r>
            <a:r>
              <a:rPr lang="en-US" sz="1100" b="1" i="0" u="none" strike="noStrike" kern="1200" spc="0" baseline="0" dirty="0">
                <a:solidFill>
                  <a:srgbClr val="FF0000"/>
                </a:solidFill>
              </a:rPr>
              <a:t>Jan-2022</a:t>
            </a:r>
            <a:r>
              <a:rPr lang="en-US" sz="1100" b="0" i="0" u="none" strike="noStrike" kern="1200" spc="0" baseline="0" dirty="0">
                <a:solidFill>
                  <a:sysClr val="windowText" lastClr="000000"/>
                </a:solidFill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diamond"/>
          <c:size val="6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3.247265032041935E-2"/>
              <c:y val="2.26620428102595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diamond"/>
          <c:size val="6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7.6857834010064977E-2"/>
              <c:y val="7.79662157614913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diamond"/>
          <c:size val="6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0.13621206003095768"/>
              <c:y val="-7.28633468327771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8.6235801721366023E-2"/>
              <c:y val="8.802151993444258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diamond"/>
          <c:size val="6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3.247265032041935E-2"/>
              <c:y val="2.26620428102595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diamond"/>
          <c:size val="6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7.6857834010064977E-2"/>
              <c:y val="7.79662157614913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diamond"/>
          <c:size val="6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0.13621206003095768"/>
              <c:y val="-7.28633468327771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diamond"/>
          <c:size val="6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3.247265032041935E-2"/>
              <c:y val="2.26620428102595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diamond"/>
          <c:size val="6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7.6857834010064977E-2"/>
              <c:y val="7.79662157614913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diamond"/>
          <c:size val="6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0.13621206003095768"/>
              <c:y val="-7.28633468327771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Analysis!$DQ$3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1"/>
            <c:marker>
              <c:symbol val="diamond"/>
              <c:size val="6"/>
              <c:spPr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B5D-482B-84C7-E083318BBFA2}"/>
              </c:ext>
            </c:extLst>
          </c:dPt>
          <c:dPt>
            <c:idx val="12"/>
            <c:marker>
              <c:symbol val="diamond"/>
              <c:size val="6"/>
              <c:spPr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2B5D-482B-84C7-E083318BBFA2}"/>
              </c:ext>
            </c:extLst>
          </c:dPt>
          <c:dPt>
            <c:idx val="23"/>
            <c:marker>
              <c:symbol val="diamond"/>
              <c:size val="6"/>
              <c:spPr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2B5D-482B-84C7-E083318BBFA2}"/>
              </c:ext>
            </c:extLst>
          </c:dPt>
          <c:dLbls>
            <c:dLbl>
              <c:idx val="11"/>
              <c:layout>
                <c:manualLayout>
                  <c:x val="3.247265032041935E-2"/>
                  <c:y val="2.266204281025957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B5D-482B-84C7-E083318BBFA2}"/>
                </c:ext>
              </c:extLst>
            </c:dLbl>
            <c:dLbl>
              <c:idx val="12"/>
              <c:layout>
                <c:manualLayout>
                  <c:x val="-7.6857834010064977E-2"/>
                  <c:y val="7.796621576149134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B5D-482B-84C7-E083318BBFA2}"/>
                </c:ext>
              </c:extLst>
            </c:dLbl>
            <c:dLbl>
              <c:idx val="23"/>
              <c:layout>
                <c:manualLayout>
                  <c:x val="-0.13621206003095768"/>
                  <c:y val="-7.286334683277712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B5D-482B-84C7-E083318BBF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Analysis!$DP$4:$DP$43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</c:lvl>
              </c:multiLvlStrCache>
            </c:multiLvlStrRef>
          </c:cat>
          <c:val>
            <c:numRef>
              <c:f>Analysis!$DQ$4:$DQ$43</c:f>
              <c:numCache>
                <c:formatCode>[&lt;999950]"$"0.0,"K";[&lt;999950000]"$"0.0,,"M";"$"0.0,,,"B"</c:formatCode>
                <c:ptCount val="36"/>
                <c:pt idx="0">
                  <c:v>1120635.3500000008</c:v>
                </c:pt>
                <c:pt idx="1">
                  <c:v>1093953.0800000022</c:v>
                </c:pt>
                <c:pt idx="2">
                  <c:v>1129764.6899999995</c:v>
                </c:pt>
                <c:pt idx="3">
                  <c:v>1094572.7999999968</c:v>
                </c:pt>
                <c:pt idx="4">
                  <c:v>1096632.600000002</c:v>
                </c:pt>
                <c:pt idx="5">
                  <c:v>1117109.8600000017</c:v>
                </c:pt>
                <c:pt idx="6">
                  <c:v>1127946.2000000007</c:v>
                </c:pt>
                <c:pt idx="7">
                  <c:v>1098530.3099999994</c:v>
                </c:pt>
                <c:pt idx="8">
                  <c:v>1162425.4300000004</c:v>
                </c:pt>
                <c:pt idx="9">
                  <c:v>1052669.7400000012</c:v>
                </c:pt>
                <c:pt idx="10">
                  <c:v>1293410.5099999958</c:v>
                </c:pt>
                <c:pt idx="11">
                  <c:v>1379843.2099999986</c:v>
                </c:pt>
                <c:pt idx="12">
                  <c:v>793578.57999999961</c:v>
                </c:pt>
                <c:pt idx="13">
                  <c:v>764474.22</c:v>
                </c:pt>
                <c:pt idx="14">
                  <c:v>786571.17</c:v>
                </c:pt>
                <c:pt idx="15">
                  <c:v>757264.67</c:v>
                </c:pt>
                <c:pt idx="16">
                  <c:v>763801.73999999987</c:v>
                </c:pt>
                <c:pt idx="17">
                  <c:v>793357.16</c:v>
                </c:pt>
                <c:pt idx="18">
                  <c:v>801928.80000000028</c:v>
                </c:pt>
                <c:pt idx="19">
                  <c:v>770225.2899999998</c:v>
                </c:pt>
                <c:pt idx="20">
                  <c:v>813718.4500000003</c:v>
                </c:pt>
                <c:pt idx="21">
                  <c:v>743520.64000000025</c:v>
                </c:pt>
                <c:pt idx="22">
                  <c:v>917941.91999999981</c:v>
                </c:pt>
                <c:pt idx="23">
                  <c:v>966879.69000000006</c:v>
                </c:pt>
                <c:pt idx="24">
                  <c:v>796829.48000000149</c:v>
                </c:pt>
                <c:pt idx="25">
                  <c:v>765388.68999999843</c:v>
                </c:pt>
                <c:pt idx="26">
                  <c:v>787717.00999999908</c:v>
                </c:pt>
                <c:pt idx="27">
                  <c:v>767409.9</c:v>
                </c:pt>
                <c:pt idx="28">
                  <c:v>766172.18999999901</c:v>
                </c:pt>
                <c:pt idx="29">
                  <c:v>785083.57999999844</c:v>
                </c:pt>
                <c:pt idx="30">
                  <c:v>796580.36999999941</c:v>
                </c:pt>
                <c:pt idx="31">
                  <c:v>766369.83000000392</c:v>
                </c:pt>
                <c:pt idx="32">
                  <c:v>816815.63999999897</c:v>
                </c:pt>
                <c:pt idx="33">
                  <c:v>744373.65999999933</c:v>
                </c:pt>
                <c:pt idx="34">
                  <c:v>921648.929999999</c:v>
                </c:pt>
                <c:pt idx="35">
                  <c:v>969760.13000000035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B5D-482B-84C7-E083318BBF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356064"/>
        <c:axId val="140353664"/>
      </c:lineChart>
      <c:catAx>
        <c:axId val="14035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353664"/>
        <c:crosses val="autoZero"/>
        <c:auto val="1"/>
        <c:lblAlgn val="ctr"/>
        <c:lblOffset val="100"/>
        <c:noMultiLvlLbl val="0"/>
      </c:catAx>
      <c:valAx>
        <c:axId val="140353664"/>
        <c:scaling>
          <c:orientation val="minMax"/>
        </c:scaling>
        <c:delete val="1"/>
        <c:axPos val="l"/>
        <c:numFmt formatCode="[&lt;999950]&quot;$&quot;0.0,&quot;K&quot;;[&lt;999950000]&quot;$&quot;0.0,,&quot;M&quot;;&quot;$&quot;0.0,,,&quot;B&quot;" sourceLinked="1"/>
        <c:majorTickMark val="none"/>
        <c:minorTickMark val="none"/>
        <c:tickLblPos val="nextTo"/>
        <c:crossAx val="140356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[ValueFrenzy Dashboard - NK.xlsx]Analysis!PivotTable28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>
                <a:solidFill>
                  <a:schemeClr val="accent2"/>
                </a:solidFill>
              </a:rPr>
              <a:t>Low</a:t>
            </a:r>
            <a:r>
              <a:rPr lang="en-US" sz="1100" baseline="0"/>
              <a:t> and </a:t>
            </a:r>
            <a:r>
              <a:rPr lang="en-US" sz="1100" b="1" baseline="0">
                <a:solidFill>
                  <a:schemeClr val="accent1"/>
                </a:solidFill>
              </a:rPr>
              <a:t>High-Tier</a:t>
            </a:r>
            <a:r>
              <a:rPr lang="en-US" sz="1100" baseline="0"/>
              <a:t> contribute </a:t>
            </a:r>
            <a:r>
              <a:rPr lang="en-US" sz="1100" b="1" baseline="0">
                <a:solidFill>
                  <a:sysClr val="windowText" lastClr="000000"/>
                </a:solidFill>
              </a:rPr>
              <a:t>SIMILAR</a:t>
            </a:r>
            <a:r>
              <a:rPr lang="en-US" sz="1100" baseline="0"/>
              <a:t> Revenue and need Granular Attention</a:t>
            </a:r>
            <a:endParaRPr lang="en-US" sz="11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A5A5A5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7871899805816083"/>
              <c:y val="4.5770675432445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395932495513493"/>
              <c:y val="0.1488537344629992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982627343759712"/>
              <c:y val="-0.1799326488046057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A5A5A5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7871899805816083"/>
              <c:y val="4.5770675432445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982627343759712"/>
              <c:y val="-0.1799326488046057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395932495513493"/>
              <c:y val="0.1488537344629992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A5A5A5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7871899805816083"/>
              <c:y val="4.5770675432445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982627343759712"/>
              <c:y val="-0.1799326488046057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395932495513493"/>
              <c:y val="0.1488537344629992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Analysis!$BV$29</c:f>
              <c:strCache>
                <c:ptCount val="1"/>
                <c:pt idx="0">
                  <c:v>Total</c:v>
                </c:pt>
              </c:strCache>
            </c:strRef>
          </c:tx>
          <c:spPr>
            <a:ln w="6350"/>
          </c:spPr>
          <c:dPt>
            <c:idx val="0"/>
            <c:bubble3D val="0"/>
            <c:spPr>
              <a:solidFill>
                <a:srgbClr val="A5A5A5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0F-4E3F-AD74-24A624E537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0F-4E3F-AD74-24A624E537FD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0F-4E3F-AD74-24A624E537FD}"/>
              </c:ext>
            </c:extLst>
          </c:dPt>
          <c:dLbls>
            <c:dLbl>
              <c:idx val="0"/>
              <c:layout>
                <c:manualLayout>
                  <c:x val="-0.17871899805816083"/>
                  <c:y val="4.57706754324455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90F-4E3F-AD74-24A624E537FD}"/>
                </c:ext>
              </c:extLst>
            </c:dLbl>
            <c:dLbl>
              <c:idx val="1"/>
              <c:layout>
                <c:manualLayout>
                  <c:x val="0.12982627343759712"/>
                  <c:y val="-0.1799326488046057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90F-4E3F-AD74-24A624E537FD}"/>
                </c:ext>
              </c:extLst>
            </c:dLbl>
            <c:dLbl>
              <c:idx val="2"/>
              <c:layout>
                <c:manualLayout>
                  <c:x val="0.16166519752376438"/>
                  <c:y val="0.1488537349120952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90F-4E3F-AD74-24A624E537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Analysis!$BU$30:$BU$33</c:f>
              <c:strCache>
                <c:ptCount val="3"/>
                <c:pt idx="0">
                  <c:v>Medium</c:v>
                </c:pt>
                <c:pt idx="1">
                  <c:v>Low</c:v>
                </c:pt>
                <c:pt idx="2">
                  <c:v>High</c:v>
                </c:pt>
              </c:strCache>
            </c:strRef>
          </c:cat>
          <c:val>
            <c:numRef>
              <c:f>Analysis!$BV$30:$BV$33</c:f>
              <c:numCache>
                <c:formatCode>[&lt;999950]"$"0.0,"K";[&lt;999950000]"$"0.0,,"M";"$"0.0,,,"B"</c:formatCode>
                <c:ptCount val="3"/>
                <c:pt idx="0">
                  <c:v>13774039.839999987</c:v>
                </c:pt>
                <c:pt idx="1">
                  <c:v>9948451.0400000773</c:v>
                </c:pt>
                <c:pt idx="2">
                  <c:v>9402414.6399999186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90F-4E3F-AD74-24A624E537F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[ValueFrenzy Dashboard - NK.xlsx]Analysis!PivotTable36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Drastic </a:t>
            </a:r>
            <a:r>
              <a:rPr lang="en-US" sz="1100" b="1" i="0" u="none" strike="noStrike" kern="1200" spc="0" baseline="0" dirty="0">
                <a:solidFill>
                  <a:srgbClr val="FF0000"/>
                </a:solidFill>
              </a:rPr>
              <a:t>DROP</a:t>
            </a:r>
            <a:r>
              <a:rPr lang="en-US" sz="11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in </a:t>
            </a:r>
            <a:r>
              <a:rPr lang="en-US" sz="1100" b="1" i="0" u="none" strike="noStrike" kern="1200" spc="0" baseline="0" dirty="0">
                <a:solidFill>
                  <a:schemeClr val="tx1"/>
                </a:solidFill>
              </a:rPr>
              <a:t>PROFIT</a:t>
            </a:r>
            <a:r>
              <a:rPr lang="en-US" sz="11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from </a:t>
            </a:r>
            <a:r>
              <a:rPr lang="en-US" sz="1100" b="1" i="0" u="none" strike="noStrike" kern="1200" spc="0" baseline="0" dirty="0">
                <a:solidFill>
                  <a:srgbClr val="00B050"/>
                </a:solidFill>
              </a:rPr>
              <a:t>2021</a:t>
            </a:r>
            <a:r>
              <a:rPr lang="en-US" sz="11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to </a:t>
            </a:r>
            <a:r>
              <a:rPr lang="en-US" sz="1100" b="1" i="0" u="none" strike="noStrike" kern="1200" spc="0" baseline="0" dirty="0">
                <a:solidFill>
                  <a:srgbClr val="FF0000"/>
                </a:solidFill>
              </a:rPr>
              <a:t>2022</a:t>
            </a:r>
            <a:r>
              <a:rPr lang="en-US" sz="11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and remained Constant Thereafter</a:t>
            </a:r>
            <a:endParaRPr 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BCBCB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A7ADB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293D5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BCBCB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A7ADB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293D5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BCBCB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A7ADB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293D5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Analysis!$EC$3:$EC$4</c:f>
              <c:strCache>
                <c:ptCount val="1"/>
                <c:pt idx="0">
                  <c:v>Canada</c:v>
                </c:pt>
              </c:strCache>
            </c:strRef>
          </c:tx>
          <c:spPr>
            <a:solidFill>
              <a:srgbClr val="BCBCB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Analysis!$EB$5:$EB$7</c:f>
              <c:strCach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strCache>
            </c:strRef>
          </c:cat>
          <c:val>
            <c:numRef>
              <c:f>Analysis!$EC$5:$EC$7</c:f>
              <c:numCache>
                <c:formatCode>[&lt;999950]"$"0.0,"K";[&lt;999950000]"$"0.0,,"M";"$"0.0,,,"B"</c:formatCode>
                <c:ptCount val="3"/>
                <c:pt idx="0">
                  <c:v>724386.20000000019</c:v>
                </c:pt>
                <c:pt idx="1">
                  <c:v>510099.97000000026</c:v>
                </c:pt>
                <c:pt idx="2">
                  <c:v>510198.05999999994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30-4610-9FB0-FAB0E80C2B11}"/>
            </c:ext>
          </c:extLst>
        </c:ser>
        <c:ser>
          <c:idx val="1"/>
          <c:order val="1"/>
          <c:tx>
            <c:strRef>
              <c:f>Analysis!$ED$3:$ED$4</c:f>
              <c:strCache>
                <c:ptCount val="1"/>
                <c:pt idx="0">
                  <c:v>Mexico</c:v>
                </c:pt>
              </c:strCache>
            </c:strRef>
          </c:tx>
          <c:spPr>
            <a:solidFill>
              <a:srgbClr val="A7ADB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Analysis!$EB$5:$EB$7</c:f>
              <c:strCach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strCache>
            </c:strRef>
          </c:cat>
          <c:val>
            <c:numRef>
              <c:f>Analysis!$ED$5:$ED$7</c:f>
              <c:numCache>
                <c:formatCode>[&lt;999950]"$"0.0,"K";[&lt;999950000]"$"0.0,,"M";"$"0.0,,,"B"</c:formatCode>
                <c:ptCount val="3"/>
                <c:pt idx="0">
                  <c:v>3270953.7199999867</c:v>
                </c:pt>
                <c:pt idx="1">
                  <c:v>2292562.839999998</c:v>
                </c:pt>
                <c:pt idx="2">
                  <c:v>2295427.3399999742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30-4610-9FB0-FAB0E80C2B11}"/>
            </c:ext>
          </c:extLst>
        </c:ser>
        <c:ser>
          <c:idx val="2"/>
          <c:order val="2"/>
          <c:tx>
            <c:strRef>
              <c:f>Analysis!$EE$3:$EE$4</c:f>
              <c:strCache>
                <c:ptCount val="1"/>
                <c:pt idx="0">
                  <c:v>USA</c:v>
                </c:pt>
              </c:strCache>
            </c:strRef>
          </c:tx>
          <c:spPr>
            <a:solidFill>
              <a:srgbClr val="293D5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Analysis!$EB$5:$EB$7</c:f>
              <c:strCach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strCache>
            </c:strRef>
          </c:cat>
          <c:val>
            <c:numRef>
              <c:f>Analysis!$EE$5:$EE$7</c:f>
              <c:numCache>
                <c:formatCode>[&lt;999950]"$"0.0,"K";[&lt;999950000]"$"0.0,,"M";"$"0.0,,,"B"</c:formatCode>
                <c:ptCount val="3"/>
                <c:pt idx="0">
                  <c:v>4220541.7600000035</c:v>
                </c:pt>
                <c:pt idx="1">
                  <c:v>2970023.399999992</c:v>
                </c:pt>
                <c:pt idx="2">
                  <c:v>2972448.8899999936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30-4610-9FB0-FAB0E80C2B1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537739503"/>
        <c:axId val="1882985343"/>
      </c:barChart>
      <c:catAx>
        <c:axId val="153773950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2985343"/>
        <c:crosses val="autoZero"/>
        <c:auto val="1"/>
        <c:lblAlgn val="ctr"/>
        <c:lblOffset val="100"/>
        <c:noMultiLvlLbl val="0"/>
      </c:catAx>
      <c:valAx>
        <c:axId val="1882985343"/>
        <c:scaling>
          <c:orientation val="minMax"/>
        </c:scaling>
        <c:delete val="1"/>
        <c:axPos val="t"/>
        <c:numFmt formatCode="[&lt;999950]&quot;$&quot;0.0,&quot;K&quot;;[&lt;999950000]&quot;$&quot;0.0,,&quot;M&quot;;&quot;$&quot;0.0,,,&quot;B&quot;" sourceLinked="1"/>
        <c:majorTickMark val="none"/>
        <c:minorTickMark val="none"/>
        <c:tickLblPos val="nextTo"/>
        <c:crossAx val="1537739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055106340406997"/>
          <c:y val="0.44653745204926304"/>
          <c:w val="0.16097360027306004"/>
          <c:h val="0.28846355743993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[ValueFrenzy Dashboard - NK.xlsx]Analysis!PivotTable38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i="0" u="none" strike="noStrike" baseline="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Weekday</a:t>
            </a:r>
            <a:r>
              <a:rPr lang="en-US" sz="1100" b="0" i="0" u="none" strike="noStrike" baseline="0" dirty="0"/>
              <a:t> </a:t>
            </a:r>
            <a:r>
              <a:rPr lang="en-US" sz="1100" b="1" i="0" u="none" strike="noStrike" baseline="0" dirty="0">
                <a:solidFill>
                  <a:schemeClr val="tx1"/>
                </a:solidFill>
              </a:rPr>
              <a:t>PROFITS</a:t>
            </a:r>
            <a:r>
              <a:rPr lang="en-US" sz="1100" b="0" i="0" u="none" strike="noStrike" baseline="0" dirty="0"/>
              <a:t> dominate, </a:t>
            </a:r>
            <a:r>
              <a:rPr lang="en-US" sz="1100" b="1" i="0" u="none" strike="noStrike" baseline="0" dirty="0">
                <a:solidFill>
                  <a:srgbClr val="EAAC8B"/>
                </a:solidFill>
              </a:rPr>
              <a:t>weekend</a:t>
            </a:r>
            <a:r>
              <a:rPr lang="en-US" sz="1100" b="0" i="0" u="none" strike="noStrike" baseline="0" dirty="0"/>
              <a:t> sales offer growth potential</a:t>
            </a:r>
            <a:endParaRPr 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AAC8B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Weekend</a:t>
                </a:r>
                <a:r>
                  <a:rPr lang="en-US" baseline="0"/>
                  <a:t>, </a:t>
                </a:r>
                <a:fld id="{9C80400E-DCEB-42DE-84BE-F07124ABE2AC}" type="VALUE">
                  <a:rPr lang="en-US" baseline="0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Weekday</a:t>
                </a:r>
                <a:r>
                  <a:rPr lang="en-US" b="1" baseline="0"/>
                  <a:t>, </a:t>
                </a:r>
                <a:fld id="{1C7645CC-0217-497D-8259-460A4F922E6B}" type="VALUE">
                  <a:rPr lang="en-US" b="1" baseline="0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2026399825021872"/>
                  <c:h val="9.7152960046660811E-2"/>
                </c:manualLayout>
              </c15:layout>
              <c15:dlblFieldTable/>
              <c15:showDataLabelsRange val="0"/>
            </c:ext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Weekday</a:t>
                </a:r>
                <a:r>
                  <a:rPr lang="en-US" b="1" baseline="0"/>
                  <a:t>, </a:t>
                </a:r>
                <a:fld id="{1C7645CC-0217-497D-8259-460A4F922E6B}" type="VALUE">
                  <a:rPr lang="en-US" b="1" baseline="0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2026399825021872"/>
                  <c:h val="9.7152960046660811E-2"/>
                </c:manualLayout>
              </c15:layout>
              <c15:dlblFieldTable/>
              <c15:showDataLabelsRange val="0"/>
            </c:ext>
          </c:extLst>
        </c:dLbl>
      </c:pivotFmt>
      <c:pivotFmt>
        <c:idx val="5"/>
        <c:spPr>
          <a:solidFill>
            <a:srgbClr val="EAAC8B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Weekend</a:t>
                </a:r>
                <a:r>
                  <a:rPr lang="en-US" baseline="0"/>
                  <a:t>, </a:t>
                </a:r>
                <a:fld id="{9C80400E-DCEB-42DE-84BE-F07124ABE2AC}" type="VALUE">
                  <a:rPr lang="en-US" baseline="0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Weekday</a:t>
                </a:r>
                <a:r>
                  <a:rPr lang="en-US" b="1" baseline="0"/>
                  <a:t>, </a:t>
                </a:r>
                <a:fld id="{1C7645CC-0217-497D-8259-460A4F922E6B}" type="VALUE">
                  <a:rPr lang="en-US" b="1" baseline="0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2026399825021872"/>
                  <c:h val="9.7152960046660811E-2"/>
                </c:manualLayout>
              </c15:layout>
              <c15:dlblFieldTable/>
              <c15:showDataLabelsRange val="0"/>
            </c:ext>
          </c:extLst>
        </c:dLbl>
      </c:pivotFmt>
      <c:pivotFmt>
        <c:idx val="8"/>
        <c:spPr>
          <a:solidFill>
            <a:srgbClr val="EAAC8B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Weekend</a:t>
                </a:r>
                <a:r>
                  <a:rPr lang="en-US" baseline="0"/>
                  <a:t>, </a:t>
                </a:r>
                <a:fld id="{9C80400E-DCEB-42DE-84BE-F07124ABE2AC}" type="VALUE">
                  <a:rPr lang="en-US" baseline="0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Analysis!$DV$39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F9-41E8-9471-A3A18143FDB5}"/>
              </c:ext>
            </c:extLst>
          </c:dPt>
          <c:dPt>
            <c:idx val="1"/>
            <c:invertIfNegative val="0"/>
            <c:bubble3D val="0"/>
            <c:spPr>
              <a:solidFill>
                <a:srgbClr val="EAAC8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F9-41E8-9471-A3A18143FDB5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/>
                      <a:t>Weekday</a:t>
                    </a:r>
                    <a:r>
                      <a:rPr lang="en-US" b="1" baseline="0"/>
                      <a:t>, </a:t>
                    </a:r>
                    <a:fld id="{1C7645CC-0217-497D-8259-460A4F922E6B}" type="VALUE">
                      <a:rPr lang="en-US" b="1" baseline="0"/>
                      <a:pPr>
                        <a:defRPr b="1"/>
                      </a:pPr>
                      <a:t>[VALUE]</a:t>
                    </a:fld>
                    <a:endParaRPr lang="en-US" b="1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026399825021872"/>
                      <c:h val="9.7152960046660811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CF9-41E8-9471-A3A18143FDB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Weekend</a:t>
                    </a:r>
                    <a:r>
                      <a:rPr lang="en-US" baseline="0"/>
                      <a:t>, </a:t>
                    </a:r>
                    <a:fld id="{9C80400E-DCEB-42DE-84BE-F07124ABE2AC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CF9-41E8-9471-A3A18143FD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Analysis!$DU$40:$DU$42</c:f>
              <c:strCache>
                <c:ptCount val="2"/>
                <c:pt idx="0">
                  <c:v>N</c:v>
                </c:pt>
                <c:pt idx="1">
                  <c:v>Y</c:v>
                </c:pt>
              </c:strCache>
            </c:strRef>
          </c:cat>
          <c:val>
            <c:numRef>
              <c:f>Analysis!$DV$40:$DV$42</c:f>
              <c:numCache>
                <c:formatCode>[&lt;999950]"$"0.0,"K";[&lt;999950000]"$"0.0,,"M";"$"0.0,,,"B"</c:formatCode>
                <c:ptCount val="2"/>
                <c:pt idx="0">
                  <c:v>14097410.679999936</c:v>
                </c:pt>
                <c:pt idx="1">
                  <c:v>5669231.499999987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F9-41E8-9471-A3A18143FD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6"/>
        <c:axId val="215685344"/>
        <c:axId val="215682464"/>
      </c:barChart>
      <c:catAx>
        <c:axId val="215685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682464"/>
        <c:crosses val="autoZero"/>
        <c:auto val="1"/>
        <c:lblAlgn val="ctr"/>
        <c:lblOffset val="100"/>
        <c:noMultiLvlLbl val="0"/>
      </c:catAx>
      <c:valAx>
        <c:axId val="215682464"/>
        <c:scaling>
          <c:orientation val="minMax"/>
        </c:scaling>
        <c:delete val="1"/>
        <c:axPos val="b"/>
        <c:numFmt formatCode="[&lt;999950]&quot;$&quot;0.0,&quot;K&quot;;[&lt;999950000]&quot;$&quot;0.0,,&quot;M&quot;;&quot;$&quot;0.0,,,&quot;B&quot;" sourceLinked="1"/>
        <c:majorTickMark val="none"/>
        <c:minorTickMark val="none"/>
        <c:tickLblPos val="nextTo"/>
        <c:crossAx val="215685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[ValueFrenzy Dashboard - NK.xlsx]Analysis!PivotTable39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i="0" u="none" strike="noStrike" kern="1200" spc="0" baseline="0" dirty="0">
                <a:solidFill>
                  <a:schemeClr val="tx1"/>
                </a:solidFill>
              </a:rPr>
              <a:t>PROFITS</a:t>
            </a:r>
            <a:r>
              <a:rPr 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100" b="1" i="0" u="none" strike="noStrike" kern="1200" spc="0" baseline="0" dirty="0">
                <a:solidFill>
                  <a:srgbClr val="FF0000"/>
                </a:solidFill>
              </a:rPr>
              <a:t>DROPPED</a:t>
            </a:r>
            <a:r>
              <a:rPr 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From </a:t>
            </a:r>
            <a:r>
              <a:rPr lang="en-US" sz="1100" b="1" i="0" u="none" strike="noStrike" kern="1200" spc="0" baseline="0" dirty="0">
                <a:solidFill>
                  <a:srgbClr val="00B050"/>
                </a:solidFill>
              </a:rPr>
              <a:t>$8.2M</a:t>
            </a:r>
            <a:r>
              <a:rPr 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in 2021 to </a:t>
            </a:r>
            <a:r>
              <a:rPr lang="en-US" sz="1100" b="1" i="0" u="none" strike="noStrike" kern="1200" spc="0" baseline="0" dirty="0">
                <a:solidFill>
                  <a:srgbClr val="FF0000"/>
                </a:solidFill>
              </a:rPr>
              <a:t>$5.8M</a:t>
            </a:r>
            <a:r>
              <a:rPr 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in 2022 &amp; 2023, impacted by </a:t>
            </a:r>
            <a:r>
              <a:rPr lang="en-US" sz="1100" dirty="0"/>
              <a:t>sharp </a:t>
            </a:r>
            <a:r>
              <a:rPr lang="en-US" sz="1100" b="1" i="0" u="none" strike="noStrike" kern="1200" spc="0" baseline="0" dirty="0">
                <a:solidFill>
                  <a:srgbClr val="FF0000"/>
                </a:solidFill>
              </a:rPr>
              <a:t>DECLINE</a:t>
            </a:r>
            <a:r>
              <a:rPr lang="en-US" sz="1100" dirty="0"/>
              <a:t> in ATV, sales volume, and transactions</a:t>
            </a:r>
            <a:r>
              <a:rPr lang="en-US" sz="1100" b="0" i="0" u="none" strike="noStrike" kern="1200" spc="0" baseline="0" dirty="0">
                <a:solidFill>
                  <a:sysClr val="windowText" lastClr="000000"/>
                </a:solidFill>
              </a:rPr>
              <a:t>. Specifically, </a:t>
            </a:r>
            <a:r>
              <a:rPr lang="en-US" sz="1100" b="1" i="0" u="none" strike="noStrike" kern="1200" spc="0" baseline="0" dirty="0">
                <a:solidFill>
                  <a:schemeClr val="tx1"/>
                </a:solidFill>
              </a:rPr>
              <a:t>PROFITS</a:t>
            </a:r>
            <a:r>
              <a:rPr lang="en-US" sz="1100" b="0" i="0" u="none" strike="noStrike" kern="1200" spc="0" baseline="0" dirty="0">
                <a:solidFill>
                  <a:sysClr val="windowText" lastClr="000000"/>
                </a:solidFill>
              </a:rPr>
              <a:t> </a:t>
            </a:r>
            <a:r>
              <a:rPr lang="en-US" sz="1100" b="1" i="0" u="none" strike="noStrike" kern="1200" spc="0" baseline="0" dirty="0">
                <a:solidFill>
                  <a:srgbClr val="FF0000"/>
                </a:solidFill>
              </a:rPr>
              <a:t>DECLINED</a:t>
            </a:r>
            <a:r>
              <a:rPr lang="en-US" sz="1100" b="0" i="0" u="none" strike="noStrike" kern="1200" spc="0" baseline="0" dirty="0">
                <a:solidFill>
                  <a:sysClr val="windowText" lastClr="000000"/>
                </a:solidFill>
              </a:rPr>
              <a:t> from </a:t>
            </a:r>
            <a:r>
              <a:rPr lang="en-US" sz="1100" b="1" i="0" u="none" strike="noStrike" kern="1200" spc="0" baseline="0" dirty="0">
                <a:solidFill>
                  <a:srgbClr val="00B050"/>
                </a:solidFill>
              </a:rPr>
              <a:t>$822.7K</a:t>
            </a:r>
            <a:r>
              <a:rPr 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to </a:t>
            </a:r>
            <a:r>
              <a:rPr lang="en-US" sz="1100" b="1" i="0" u="none" strike="noStrike" kern="1200" spc="0" baseline="0" dirty="0">
                <a:solidFill>
                  <a:srgbClr val="FF0000"/>
                </a:solidFill>
              </a:rPr>
              <a:t>$474.1K</a:t>
            </a:r>
            <a:r>
              <a:rPr 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between </a:t>
            </a:r>
            <a:r>
              <a:rPr lang="en-US" sz="1100" b="1" i="0" u="none" strike="noStrike" kern="1200" spc="0" baseline="0" dirty="0">
                <a:solidFill>
                  <a:srgbClr val="00B050"/>
                </a:solidFill>
              </a:rPr>
              <a:t>Dec-2021</a:t>
            </a:r>
            <a:r>
              <a:rPr 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&amp; </a:t>
            </a:r>
            <a:r>
              <a:rPr lang="en-US" sz="1100" b="1" i="0" u="none" strike="noStrike" kern="1200" spc="0" baseline="0" dirty="0">
                <a:solidFill>
                  <a:srgbClr val="FF0000"/>
                </a:solidFill>
              </a:rPr>
              <a:t>Jan-2022</a:t>
            </a:r>
            <a:endParaRPr lang="en-US" sz="1100" b="1" dirty="0">
              <a:solidFill>
                <a:srgbClr val="FF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0.10865345841203813"/>
              <c:y val="0.1042012977544473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diamond"/>
          <c:size val="6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3.2855975550225951E-2"/>
              <c:y val="4.864574219889176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diamond"/>
          <c:size val="6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5.9237465599818892E-2"/>
              <c:y val="0.1042012977544472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diamond"/>
          <c:size val="6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1.4094346697228885E-3"/>
              <c:y val="-7.635425780110824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diamond"/>
          <c:size val="6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3.2855975550225951E-2"/>
              <c:y val="4.864574219889176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diamond"/>
          <c:size val="6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5.9237465599818892E-2"/>
              <c:y val="0.1042012977544472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diamond"/>
          <c:size val="6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1.4094346697228885E-3"/>
              <c:y val="-7.635425780110824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diamond"/>
          <c:size val="6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3.2855975550225951E-2"/>
              <c:y val="4.864574219889176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diamond"/>
          <c:size val="6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5.9237465599818892E-2"/>
              <c:y val="0.1042012977544472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diamond"/>
          <c:size val="6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1.4094346697228885E-3"/>
              <c:y val="-7.635425780110824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4707996406109614E-2"/>
          <c:y val="0.25041666666666673"/>
          <c:w val="0.9505840071877808"/>
          <c:h val="0.54128900554097403"/>
        </c:manualLayout>
      </c:layout>
      <c:lineChart>
        <c:grouping val="standard"/>
        <c:varyColors val="0"/>
        <c:ser>
          <c:idx val="0"/>
          <c:order val="0"/>
          <c:tx>
            <c:strRef>
              <c:f>Analysis!$EH$3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1"/>
            <c:marker>
              <c:symbol val="diamond"/>
              <c:size val="6"/>
              <c:spPr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431-44DF-AC6E-0CE1A33EBB9C}"/>
              </c:ext>
            </c:extLst>
          </c:dPt>
          <c:dPt>
            <c:idx val="12"/>
            <c:marker>
              <c:symbol val="diamond"/>
              <c:size val="6"/>
              <c:spPr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431-44DF-AC6E-0CE1A33EBB9C}"/>
              </c:ext>
            </c:extLst>
          </c:dPt>
          <c:dPt>
            <c:idx val="23"/>
            <c:marker>
              <c:symbol val="diamond"/>
              <c:size val="6"/>
              <c:spPr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431-44DF-AC6E-0CE1A33EBB9C}"/>
              </c:ext>
            </c:extLst>
          </c:dPt>
          <c:dLbls>
            <c:dLbl>
              <c:idx val="11"/>
              <c:layout>
                <c:manualLayout>
                  <c:x val="3.2855975550225951E-2"/>
                  <c:y val="4.864574219889176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431-44DF-AC6E-0CE1A33EBB9C}"/>
                </c:ext>
              </c:extLst>
            </c:dLbl>
            <c:dLbl>
              <c:idx val="12"/>
              <c:layout>
                <c:manualLayout>
                  <c:x val="-5.9237465599818892E-2"/>
                  <c:y val="0.1042012977544472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431-44DF-AC6E-0CE1A33EBB9C}"/>
                </c:ext>
              </c:extLst>
            </c:dLbl>
            <c:dLbl>
              <c:idx val="23"/>
              <c:layout>
                <c:manualLayout>
                  <c:x val="1.4094346697228885E-3"/>
                  <c:y val="-7.635425780110824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431-44DF-AC6E-0CE1A33EBB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Analysis!$EG$4:$EG$43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</c:lvl>
              </c:multiLvlStrCache>
            </c:multiLvlStrRef>
          </c:cat>
          <c:val>
            <c:numRef>
              <c:f>Analysis!$EH$4:$EH$43</c:f>
              <c:numCache>
                <c:formatCode>[&lt;999950]"$"0.0,"K";[&lt;999950000]"$"0.0,,"M";"$"0.0,,,"B"</c:formatCode>
                <c:ptCount val="36"/>
                <c:pt idx="0">
                  <c:v>670214.63000000152</c:v>
                </c:pt>
                <c:pt idx="1">
                  <c:v>654299.32000000239</c:v>
                </c:pt>
                <c:pt idx="2">
                  <c:v>673599.52999999956</c:v>
                </c:pt>
                <c:pt idx="3">
                  <c:v>651972.73999999696</c:v>
                </c:pt>
                <c:pt idx="4">
                  <c:v>655769.97000000172</c:v>
                </c:pt>
                <c:pt idx="5">
                  <c:v>667313.63000000175</c:v>
                </c:pt>
                <c:pt idx="6">
                  <c:v>673272.72000000067</c:v>
                </c:pt>
                <c:pt idx="7">
                  <c:v>654745.25999999908</c:v>
                </c:pt>
                <c:pt idx="8">
                  <c:v>693124.39000000013</c:v>
                </c:pt>
                <c:pt idx="9">
                  <c:v>627601.22000000253</c:v>
                </c:pt>
                <c:pt idx="10">
                  <c:v>771219.86999999441</c:v>
                </c:pt>
                <c:pt idx="11">
                  <c:v>822748.39999999932</c:v>
                </c:pt>
                <c:pt idx="12">
                  <c:v>474050.82999999984</c:v>
                </c:pt>
                <c:pt idx="13">
                  <c:v>457057.98999999987</c:v>
                </c:pt>
                <c:pt idx="14">
                  <c:v>469473.12000000017</c:v>
                </c:pt>
                <c:pt idx="15">
                  <c:v>450867.68000000005</c:v>
                </c:pt>
                <c:pt idx="16">
                  <c:v>456889.41000000015</c:v>
                </c:pt>
                <c:pt idx="17">
                  <c:v>473565.32999999967</c:v>
                </c:pt>
                <c:pt idx="18">
                  <c:v>478698.09000000026</c:v>
                </c:pt>
                <c:pt idx="19">
                  <c:v>459104.38999999978</c:v>
                </c:pt>
                <c:pt idx="20">
                  <c:v>485515.99000000028</c:v>
                </c:pt>
                <c:pt idx="21">
                  <c:v>443159.18000000017</c:v>
                </c:pt>
                <c:pt idx="22">
                  <c:v>547412.74999999977</c:v>
                </c:pt>
                <c:pt idx="23">
                  <c:v>576891.44999999995</c:v>
                </c:pt>
                <c:pt idx="24">
                  <c:v>476231.76000000141</c:v>
                </c:pt>
                <c:pt idx="25">
                  <c:v>457279.06999999803</c:v>
                </c:pt>
                <c:pt idx="26">
                  <c:v>470120.2099999999</c:v>
                </c:pt>
                <c:pt idx="27">
                  <c:v>457353.13000000181</c:v>
                </c:pt>
                <c:pt idx="28">
                  <c:v>458134.42999999918</c:v>
                </c:pt>
                <c:pt idx="29">
                  <c:v>468776.70999999816</c:v>
                </c:pt>
                <c:pt idx="30">
                  <c:v>475202.30999999901</c:v>
                </c:pt>
                <c:pt idx="31">
                  <c:v>456673.3500000026</c:v>
                </c:pt>
                <c:pt idx="32">
                  <c:v>486994.79999999865</c:v>
                </c:pt>
                <c:pt idx="33">
                  <c:v>443358.42999999912</c:v>
                </c:pt>
                <c:pt idx="34">
                  <c:v>549405.96</c:v>
                </c:pt>
                <c:pt idx="35">
                  <c:v>578544.12999999966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431-44DF-AC6E-0CE1A33EBB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2899616"/>
        <c:axId val="232902976"/>
      </c:lineChart>
      <c:catAx>
        <c:axId val="23289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902976"/>
        <c:crosses val="autoZero"/>
        <c:auto val="1"/>
        <c:lblAlgn val="ctr"/>
        <c:lblOffset val="100"/>
        <c:noMultiLvlLbl val="0"/>
      </c:catAx>
      <c:valAx>
        <c:axId val="232902976"/>
        <c:scaling>
          <c:orientation val="minMax"/>
        </c:scaling>
        <c:delete val="1"/>
        <c:axPos val="l"/>
        <c:numFmt formatCode="[&lt;999950]&quot;$&quot;0.0,&quot;K&quot;;[&lt;999950000]&quot;$&quot;0.0,,&quot;M&quot;;&quot;$&quot;0.0,,,&quot;B&quot;" sourceLinked="1"/>
        <c:majorTickMark val="none"/>
        <c:minorTickMark val="none"/>
        <c:tickLblPos val="nextTo"/>
        <c:crossAx val="23289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[ValueFrenzy Dashboard - NK.xlsx]Analysis!PivotTable37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i="0" u="none" strike="noStrike" kern="1200" spc="0" baseline="0">
                <a:solidFill>
                  <a:srgbClr val="A5A5A5"/>
                </a:solidFill>
              </a:rPr>
              <a:t>Medium-tier</a:t>
            </a:r>
            <a:r>
              <a:rPr 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products  are the largest contributors to </a:t>
            </a:r>
            <a:r>
              <a:rPr lang="en-US" sz="1100" b="1" i="0" u="none" strike="noStrike" kern="1200" spc="0" baseline="0">
                <a:solidFill>
                  <a:sysClr val="windowText" lastClr="000000"/>
                </a:solidFill>
              </a:rPr>
              <a:t>PROFIT</a:t>
            </a:r>
            <a:endParaRPr lang="en-US" sz="11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6346540834622372"/>
              <c:y val="0.1493110943027506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1816840333348717"/>
              <c:y val="-0.1826516137007105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A5A5A5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6225564708270246"/>
              <c:y val="6.81411833609003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A5A5A5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6225564708270246"/>
              <c:y val="6.81411833609003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1816840333348717"/>
              <c:y val="-0.1826516137007105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6346540834622372"/>
              <c:y val="0.1493110943027506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A5A5A5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6225564708270246"/>
              <c:y val="6.81411833609003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1816840333348717"/>
              <c:y val="-0.1826516137007105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6346540834622372"/>
              <c:y val="0.1493110943027506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Analysis!$CF$28</c:f>
              <c:strCache>
                <c:ptCount val="1"/>
                <c:pt idx="0">
                  <c:v>Total</c:v>
                </c:pt>
              </c:strCache>
            </c:strRef>
          </c:tx>
          <c:spPr>
            <a:ln w="6350"/>
          </c:spPr>
          <c:dPt>
            <c:idx val="0"/>
            <c:bubble3D val="0"/>
            <c:spPr>
              <a:solidFill>
                <a:srgbClr val="A5A5A5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38-4007-A000-EEC30C74562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38-4007-A000-EEC30C74562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63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738-4007-A000-EEC30C745621}"/>
              </c:ext>
            </c:extLst>
          </c:dPt>
          <c:dLbls>
            <c:dLbl>
              <c:idx val="0"/>
              <c:layout>
                <c:manualLayout>
                  <c:x val="-0.16225564708270246"/>
                  <c:y val="6.814118336090035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38-4007-A000-EEC30C745621}"/>
                </c:ext>
              </c:extLst>
            </c:dLbl>
            <c:dLbl>
              <c:idx val="1"/>
              <c:layout>
                <c:manualLayout>
                  <c:x val="0.11816840333348717"/>
                  <c:y val="-0.18265161370071056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38-4007-A000-EEC30C745621}"/>
                </c:ext>
              </c:extLst>
            </c:dLbl>
            <c:dLbl>
              <c:idx val="2"/>
              <c:layout>
                <c:manualLayout>
                  <c:x val="0.16346540834622372"/>
                  <c:y val="0.14931109430275061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738-4007-A000-EEC30C7456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Analysis!$CE$29:$CE$32</c:f>
              <c:strCache>
                <c:ptCount val="3"/>
                <c:pt idx="0">
                  <c:v>Medium</c:v>
                </c:pt>
                <c:pt idx="1">
                  <c:v>Low</c:v>
                </c:pt>
                <c:pt idx="2">
                  <c:v>High</c:v>
                </c:pt>
              </c:strCache>
            </c:strRef>
          </c:cat>
          <c:val>
            <c:numRef>
              <c:f>Analysis!$CF$29:$CF$32</c:f>
              <c:numCache>
                <c:formatCode>[&lt;999950]"$"0.0,"K";[&lt;999950000]"$"0.0,,"M";"$"0.0,,,"B"</c:formatCode>
                <c:ptCount val="3"/>
                <c:pt idx="0">
                  <c:v>8241605.3800000008</c:v>
                </c:pt>
                <c:pt idx="1">
                  <c:v>5965763.2900000047</c:v>
                </c:pt>
                <c:pt idx="2">
                  <c:v>5559273.5099999513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738-4007-A000-EEC30C74562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[ValueFrenzy Dashboard - NK.xlsx]Analysis!PivotTable29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A7ADBD"/>
                </a:solidFill>
                <a:effectLst/>
                <a:uLnTx/>
                <a:uFillTx/>
              </a:rPr>
              <a:t>Mexico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</a:rPr>
              <a:t>(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7ADBD"/>
                </a:solidFill>
                <a:effectLst/>
                <a:uLnTx/>
                <a:uFillTx/>
              </a:rPr>
              <a:t>40%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</a:rPr>
              <a:t>)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has Great Potential  Competing with the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293D55"/>
                </a:solidFill>
                <a:effectLst/>
                <a:uLnTx/>
                <a:uFillTx/>
              </a:rPr>
              <a:t>USA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(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293D55"/>
                </a:solidFill>
                <a:effectLst/>
                <a:uLnTx/>
                <a:uFillTx/>
              </a:rPr>
              <a:t>51%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  <a:r>
              <a:rPr 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</a:rPr>
              <a:t>Medium-Tier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(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</a:rPr>
              <a:t>34%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 show Great potential </a:t>
            </a:r>
            <a:r>
              <a:rPr lang="en-US" sz="11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while </a:t>
            </a:r>
            <a:r>
              <a:rPr lang="en-US" sz="1100" b="1" i="0" u="none" strike="noStrike" kern="1200" spc="0" baseline="0" dirty="0">
                <a:solidFill>
                  <a:schemeClr val="accent1"/>
                </a:solidFill>
              </a:rPr>
              <a:t>High-Tier</a:t>
            </a:r>
            <a:r>
              <a:rPr lang="en-US" sz="11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Needs Attention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BCBCB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A7ADB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293D5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BCBCB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A7ADB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293D5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BCBCB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A7ADB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293D5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105231362172992"/>
          <c:y val="0.27912037037037035"/>
          <c:w val="0.74065718939503999"/>
          <c:h val="0.6699537037037036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Analysis!$CE$54:$CE$55</c:f>
              <c:strCache>
                <c:ptCount val="1"/>
                <c:pt idx="0">
                  <c:v>Canada</c:v>
                </c:pt>
              </c:strCache>
            </c:strRef>
          </c:tx>
          <c:spPr>
            <a:solidFill>
              <a:srgbClr val="BCBCB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Analysis!$CD$56:$CD$58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Analysis!$CE$56:$CE$58</c:f>
              <c:numCache>
                <c:formatCode>[&lt;999950]0.0,"K";[&lt;999950000]0.0,,"M";0.0,,,"B"</c:formatCode>
                <c:ptCount val="3"/>
                <c:pt idx="0">
                  <c:v>667858</c:v>
                </c:pt>
                <c:pt idx="1">
                  <c:v>477264</c:v>
                </c:pt>
                <c:pt idx="2">
                  <c:v>231810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06-4680-B832-C17BFF365977}"/>
            </c:ext>
          </c:extLst>
        </c:ser>
        <c:ser>
          <c:idx val="1"/>
          <c:order val="1"/>
          <c:tx>
            <c:strRef>
              <c:f>Analysis!$CF$54:$CF$55</c:f>
              <c:strCache>
                <c:ptCount val="1"/>
                <c:pt idx="0">
                  <c:v>Mexico</c:v>
                </c:pt>
              </c:strCache>
            </c:strRef>
          </c:tx>
          <c:spPr>
            <a:solidFill>
              <a:srgbClr val="A7ADB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Analysis!$CD$56:$CD$58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Analysis!$CF$56:$CF$58</c:f>
              <c:numCache>
                <c:formatCode>[&lt;999950]0.0,"K";[&lt;999950000]0.0,,"M";0.0,,,"B"</c:formatCode>
                <c:ptCount val="3"/>
                <c:pt idx="0">
                  <c:v>3036607</c:v>
                </c:pt>
                <c:pt idx="1">
                  <c:v>2156725</c:v>
                </c:pt>
                <c:pt idx="2">
                  <c:v>1044242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06-4680-B832-C17BFF365977}"/>
            </c:ext>
          </c:extLst>
        </c:ser>
        <c:ser>
          <c:idx val="2"/>
          <c:order val="2"/>
          <c:tx>
            <c:strRef>
              <c:f>Analysis!$CG$54:$CG$55</c:f>
              <c:strCache>
                <c:ptCount val="1"/>
                <c:pt idx="0">
                  <c:v>USA</c:v>
                </c:pt>
              </c:strCache>
            </c:strRef>
          </c:tx>
          <c:spPr>
            <a:solidFill>
              <a:srgbClr val="293D5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Analysis!$CD$56:$CD$58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Analysis!$CG$56:$CG$58</c:f>
              <c:numCache>
                <c:formatCode>[&lt;999950]0.0,"K";[&lt;999950000]0.0,,"M";0.0,,,"B"</c:formatCode>
                <c:ptCount val="3"/>
                <c:pt idx="0">
                  <c:v>3905063</c:v>
                </c:pt>
                <c:pt idx="1">
                  <c:v>2769440</c:v>
                </c:pt>
                <c:pt idx="2">
                  <c:v>1364006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06-4680-B832-C17BFF36597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752671615"/>
        <c:axId val="752673535"/>
      </c:barChart>
      <c:catAx>
        <c:axId val="75267161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2673535"/>
        <c:crosses val="autoZero"/>
        <c:auto val="1"/>
        <c:lblAlgn val="ctr"/>
        <c:lblOffset val="100"/>
        <c:noMultiLvlLbl val="0"/>
      </c:catAx>
      <c:valAx>
        <c:axId val="752673535"/>
        <c:scaling>
          <c:orientation val="minMax"/>
        </c:scaling>
        <c:delete val="1"/>
        <c:axPos val="t"/>
        <c:numFmt formatCode="[&lt;999950]0.0,&quot;K&quot;;[&lt;999950000]0.0,,&quot;M&quot;;0.0,,,&quot;B&quot;" sourceLinked="1"/>
        <c:majorTickMark val="none"/>
        <c:minorTickMark val="none"/>
        <c:tickLblPos val="nextTo"/>
        <c:crossAx val="752671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043826128515217"/>
          <c:y val="0.46582093904928551"/>
          <c:w val="0.10197322986494146"/>
          <c:h val="0.234376640419947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[ValueFrenzy Dashboard - NK.xlsx]Analysis!PivotTable13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>
                <a:solidFill>
                  <a:schemeClr val="accent1"/>
                </a:solidFill>
              </a:rPr>
              <a:t>High Tier</a:t>
            </a:r>
            <a:r>
              <a:rPr lang="en-US" sz="1100"/>
              <a:t> Products contribute towards </a:t>
            </a:r>
            <a:r>
              <a:rPr lang="en-US" sz="1100" b="1">
                <a:solidFill>
                  <a:srgbClr val="FF0000"/>
                </a:solidFill>
              </a:rPr>
              <a:t>LOWEST</a:t>
            </a:r>
            <a:r>
              <a:rPr lang="en-US" sz="1100"/>
              <a:t> </a:t>
            </a:r>
            <a:r>
              <a:rPr lang="en-US" sz="1100" b="1">
                <a:solidFill>
                  <a:sysClr val="windowText" lastClr="000000"/>
                </a:solidFill>
              </a:rPr>
              <a:t>QTY SOLD</a:t>
            </a:r>
            <a:r>
              <a:rPr lang="en-US" sz="1100"/>
              <a:t>. A significant </a:t>
            </a:r>
            <a:r>
              <a:rPr lang="en-US" sz="1100" b="1">
                <a:solidFill>
                  <a:srgbClr val="FF0000"/>
                </a:solidFill>
              </a:rPr>
              <a:t>DROP</a:t>
            </a:r>
            <a:r>
              <a:rPr lang="en-US" sz="1100"/>
              <a:t> in the Overall </a:t>
            </a:r>
            <a:r>
              <a:rPr lang="en-US" sz="1100" b="1">
                <a:solidFill>
                  <a:sysClr val="windowText" lastClr="000000"/>
                </a:solidFill>
              </a:rPr>
              <a:t>QTY SOLD</a:t>
            </a:r>
            <a:r>
              <a:rPr lang="en-US" sz="1100"/>
              <a:t> (especially, in </a:t>
            </a:r>
            <a:r>
              <a:rPr lang="en-US" sz="1100" b="1">
                <a:solidFill>
                  <a:schemeClr val="accent2"/>
                </a:solidFill>
              </a:rPr>
              <a:t>low-tier</a:t>
            </a:r>
            <a:r>
              <a:rPr lang="en-US" sz="1100"/>
              <a:t> products) from </a:t>
            </a:r>
            <a:r>
              <a:rPr lang="en-US" sz="1100" b="1">
                <a:solidFill>
                  <a:srgbClr val="00B050"/>
                </a:solidFill>
              </a:rPr>
              <a:t>Dec-2021</a:t>
            </a:r>
            <a:r>
              <a:rPr lang="en-US" sz="1100"/>
              <a:t> to </a:t>
            </a:r>
            <a:r>
              <a:rPr lang="en-US" sz="1100" b="1">
                <a:solidFill>
                  <a:srgbClr val="FF0000"/>
                </a:solidFill>
              </a:rPr>
              <a:t>Jan-2022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9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2.5173921720243925E-2"/>
              <c:y val="-1.33029018858980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9.3052702193999887E-2"/>
              <c:y val="-0.1200455042873544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8.982910667334601E-2"/>
              <c:y val="-9.8696983807063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11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9.8594575189980063E-2"/>
              <c:y val="0.1361367414761409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3.5236712159480267E-3"/>
              <c:y val="6.675404991519426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8.196895620203952E-2"/>
              <c:y val="0.1628223920765050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0.1059837391846203"/>
              <c:y val="-9.335985368699040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9281063434518336E-2"/>
              <c:y val="7.209118003526708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11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9.8594575189980063E-2"/>
              <c:y val="0.1361367414761409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3.5236712159480267E-3"/>
              <c:y val="6.675404991519426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9.3052702193999887E-2"/>
              <c:y val="-0.1200455042873544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2.5173921720243925E-2"/>
              <c:y val="-1.33029018858980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8.982910667334601E-2"/>
              <c:y val="-9.8696983807063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11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9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0.1059837391846203"/>
              <c:y val="-9.335985368699040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8.196895620203952E-2"/>
              <c:y val="0.1628223920765050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9281063434518336E-2"/>
              <c:y val="7.209118003526708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11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9.8594575189980063E-2"/>
              <c:y val="0.1361367414761409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3.5236712159480267E-3"/>
              <c:y val="6.675404991519426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9.3052702193999887E-2"/>
              <c:y val="-0.1200455042873544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2.5173921720243925E-2"/>
              <c:y val="-1.33029018858980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8.982910667334601E-2"/>
              <c:y val="-9.8696983807063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11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9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0.1059837391846203"/>
              <c:y val="-9.335985368699040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0.10044186618864012"/>
              <c:y val="0.130799611356068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9281063434518336E-2"/>
              <c:y val="7.209118003526708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11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9.8594575189980063E-2"/>
              <c:y val="0.1361367414761409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3.5236712159480267E-3"/>
              <c:y val="6.675404991519426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2.5173921720243925E-2"/>
              <c:y val="-1.33029018858980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8.982910667334601E-2"/>
              <c:y val="-9.8696983807063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11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9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9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0.10044186618864012"/>
              <c:y val="0.130799611356068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9281063434518336E-2"/>
              <c:y val="7.209118003526708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11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9.8594575189980063E-2"/>
              <c:y val="0.1361367414761409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3.5236712159480267E-3"/>
              <c:y val="6.675404991519426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6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2.5173921720243925E-2"/>
              <c:y val="-1.33029018858980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8.982910667334601E-2"/>
              <c:y val="-9.8696983807063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11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9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</c:pivotFmt>
      <c:pivotFmt>
        <c:idx val="73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0.10044186618864012"/>
              <c:y val="0.130799611356068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1100" b="1" i="0" u="none" strike="noStrike" kern="1200" baseline="0">
                  <a:solidFill>
                    <a:srgbClr val="00B05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1.9281063434518336E-2"/>
              <c:y val="7.209118003526708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11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0320200985260654E-2"/>
          <c:y val="0.24338858336858568"/>
          <c:w val="0.83579415767312315"/>
          <c:h val="0.52408650650199706"/>
        </c:manualLayout>
      </c:layout>
      <c:lineChart>
        <c:grouping val="standard"/>
        <c:varyColors val="0"/>
        <c:ser>
          <c:idx val="0"/>
          <c:order val="0"/>
          <c:tx>
            <c:strRef>
              <c:f>Analysis!$BW$49:$BW$50</c:f>
              <c:strCache>
                <c:ptCount val="1"/>
                <c:pt idx="0">
                  <c:v>High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1"/>
            <c:marker>
              <c:symbol val="diamond"/>
              <c:size val="6"/>
              <c:spPr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BFC-4D2C-AAE5-682129B45A6D}"/>
              </c:ext>
            </c:extLst>
          </c:dPt>
          <c:dPt>
            <c:idx val="12"/>
            <c:marker>
              <c:symbol val="diamond"/>
              <c:size val="6"/>
              <c:spPr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1BFC-4D2C-AAE5-682129B45A6D}"/>
              </c:ext>
            </c:extLst>
          </c:dPt>
          <c:dPt>
            <c:idx val="2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1BFC-4D2C-AAE5-682129B45A6D}"/>
              </c:ext>
            </c:extLst>
          </c:dPt>
          <c:dLbls>
            <c:dLbl>
              <c:idx val="11"/>
              <c:layout>
                <c:manualLayout>
                  <c:x val="-9.8594575189980063E-2"/>
                  <c:y val="0.1361367414761409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BFC-4D2C-AAE5-682129B45A6D}"/>
                </c:ext>
              </c:extLst>
            </c:dLbl>
            <c:dLbl>
              <c:idx val="12"/>
              <c:layout>
                <c:manualLayout>
                  <c:x val="3.5236712159480267E-3"/>
                  <c:y val="6.675404991519426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BFC-4D2C-AAE5-682129B45A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Analysis!$BV$51:$BV$89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</c:lvl>
              </c:multiLvlStrCache>
            </c:multiLvlStrRef>
          </c:cat>
          <c:val>
            <c:numRef>
              <c:f>Analysis!$BW$51:$BW$89</c:f>
              <c:numCache>
                <c:formatCode>[&lt;999950]0.0,"K";[&lt;999950000]0.0,,"M";0.0,,,"B"</c:formatCode>
                <c:ptCount val="36"/>
                <c:pt idx="0">
                  <c:v>88973</c:v>
                </c:pt>
                <c:pt idx="1">
                  <c:v>89278</c:v>
                </c:pt>
                <c:pt idx="2">
                  <c:v>90915</c:v>
                </c:pt>
                <c:pt idx="3">
                  <c:v>86292</c:v>
                </c:pt>
                <c:pt idx="4">
                  <c:v>86209</c:v>
                </c:pt>
                <c:pt idx="5">
                  <c:v>90235</c:v>
                </c:pt>
                <c:pt idx="6">
                  <c:v>90438</c:v>
                </c:pt>
                <c:pt idx="7">
                  <c:v>87108</c:v>
                </c:pt>
                <c:pt idx="8">
                  <c:v>92609</c:v>
                </c:pt>
                <c:pt idx="9">
                  <c:v>82197</c:v>
                </c:pt>
                <c:pt idx="10">
                  <c:v>102468</c:v>
                </c:pt>
                <c:pt idx="11">
                  <c:v>112956</c:v>
                </c:pt>
                <c:pt idx="12">
                  <c:v>62449</c:v>
                </c:pt>
                <c:pt idx="13">
                  <c:v>62545</c:v>
                </c:pt>
                <c:pt idx="14">
                  <c:v>62649</c:v>
                </c:pt>
                <c:pt idx="15">
                  <c:v>58272</c:v>
                </c:pt>
                <c:pt idx="16">
                  <c:v>59107</c:v>
                </c:pt>
                <c:pt idx="17">
                  <c:v>64425</c:v>
                </c:pt>
                <c:pt idx="18">
                  <c:v>65145</c:v>
                </c:pt>
                <c:pt idx="19">
                  <c:v>60798</c:v>
                </c:pt>
                <c:pt idx="20">
                  <c:v>63901</c:v>
                </c:pt>
                <c:pt idx="21">
                  <c:v>58587</c:v>
                </c:pt>
                <c:pt idx="22">
                  <c:v>74160</c:v>
                </c:pt>
                <c:pt idx="23">
                  <c:v>78326</c:v>
                </c:pt>
                <c:pt idx="24">
                  <c:v>62509</c:v>
                </c:pt>
                <c:pt idx="25">
                  <c:v>61213</c:v>
                </c:pt>
                <c:pt idx="26">
                  <c:v>61787</c:v>
                </c:pt>
                <c:pt idx="27">
                  <c:v>59369</c:v>
                </c:pt>
                <c:pt idx="28">
                  <c:v>60486</c:v>
                </c:pt>
                <c:pt idx="29">
                  <c:v>63413</c:v>
                </c:pt>
                <c:pt idx="30">
                  <c:v>64490</c:v>
                </c:pt>
                <c:pt idx="31">
                  <c:v>61846</c:v>
                </c:pt>
                <c:pt idx="32">
                  <c:v>64039</c:v>
                </c:pt>
                <c:pt idx="33">
                  <c:v>58638</c:v>
                </c:pt>
                <c:pt idx="34">
                  <c:v>73486</c:v>
                </c:pt>
                <c:pt idx="35">
                  <c:v>78740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BFC-4D2C-AAE5-682129B45A6D}"/>
            </c:ext>
          </c:extLst>
        </c:ser>
        <c:ser>
          <c:idx val="1"/>
          <c:order val="1"/>
          <c:tx>
            <c:strRef>
              <c:f>Analysis!$BX$49:$BX$50</c:f>
              <c:strCache>
                <c:ptCount val="1"/>
                <c:pt idx="0">
                  <c:v>Low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9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4-1BFC-4D2C-AAE5-682129B45A6D}"/>
              </c:ext>
            </c:extLst>
          </c:dPt>
          <c:dPt>
            <c:idx val="11"/>
            <c:marker>
              <c:symbol val="diamond"/>
              <c:size val="6"/>
              <c:spPr>
                <a:solidFill>
                  <a:schemeClr val="bg1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BFC-4D2C-AAE5-682129B45A6D}"/>
              </c:ext>
            </c:extLst>
          </c:dPt>
          <c:dPt>
            <c:idx val="12"/>
            <c:marker>
              <c:symbol val="diamond"/>
              <c:size val="6"/>
              <c:spPr>
                <a:solidFill>
                  <a:schemeClr val="bg1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1BFC-4D2C-AAE5-682129B45A6D}"/>
              </c:ext>
            </c:extLst>
          </c:dPt>
          <c:dPt>
            <c:idx val="2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7-1BFC-4D2C-AAE5-682129B45A6D}"/>
              </c:ext>
            </c:extLst>
          </c:dPt>
          <c:dLbls>
            <c:dLbl>
              <c:idx val="11"/>
              <c:layout>
                <c:manualLayout>
                  <c:x val="2.5173921720243925E-2"/>
                  <c:y val="-1.330290188589804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BFC-4D2C-AAE5-682129B45A6D}"/>
                </c:ext>
              </c:extLst>
            </c:dLbl>
            <c:dLbl>
              <c:idx val="12"/>
              <c:layout>
                <c:manualLayout>
                  <c:x val="8.982910667334601E-2"/>
                  <c:y val="-9.86969838070632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9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BFC-4D2C-AAE5-682129B45A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Analysis!$BV$51:$BV$89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</c:lvl>
              </c:multiLvlStrCache>
            </c:multiLvlStrRef>
          </c:cat>
          <c:val>
            <c:numRef>
              <c:f>Analysis!$BX$51:$BX$89</c:f>
              <c:numCache>
                <c:formatCode>[&lt;999950]0.0,"K";[&lt;999950000]0.0,,"M";0.0,,,"B"</c:formatCode>
                <c:ptCount val="36"/>
                <c:pt idx="0">
                  <c:v>254531</c:v>
                </c:pt>
                <c:pt idx="1">
                  <c:v>247121</c:v>
                </c:pt>
                <c:pt idx="2">
                  <c:v>255695</c:v>
                </c:pt>
                <c:pt idx="3">
                  <c:v>252508</c:v>
                </c:pt>
                <c:pt idx="4">
                  <c:v>254299</c:v>
                </c:pt>
                <c:pt idx="5">
                  <c:v>252756</c:v>
                </c:pt>
                <c:pt idx="6">
                  <c:v>262370</c:v>
                </c:pt>
                <c:pt idx="7">
                  <c:v>251859</c:v>
                </c:pt>
                <c:pt idx="8">
                  <c:v>264513</c:v>
                </c:pt>
                <c:pt idx="9">
                  <c:v>249007</c:v>
                </c:pt>
                <c:pt idx="10">
                  <c:v>301747</c:v>
                </c:pt>
                <c:pt idx="11">
                  <c:v>316830</c:v>
                </c:pt>
                <c:pt idx="12">
                  <c:v>181063</c:v>
                </c:pt>
                <c:pt idx="13">
                  <c:v>172860</c:v>
                </c:pt>
                <c:pt idx="14">
                  <c:v>179397</c:v>
                </c:pt>
                <c:pt idx="15">
                  <c:v>177014</c:v>
                </c:pt>
                <c:pt idx="16">
                  <c:v>177812</c:v>
                </c:pt>
                <c:pt idx="17">
                  <c:v>178328</c:v>
                </c:pt>
                <c:pt idx="18">
                  <c:v>182880</c:v>
                </c:pt>
                <c:pt idx="19">
                  <c:v>178666</c:v>
                </c:pt>
                <c:pt idx="20">
                  <c:v>187757</c:v>
                </c:pt>
                <c:pt idx="21">
                  <c:v>174234</c:v>
                </c:pt>
                <c:pt idx="22">
                  <c:v>209516</c:v>
                </c:pt>
                <c:pt idx="23">
                  <c:v>221089</c:v>
                </c:pt>
                <c:pt idx="24">
                  <c:v>182510</c:v>
                </c:pt>
                <c:pt idx="25">
                  <c:v>173268</c:v>
                </c:pt>
                <c:pt idx="26">
                  <c:v>179700</c:v>
                </c:pt>
                <c:pt idx="27">
                  <c:v>177583</c:v>
                </c:pt>
                <c:pt idx="28">
                  <c:v>177572</c:v>
                </c:pt>
                <c:pt idx="29">
                  <c:v>178727</c:v>
                </c:pt>
                <c:pt idx="30">
                  <c:v>183513</c:v>
                </c:pt>
                <c:pt idx="31">
                  <c:v>176499</c:v>
                </c:pt>
                <c:pt idx="32">
                  <c:v>187025</c:v>
                </c:pt>
                <c:pt idx="33">
                  <c:v>174806</c:v>
                </c:pt>
                <c:pt idx="34">
                  <c:v>212541</c:v>
                </c:pt>
                <c:pt idx="35">
                  <c:v>221932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BFC-4D2C-AAE5-682129B45A6D}"/>
            </c:ext>
          </c:extLst>
        </c:ser>
        <c:ser>
          <c:idx val="2"/>
          <c:order val="2"/>
          <c:tx>
            <c:strRef>
              <c:f>Analysis!$BY$49:$BY$50</c:f>
              <c:strCache>
                <c:ptCount val="1"/>
                <c:pt idx="0">
                  <c:v>Medium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Pt>
            <c:idx val="9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9-1BFC-4D2C-AAE5-682129B45A6D}"/>
              </c:ext>
            </c:extLst>
          </c:dPt>
          <c:dPt>
            <c:idx val="11"/>
            <c:marker>
              <c:symbol val="diamond"/>
              <c:size val="6"/>
              <c:spPr>
                <a:solidFill>
                  <a:schemeClr val="bg1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1BFC-4D2C-AAE5-682129B45A6D}"/>
              </c:ext>
            </c:extLst>
          </c:dPt>
          <c:dPt>
            <c:idx val="12"/>
            <c:marker>
              <c:symbol val="diamond"/>
              <c:size val="6"/>
              <c:spPr>
                <a:solidFill>
                  <a:schemeClr val="bg1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1BFC-4D2C-AAE5-682129B45A6D}"/>
              </c:ext>
            </c:extLst>
          </c:dPt>
          <c:dLbls>
            <c:dLbl>
              <c:idx val="11"/>
              <c:layout>
                <c:manualLayout>
                  <c:x val="-0.10044186618864012"/>
                  <c:y val="0.130799611356068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9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BFC-4D2C-AAE5-682129B45A6D}"/>
                </c:ext>
              </c:extLst>
            </c:dLbl>
            <c:dLbl>
              <c:idx val="12"/>
              <c:layout>
                <c:manualLayout>
                  <c:x val="1.9281063434518336E-2"/>
                  <c:y val="7.20911800352670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BFC-4D2C-AAE5-682129B45A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US" sz="9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Analysis!$BV$51:$BV$89</c:f>
              <c:multiLvlStrCache>
                <c:ptCount val="3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</c:lvl>
              </c:multiLvlStrCache>
            </c:multiLvlStrRef>
          </c:cat>
          <c:val>
            <c:numRef>
              <c:f>Analysis!$BY$51:$BY$89</c:f>
              <c:numCache>
                <c:formatCode>[&lt;999950]0.0,"K";[&lt;999950000]0.0,,"M";0.0,,,"B"</c:formatCode>
                <c:ptCount val="36"/>
                <c:pt idx="0">
                  <c:v>184989</c:v>
                </c:pt>
                <c:pt idx="1">
                  <c:v>177011</c:v>
                </c:pt>
                <c:pt idx="2">
                  <c:v>185470</c:v>
                </c:pt>
                <c:pt idx="3">
                  <c:v>180256</c:v>
                </c:pt>
                <c:pt idx="4">
                  <c:v>179074</c:v>
                </c:pt>
                <c:pt idx="5">
                  <c:v>181739</c:v>
                </c:pt>
                <c:pt idx="6">
                  <c:v>181115</c:v>
                </c:pt>
                <c:pt idx="7">
                  <c:v>178688</c:v>
                </c:pt>
                <c:pt idx="8">
                  <c:v>191851</c:v>
                </c:pt>
                <c:pt idx="9">
                  <c:v>170308</c:v>
                </c:pt>
                <c:pt idx="10">
                  <c:v>210145</c:v>
                </c:pt>
                <c:pt idx="11">
                  <c:v>221670</c:v>
                </c:pt>
                <c:pt idx="12">
                  <c:v>130517</c:v>
                </c:pt>
                <c:pt idx="13">
                  <c:v>123803</c:v>
                </c:pt>
                <c:pt idx="14">
                  <c:v>129215</c:v>
                </c:pt>
                <c:pt idx="15">
                  <c:v>125293</c:v>
                </c:pt>
                <c:pt idx="16">
                  <c:v>125735</c:v>
                </c:pt>
                <c:pt idx="17">
                  <c:v>129097</c:v>
                </c:pt>
                <c:pt idx="18">
                  <c:v>129611</c:v>
                </c:pt>
                <c:pt idx="19">
                  <c:v>124980</c:v>
                </c:pt>
                <c:pt idx="20">
                  <c:v>134426</c:v>
                </c:pt>
                <c:pt idx="21">
                  <c:v>120293</c:v>
                </c:pt>
                <c:pt idx="22">
                  <c:v>149563</c:v>
                </c:pt>
                <c:pt idx="23">
                  <c:v>157020</c:v>
                </c:pt>
                <c:pt idx="24">
                  <c:v>131009</c:v>
                </c:pt>
                <c:pt idx="25">
                  <c:v>125375</c:v>
                </c:pt>
                <c:pt idx="26">
                  <c:v>130930</c:v>
                </c:pt>
                <c:pt idx="27">
                  <c:v>127468</c:v>
                </c:pt>
                <c:pt idx="28">
                  <c:v>124737</c:v>
                </c:pt>
                <c:pt idx="29">
                  <c:v>127479</c:v>
                </c:pt>
                <c:pt idx="30">
                  <c:v>128248</c:v>
                </c:pt>
                <c:pt idx="31">
                  <c:v>123093</c:v>
                </c:pt>
                <c:pt idx="32">
                  <c:v>135729</c:v>
                </c:pt>
                <c:pt idx="33">
                  <c:v>120135</c:v>
                </c:pt>
                <c:pt idx="34">
                  <c:v>149802</c:v>
                </c:pt>
                <c:pt idx="35">
                  <c:v>157555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1BFC-4D2C-AAE5-682129B45A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5628704"/>
        <c:axId val="465625344"/>
      </c:lineChart>
      <c:catAx>
        <c:axId val="46562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625344"/>
        <c:crosses val="autoZero"/>
        <c:auto val="1"/>
        <c:lblAlgn val="ctr"/>
        <c:lblOffset val="100"/>
        <c:noMultiLvlLbl val="0"/>
      </c:catAx>
      <c:valAx>
        <c:axId val="465625344"/>
        <c:scaling>
          <c:orientation val="minMax"/>
        </c:scaling>
        <c:delete val="1"/>
        <c:axPos val="l"/>
        <c:numFmt formatCode="[&lt;999950]0.0,&quot;K&quot;;[&lt;999950000]0.0,,&quot;M&quot;;0.0,,,&quot;B&quot;" sourceLinked="1"/>
        <c:majorTickMark val="none"/>
        <c:minorTickMark val="none"/>
        <c:tickLblPos val="nextTo"/>
        <c:crossAx val="465628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A51C-1DA3-F832-8115-1668B4788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D7B54-493F-D3E5-A31A-001390399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1A18-BB2A-8C72-05CB-0A88640B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9027-FA2F-438C-A935-A2F68D6A60A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5E4C9-0C0D-177D-B8F7-924F177E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4149B-077C-784B-542A-F4C5FCFD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2644-5A2B-4116-A67C-79CCB82F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99537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88A2-38EF-C884-C98D-C6244234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AD0B3-C013-4B7E-15F9-C94766057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AFC84-D2FA-CDA5-363A-B20985FD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9027-FA2F-438C-A935-A2F68D6A60A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F0E68-9BCD-CB2D-579D-00551E44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35A8A-A995-4D89-9A72-DD424791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2644-5A2B-4116-A67C-79CCB82F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7402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8AF90-0885-F070-562B-ED6013D51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7DEF8-0810-5439-1894-0BEE001C5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C84F9-F6B2-E8F1-6603-9C192FD5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9027-FA2F-438C-A935-A2F68D6A60A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0B8FB-480D-C34B-9D91-4CB115F6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3E25-CB18-92AC-6340-F6619A78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2644-5A2B-4116-A67C-79CCB82F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74908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9AA7-E62D-79A5-64B7-12CEDE8F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A0CD6-D5EA-98D1-98C7-B7BDF8D5C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9C14C-B9DE-5EF0-9F58-F8F9C323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9027-FA2F-438C-A935-A2F68D6A60A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2A6F3-4B72-9A8E-B094-035F82F3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D6674-EA4C-9B7C-F804-14CF300A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2644-5A2B-4116-A67C-79CCB82F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74072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FCBB-F773-06F7-863B-9AD55DE2C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7BD6C-65C8-6AB5-8E00-40FE7FCEC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82DF6-A162-966D-A703-E9E89AAD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9027-FA2F-438C-A935-A2F68D6A60A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338E3-4DDA-520B-D4E7-A73E540D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16DC6-D0FD-431E-893E-89E2C5D9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2644-5A2B-4116-A67C-79CCB82F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5621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9C0D-2458-2AF0-86E5-F33604FA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E36B-79F7-1920-0588-07C979F2A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88993-A340-B4C5-F932-B97B3E0CD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2D01E-184B-30BE-8AE0-29299248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9027-FA2F-438C-A935-A2F68D6A60A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3880D-B1D0-9DFD-259D-A75D93DB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B0DDD-05EF-F75C-40D4-5862B54F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2644-5A2B-4116-A67C-79CCB82F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9272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190C-A09C-F05B-A543-9DAB058E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5952A-1E3F-9110-CBE0-27F8757B3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6D281-F0EA-D6BC-3108-506D41903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30D6B-A6C3-EB5E-DB25-F02AB3901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515BB-3BE9-3F7E-ECB5-6AA606796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BB934-992F-BB60-82AA-8FBDC664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9027-FA2F-438C-A935-A2F68D6A60A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803C2-84C8-6975-33DA-A695F1C4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CB37D-6C9E-451E-E00E-36A5ED98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2644-5A2B-4116-A67C-79CCB82F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53483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4C57-3863-311C-376A-2A4052B2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178F2-21E8-68D2-7852-E15A2EA7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9027-FA2F-438C-A935-A2F68D6A60A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E4638-FCA8-A4EB-6D19-481AF3BB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F64E7-9FED-4F74-183A-81905DB9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2644-5A2B-4116-A67C-79CCB82F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16482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44396-B2A9-4639-FBAF-104478B4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9027-FA2F-438C-A935-A2F68D6A60A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B5449-7308-5A80-DD76-DF1F99E5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E2D6D-A9C6-165D-857B-F3114106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2644-5A2B-4116-A67C-79CCB82F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10467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D09A-1C4A-0936-E6AB-E4443038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A21F-2E49-7C72-84C5-DBC6D6908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452D8-E0E9-2CC0-5C59-0A1D5672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9540F-4899-5066-A0FA-6FA2875A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9027-FA2F-438C-A935-A2F68D6A60A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5740A-DE01-CF93-04E4-B1F9F5FC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054F8-4993-72CD-6FB3-67B50B8C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2644-5A2B-4116-A67C-79CCB82F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68166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49CE-B315-11E4-BFC3-BA8F64F1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A9D5F-F6DE-D7AC-1C93-D4E78213E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E4572-3328-0121-CD80-362EDA4F8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445A3-D459-C11B-3660-DE8C9116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9027-FA2F-438C-A935-A2F68D6A60A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D19E9-01ED-11D3-A305-1C535633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BDB29-FFFA-6FB6-EB5B-6F39C95D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2644-5A2B-4116-A67C-79CCB82F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76667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16CDE2-02DC-E60C-7816-B389A0E1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EBA40-D794-EC4C-1331-2D19854A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03620-CBF4-01CC-258F-350F98E46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B9027-FA2F-438C-A935-A2F68D6A60A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B67B1-A438-78C6-2326-3D9B2E2E1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EB8BC-8139-AF3A-5D39-30049464F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E2644-5A2B-4116-A67C-79CCB82F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3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image" Target="../media/image1.png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8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ngall.com/north-america-map-png/download/1876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CF7D-3FAC-AA0C-26AA-8ADF815F7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785" y="1779638"/>
            <a:ext cx="11080955" cy="151401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Data Analysis Project</a:t>
            </a:r>
            <a:r>
              <a:rPr lang="en-US" dirty="0">
                <a:solidFill>
                  <a:srgbClr val="002060"/>
                </a:solidFill>
              </a:rPr>
              <a:t> - </a:t>
            </a:r>
            <a:r>
              <a:rPr lang="en-US" sz="6600" b="1" dirty="0">
                <a:solidFill>
                  <a:srgbClr val="00B050"/>
                </a:solidFill>
              </a:rPr>
              <a:t>ValueFrenzy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732CA-48E5-2E7B-D8DB-2D314BFEF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4294" y="5383162"/>
            <a:ext cx="3637937" cy="53734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Presented by: Nitin Kunigal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59DF9-8563-978D-5245-38EC8D59F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850" y="364995"/>
            <a:ext cx="1414643" cy="141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9607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8D47CD4-5A29-CC9B-5340-05C452E74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27" y="1382422"/>
            <a:ext cx="10451690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sng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Total Revenue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/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Generated across all regions and product categories.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/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</a:pPr>
            <a:r>
              <a:rPr kumimoji="0" lang="en-US" altLang="en-US" sz="2400" i="0" u="sng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Gross Profit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/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Deducting COGS (Cost of Goods Sold) from Total Revenue.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kumimoji="0" lang="en-US" altLang="en-US" sz="2400" i="0" u="sng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Quantity Sold</a:t>
            </a:r>
            <a:endParaRPr lang="en-US" altLang="en-US" sz="2000" dirty="0">
              <a:solidFill>
                <a:srgbClr val="008080"/>
              </a:solidFill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Total units sold across all regions.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kumimoji="0" lang="en-US" altLang="en-US" sz="2400" i="0" u="sng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Total Transactions</a:t>
            </a:r>
            <a:endParaRPr lang="en-US" altLang="en-US" sz="2000" dirty="0">
              <a:solidFill>
                <a:srgbClr val="008080"/>
              </a:solidFill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Number of customer transactions across all regions.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/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en-US" altLang="en-US" sz="2400" i="0" u="sng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Average Transaction Value (ATV)</a:t>
            </a:r>
            <a:endParaRPr lang="en-US" altLang="en-US" sz="2000" dirty="0">
              <a:solidFill>
                <a:srgbClr val="008080"/>
              </a:solidFill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Average amount spent per transaction.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4E48C-877A-FDA6-EAB5-414E7D207F7F}"/>
              </a:ext>
            </a:extLst>
          </p:cNvPr>
          <p:cNvSpPr txBox="1"/>
          <p:nvPr/>
        </p:nvSpPr>
        <p:spPr>
          <a:xfrm>
            <a:off x="3347885" y="491614"/>
            <a:ext cx="5496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2060"/>
                </a:solidFill>
              </a:rPr>
              <a:t>KPIs and Business Metrics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88A84F-651A-1FD6-118D-46D55E59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516" y="201668"/>
            <a:ext cx="14173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69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34E48C-877A-FDA6-EAB5-414E7D207F7F}"/>
              </a:ext>
            </a:extLst>
          </p:cNvPr>
          <p:cNvSpPr txBox="1"/>
          <p:nvPr/>
        </p:nvSpPr>
        <p:spPr>
          <a:xfrm>
            <a:off x="3141407" y="298342"/>
            <a:ext cx="59091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2060"/>
                </a:solidFill>
              </a:rPr>
              <a:t>Total Revenue (2021-2023)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DBE72-452B-DFC7-AA85-525AAFAE5528}"/>
              </a:ext>
            </a:extLst>
          </p:cNvPr>
          <p:cNvSpPr txBox="1"/>
          <p:nvPr/>
        </p:nvSpPr>
        <p:spPr>
          <a:xfrm>
            <a:off x="2316664" y="1063647"/>
            <a:ext cx="755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80"/>
                </a:solidFill>
              </a:rPr>
              <a:t>Revenue (Across all Regions): $33.1M – USA (51%), Mexico (40%), Canada (9%)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127F5B6-5E14-9867-BE2C-24042F8679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6946535"/>
              </p:ext>
            </p:extLst>
          </p:nvPr>
        </p:nvGraphicFramePr>
        <p:xfrm>
          <a:off x="452529" y="1607354"/>
          <a:ext cx="3185160" cy="2276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A5895DA-E58F-8D7A-773A-297EF2B46D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1560600"/>
              </p:ext>
            </p:extLst>
          </p:nvPr>
        </p:nvGraphicFramePr>
        <p:xfrm>
          <a:off x="2615382" y="3864077"/>
          <a:ext cx="6744927" cy="2526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2460E19-74E5-040F-169C-D258861C6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516" y="201668"/>
            <a:ext cx="1417320" cy="141732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E4D44F4-9DDF-D257-AA94-027CAE9C66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837576"/>
              </p:ext>
            </p:extLst>
          </p:nvPr>
        </p:nvGraphicFramePr>
        <p:xfrm>
          <a:off x="8191247" y="1618988"/>
          <a:ext cx="3368177" cy="2526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759410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Graphic spid="2" grpId="0">
        <p:bldAsOne/>
      </p:bldGraphic>
      <p:bldGraphic spid="8" grpId="0">
        <p:bldAsOne/>
      </p:bldGraphic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34E48C-877A-FDA6-EAB5-414E7D207F7F}"/>
              </a:ext>
            </a:extLst>
          </p:cNvPr>
          <p:cNvSpPr txBox="1"/>
          <p:nvPr/>
        </p:nvSpPr>
        <p:spPr>
          <a:xfrm>
            <a:off x="3141407" y="294972"/>
            <a:ext cx="59091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2060"/>
                </a:solidFill>
              </a:rPr>
              <a:t>Gross Profit (2021-2023)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8599A-983F-9087-2132-3426756411AF}"/>
              </a:ext>
            </a:extLst>
          </p:cNvPr>
          <p:cNvSpPr txBox="1"/>
          <p:nvPr/>
        </p:nvSpPr>
        <p:spPr>
          <a:xfrm>
            <a:off x="2585883" y="999385"/>
            <a:ext cx="724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8080"/>
                </a:solidFill>
              </a:rPr>
              <a:t>Profit (Across all Regions): $19.8M – USA (51%), Mexico (40%), Canada (9%)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30C32DD-0CF0-7C0E-393C-2BE551C56B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13160"/>
              </p:ext>
            </p:extLst>
          </p:nvPr>
        </p:nvGraphicFramePr>
        <p:xfrm>
          <a:off x="412957" y="1571856"/>
          <a:ext cx="3398520" cy="22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638A4AA-B0D9-12C4-F272-0935DA1355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479819"/>
              </p:ext>
            </p:extLst>
          </p:nvPr>
        </p:nvGraphicFramePr>
        <p:xfrm>
          <a:off x="7186645" y="1571856"/>
          <a:ext cx="4556760" cy="2510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03B0E8CB-4FB9-B4A0-7E39-D256BE4B8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516" y="201668"/>
            <a:ext cx="1417320" cy="141732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B77377A-AC97-00FC-B214-F861CFA87A3E}"/>
              </a:ext>
            </a:extLst>
          </p:cNvPr>
          <p:cNvGrpSpPr/>
          <p:nvPr/>
        </p:nvGrpSpPr>
        <p:grpSpPr>
          <a:xfrm>
            <a:off x="1076387" y="4104196"/>
            <a:ext cx="7025393" cy="2412378"/>
            <a:chOff x="1076387" y="4104196"/>
            <a:chExt cx="7025393" cy="2412378"/>
          </a:xfrm>
        </p:grpSpPr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54C72165-F8DD-ED02-2CEB-C314DA7C0AE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96614941"/>
                </p:ext>
              </p:extLst>
            </p:nvPr>
          </p:nvGraphicFramePr>
          <p:xfrm>
            <a:off x="1076387" y="4104196"/>
            <a:ext cx="7025393" cy="239492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6CF33D0-2401-0996-A5FA-577ABD26E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2946" y="4687774"/>
              <a:ext cx="8467" cy="182880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6DB419-044F-247D-787B-A0BBC2DE78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3978" y="4687768"/>
              <a:ext cx="8467" cy="182880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463738F-C482-C72E-DDCE-E4518E8001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334762"/>
              </p:ext>
            </p:extLst>
          </p:nvPr>
        </p:nvGraphicFramePr>
        <p:xfrm>
          <a:off x="3729842" y="1567474"/>
          <a:ext cx="3427307" cy="2401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0054831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7" grpId="0">
        <p:bldAsOne/>
      </p:bldGraphic>
      <p:bldGraphic spid="9" grpId="0">
        <p:bldAsOne/>
      </p:bldGraphic>
      <p:bldGraphic spid="2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34E48C-877A-FDA6-EAB5-414E7D207F7F}"/>
              </a:ext>
            </a:extLst>
          </p:cNvPr>
          <p:cNvSpPr txBox="1"/>
          <p:nvPr/>
        </p:nvSpPr>
        <p:spPr>
          <a:xfrm>
            <a:off x="3141407" y="353964"/>
            <a:ext cx="59091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2060"/>
                </a:solidFill>
              </a:rPr>
              <a:t>Quantity Sold (2021-2023)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CAC52-80B9-DCC8-84D1-3A4FC81A52C1}"/>
              </a:ext>
            </a:extLst>
          </p:cNvPr>
          <p:cNvSpPr txBox="1"/>
          <p:nvPr/>
        </p:nvSpPr>
        <p:spPr>
          <a:xfrm>
            <a:off x="2015611" y="1045326"/>
            <a:ext cx="840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80"/>
                </a:solidFill>
              </a:rPr>
              <a:t>Total Quantity Sold (Across all Regions): 15.7M – USA (51%), Mexico (40%), Canada (9%)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43C5F49-7EEA-FAAF-2D34-E4D9AD2398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6210551"/>
              </p:ext>
            </p:extLst>
          </p:nvPr>
        </p:nvGraphicFramePr>
        <p:xfrm>
          <a:off x="437537" y="4075329"/>
          <a:ext cx="5364859" cy="2448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A2207978-94D8-47E3-5430-CF896B400D28}"/>
              </a:ext>
            </a:extLst>
          </p:cNvPr>
          <p:cNvGrpSpPr/>
          <p:nvPr/>
        </p:nvGrpSpPr>
        <p:grpSpPr>
          <a:xfrm>
            <a:off x="5183397" y="1568080"/>
            <a:ext cx="6745863" cy="2303615"/>
            <a:chOff x="5183397" y="1568080"/>
            <a:chExt cx="6745863" cy="230361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C6A71D-A4E0-48D8-8111-F2F5E1775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9214" y="2042895"/>
              <a:ext cx="8467" cy="182880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3FC7632-979E-48EA-99F2-D108F8B556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0246" y="2042889"/>
              <a:ext cx="8467" cy="182880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CBACBBB7-0F3C-49C4-BEDA-6EF9F737D30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83244318"/>
                </p:ext>
              </p:extLst>
            </p:nvPr>
          </p:nvGraphicFramePr>
          <p:xfrm>
            <a:off x="5183397" y="1568080"/>
            <a:ext cx="6745863" cy="21842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65B9142-9D95-E7F7-40FB-D5C2E2E289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989585"/>
              </p:ext>
            </p:extLst>
          </p:nvPr>
        </p:nvGraphicFramePr>
        <p:xfrm>
          <a:off x="659394" y="1568080"/>
          <a:ext cx="4245692" cy="2277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4B74692-C85D-C526-5849-DEA9A4D18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516" y="201668"/>
            <a:ext cx="1417320" cy="141732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31D2198-42A1-1D60-FB34-19036FC4D8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678947"/>
              </p:ext>
            </p:extLst>
          </p:nvPr>
        </p:nvGraphicFramePr>
        <p:xfrm>
          <a:off x="7245935" y="4075329"/>
          <a:ext cx="3368040" cy="2626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750928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Graphic spid="18" grpId="0">
        <p:bldAsOne/>
      </p:bldGraphic>
      <p:bldGraphic spid="5" grpId="0">
        <p:bldAsOne/>
      </p:bldGraphic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34E48C-877A-FDA6-EAB5-414E7D207F7F}"/>
              </a:ext>
            </a:extLst>
          </p:cNvPr>
          <p:cNvSpPr txBox="1"/>
          <p:nvPr/>
        </p:nvSpPr>
        <p:spPr>
          <a:xfrm>
            <a:off x="2789904" y="383460"/>
            <a:ext cx="66121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2060"/>
                </a:solidFill>
              </a:rPr>
              <a:t>Total Transactions (2021-2023)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D7AA4B-A2A0-99EE-ED12-D438BD876DEA}"/>
              </a:ext>
            </a:extLst>
          </p:cNvPr>
          <p:cNvSpPr txBox="1"/>
          <p:nvPr/>
        </p:nvSpPr>
        <p:spPr>
          <a:xfrm>
            <a:off x="1117911" y="1127201"/>
            <a:ext cx="958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80"/>
                </a:solidFill>
              </a:rPr>
              <a:t>Total Transactions: 548,649 – No Change in YoY Transaction Volume across regions and product tiers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2FA421F-400A-FF15-7940-6B37FC6C17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638452"/>
              </p:ext>
            </p:extLst>
          </p:nvPr>
        </p:nvGraphicFramePr>
        <p:xfrm>
          <a:off x="693174" y="1579405"/>
          <a:ext cx="44348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CB8B57A-1F2B-EAA0-93A9-A2641FD2E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516" y="201668"/>
            <a:ext cx="1417320" cy="141732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E5D5569-68F8-3200-DB12-15DDFC2B8A4D}"/>
              </a:ext>
            </a:extLst>
          </p:cNvPr>
          <p:cNvGrpSpPr/>
          <p:nvPr/>
        </p:nvGrpSpPr>
        <p:grpSpPr>
          <a:xfrm>
            <a:off x="5407741" y="1579404"/>
            <a:ext cx="6263149" cy="2520647"/>
            <a:chOff x="5407741" y="1579404"/>
            <a:chExt cx="6263149" cy="2520647"/>
          </a:xfrm>
        </p:grpSpPr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D57EDCAB-1CEA-9DD4-A22C-854494CED03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05661534"/>
                </p:ext>
              </p:extLst>
            </p:nvPr>
          </p:nvGraphicFramePr>
          <p:xfrm>
            <a:off x="5407741" y="1579404"/>
            <a:ext cx="6263149" cy="252064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989E75A-33BF-0138-3936-08EA02ABB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9885" y="2042895"/>
              <a:ext cx="8467" cy="182880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9DF4A6-1EEE-6D85-FCB1-B914B24B90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5551" y="2042889"/>
              <a:ext cx="8467" cy="182880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FF0AF0-B2DB-85CC-5055-C7AD4A7F357F}"/>
              </a:ext>
            </a:extLst>
          </p:cNvPr>
          <p:cNvGrpSpPr/>
          <p:nvPr/>
        </p:nvGrpSpPr>
        <p:grpSpPr>
          <a:xfrm>
            <a:off x="5299588" y="4322604"/>
            <a:ext cx="6371304" cy="2223471"/>
            <a:chOff x="5299588" y="4322604"/>
            <a:chExt cx="6371304" cy="2223471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77748E3A-2716-4136-B027-67CBA37E104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87208464"/>
                </p:ext>
              </p:extLst>
            </p:nvPr>
          </p:nvGraphicFramePr>
          <p:xfrm>
            <a:off x="5299588" y="4322604"/>
            <a:ext cx="6371304" cy="22067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9E891F-7331-F684-D201-40547F7893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1228" y="4717275"/>
              <a:ext cx="8467" cy="182880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37B114-A12C-0141-D50F-A813900E5C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06390" y="4717269"/>
              <a:ext cx="8467" cy="182880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DA21587-4D4F-106E-62CD-718BF7F95F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394701"/>
              </p:ext>
            </p:extLst>
          </p:nvPr>
        </p:nvGraphicFramePr>
        <p:xfrm>
          <a:off x="397286" y="4316986"/>
          <a:ext cx="4058091" cy="2435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0083397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34E48C-877A-FDA6-EAB5-414E7D207F7F}"/>
              </a:ext>
            </a:extLst>
          </p:cNvPr>
          <p:cNvSpPr txBox="1"/>
          <p:nvPr/>
        </p:nvSpPr>
        <p:spPr>
          <a:xfrm>
            <a:off x="1693606" y="383460"/>
            <a:ext cx="88047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2060"/>
                </a:solidFill>
              </a:rPr>
              <a:t>Average Transaction Value/ ATV (2021-2023)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D7AA4B-A2A0-99EE-ED12-D438BD876DEA}"/>
              </a:ext>
            </a:extLst>
          </p:cNvPr>
          <p:cNvSpPr txBox="1"/>
          <p:nvPr/>
        </p:nvSpPr>
        <p:spPr>
          <a:xfrm>
            <a:off x="2556384" y="1127201"/>
            <a:ext cx="679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80"/>
                </a:solidFill>
              </a:rPr>
              <a:t>ATV (Across Regions): Canada ($60.45), USA ($60.40), Mexico ($60.33)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700-00001A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640158"/>
              </p:ext>
            </p:extLst>
          </p:nvPr>
        </p:nvGraphicFramePr>
        <p:xfrm>
          <a:off x="239914" y="1677309"/>
          <a:ext cx="3747613" cy="2766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45DC70A3-4CEE-2FE5-32FF-8BD8B7F3E570}"/>
              </a:ext>
            </a:extLst>
          </p:cNvPr>
          <p:cNvGrpSpPr/>
          <p:nvPr/>
        </p:nvGrpSpPr>
        <p:grpSpPr>
          <a:xfrm>
            <a:off x="2453502" y="3784971"/>
            <a:ext cx="7541987" cy="2772774"/>
            <a:chOff x="2453502" y="3509669"/>
            <a:chExt cx="7541987" cy="27727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3C6A71D-A4E0-48D8-8111-F2F5E1775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0999" y="4453643"/>
              <a:ext cx="8467" cy="182880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3FC7632-979E-48EA-99F2-D108F8B556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1695" y="4453637"/>
              <a:ext cx="8467" cy="182880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7AB7EA20-16D6-1AD2-EE12-F133B0E4F87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67105079"/>
                </p:ext>
              </p:extLst>
            </p:nvPr>
          </p:nvGraphicFramePr>
          <p:xfrm>
            <a:off x="2453502" y="3509669"/>
            <a:ext cx="7541987" cy="27668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49AFEA1-E6B1-D1AE-8379-1DB45CADB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516" y="201668"/>
            <a:ext cx="1417320" cy="1417320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55D9885-9562-58AA-5793-6DC3A8B703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441079"/>
              </p:ext>
            </p:extLst>
          </p:nvPr>
        </p:nvGraphicFramePr>
        <p:xfrm>
          <a:off x="8672052" y="1686276"/>
          <a:ext cx="3404242" cy="2828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307157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  <p:bldGraphic spid="3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34E48C-877A-FDA6-EAB5-414E7D207F7F}"/>
              </a:ext>
            </a:extLst>
          </p:cNvPr>
          <p:cNvSpPr txBox="1"/>
          <p:nvPr/>
        </p:nvSpPr>
        <p:spPr>
          <a:xfrm>
            <a:off x="3462184" y="314636"/>
            <a:ext cx="52676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2060"/>
                </a:solidFill>
              </a:rPr>
              <a:t>Insights and Recommendations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8B7CC-6356-C864-F511-95F90A515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516" y="201668"/>
            <a:ext cx="1417320" cy="141732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8D47CD4-5A29-CC9B-5340-05C452E74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89" y="4034868"/>
            <a:ext cx="10107563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2060"/>
                </a:solidFill>
              </a:rPr>
              <a:t>Recommendation 1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u="sng" dirty="0">
              <a:solidFill>
                <a:srgbClr val="00808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>
                <a:solidFill>
                  <a:srgbClr val="008080"/>
                </a:solidFill>
              </a:rPr>
              <a:t>Address Declining Revenue and Gross Profit</a:t>
            </a:r>
            <a:r>
              <a:rPr lang="en-US" altLang="en-US" dirty="0">
                <a:solidFill>
                  <a:srgbClr val="008080"/>
                </a:solidFill>
              </a:rPr>
              <a:t>: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Focus on targeted promotions and pricing strategies for </a:t>
            </a:r>
            <a:r>
              <a:rPr lang="en-US" altLang="en-US" dirty="0">
                <a:solidFill>
                  <a:schemeClr val="accent1"/>
                </a:solidFill>
              </a:rPr>
              <a:t>high-tier</a:t>
            </a:r>
            <a:r>
              <a:rPr lang="en-US" altLang="en-US" dirty="0"/>
              <a:t> products, especially electronics and furniture, to revive sales in the </a:t>
            </a:r>
            <a:r>
              <a:rPr lang="en-US" altLang="en-US" b="1" dirty="0">
                <a:solidFill>
                  <a:srgbClr val="293D55"/>
                </a:solidFill>
              </a:rPr>
              <a:t>USA</a:t>
            </a:r>
            <a:r>
              <a:rPr lang="en-US" altLang="en-US" dirty="0"/>
              <a:t>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Introduce flexible financing or installment plans to encourage purchases of </a:t>
            </a:r>
            <a:r>
              <a:rPr lang="en-US" altLang="en-US" dirty="0">
                <a:solidFill>
                  <a:schemeClr val="accent1"/>
                </a:solidFill>
              </a:rPr>
              <a:t>higher-value</a:t>
            </a:r>
            <a:r>
              <a:rPr lang="en-US" altLang="en-US" dirty="0"/>
              <a:t> items.</a:t>
            </a:r>
            <a:endParaRPr lang="en-US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1939D-FC56-80B2-66EB-37683820D451}"/>
              </a:ext>
            </a:extLst>
          </p:cNvPr>
          <p:cNvSpPr txBox="1"/>
          <p:nvPr/>
        </p:nvSpPr>
        <p:spPr>
          <a:xfrm>
            <a:off x="698089" y="1168012"/>
            <a:ext cx="1010756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rgbClr val="002060"/>
                </a:solidFill>
              </a:rPr>
              <a:t>Insight 1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u="sng" dirty="0">
              <a:solidFill>
                <a:srgbClr val="00808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>
                <a:solidFill>
                  <a:srgbClr val="008080"/>
                </a:solidFill>
              </a:rPr>
              <a:t>Declining Revenue and Gross Profit</a:t>
            </a:r>
            <a:r>
              <a:rPr lang="en-US" altLang="en-US" dirty="0">
                <a:solidFill>
                  <a:srgbClr val="008080"/>
                </a:solidFill>
              </a:rPr>
              <a:t>: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Insight</a:t>
            </a:r>
            <a:r>
              <a:rPr lang="en-US" altLang="en-US" dirty="0"/>
              <a:t>: ValueFrenzy’s revenue dropped from $13.8M in 2021 to $9.7M in 2022 and 2023, alongside a decline in gross profit from $8.2M to $5.8M.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C00000"/>
                </a:solidFill>
              </a:rPr>
              <a:t>Root Cause</a:t>
            </a:r>
            <a:r>
              <a:rPr lang="en-US" altLang="en-US" b="1" dirty="0"/>
              <a:t>:</a:t>
            </a:r>
            <a:r>
              <a:rPr lang="en-US" altLang="en-US" dirty="0"/>
              <a:t> Reduced </a:t>
            </a:r>
            <a:r>
              <a:rPr lang="en-US" altLang="en-US" dirty="0">
                <a:solidFill>
                  <a:schemeClr val="accent1"/>
                </a:solidFill>
              </a:rPr>
              <a:t>high-tier</a:t>
            </a:r>
            <a:r>
              <a:rPr lang="en-US" altLang="en-US" dirty="0"/>
              <a:t> product sales, especially in the </a:t>
            </a:r>
            <a:r>
              <a:rPr lang="en-US" altLang="en-US" b="1" dirty="0">
                <a:solidFill>
                  <a:srgbClr val="293D55"/>
                </a:solidFill>
              </a:rPr>
              <a:t>USA</a:t>
            </a:r>
            <a:r>
              <a:rPr lang="en-US" altLang="en-US" dirty="0"/>
              <a:t>, due to economic constraints and lower ATV after Q4 2021.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9270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34E48C-877A-FDA6-EAB5-414E7D207F7F}"/>
              </a:ext>
            </a:extLst>
          </p:cNvPr>
          <p:cNvSpPr txBox="1"/>
          <p:nvPr/>
        </p:nvSpPr>
        <p:spPr>
          <a:xfrm>
            <a:off x="2768395" y="314636"/>
            <a:ext cx="6655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2060"/>
                </a:solidFill>
              </a:rPr>
              <a:t>Insights and Recommendations (Contd..)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8B7CC-6356-C864-F511-95F90A515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516" y="201668"/>
            <a:ext cx="1417320" cy="141732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8D47CD4-5A29-CC9B-5340-05C452E74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89" y="3916874"/>
            <a:ext cx="10009239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2060"/>
                </a:solidFill>
              </a:rPr>
              <a:t>Recommendation 2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u="sng" dirty="0">
              <a:solidFill>
                <a:srgbClr val="00808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>
                <a:solidFill>
                  <a:srgbClr val="008080"/>
                </a:solidFill>
              </a:rPr>
              <a:t>Optimize Product Mix and Encourage High-Tier Sales</a:t>
            </a:r>
            <a:r>
              <a:rPr lang="en-US" altLang="en-US" dirty="0"/>
              <a:t>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Shift marketing focus toward </a:t>
            </a:r>
            <a:r>
              <a:rPr lang="en-US" altLang="en-US" b="1" dirty="0">
                <a:solidFill>
                  <a:srgbClr val="A5A5A5"/>
                </a:solidFill>
              </a:rPr>
              <a:t>medium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chemeClr val="accent1"/>
                </a:solidFill>
              </a:rPr>
              <a:t>high-tier</a:t>
            </a:r>
            <a:r>
              <a:rPr lang="en-US" altLang="en-US" dirty="0"/>
              <a:t> products in regions like </a:t>
            </a:r>
            <a:r>
              <a:rPr lang="en-US" altLang="en-US" b="1" dirty="0">
                <a:solidFill>
                  <a:srgbClr val="A7ADBD"/>
                </a:solidFill>
              </a:rPr>
              <a:t>Mexico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BCBCBC"/>
                </a:solidFill>
              </a:rPr>
              <a:t>Canada</a:t>
            </a:r>
            <a:r>
              <a:rPr lang="en-US" altLang="en-US" dirty="0"/>
              <a:t>, where potential for growth remains.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Launch product bundles and cross-selling initiatives to increase spending on </a:t>
            </a:r>
            <a:r>
              <a:rPr lang="en-US" altLang="en-US" dirty="0">
                <a:solidFill>
                  <a:schemeClr val="accent1"/>
                </a:solidFill>
              </a:rPr>
              <a:t>higher-margin</a:t>
            </a:r>
            <a:r>
              <a:rPr lang="en-US" altLang="en-US" dirty="0"/>
              <a:t> categories.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1939D-FC56-80B2-66EB-37683820D451}"/>
              </a:ext>
            </a:extLst>
          </p:cNvPr>
          <p:cNvSpPr txBox="1"/>
          <p:nvPr/>
        </p:nvSpPr>
        <p:spPr>
          <a:xfrm>
            <a:off x="698090" y="1118852"/>
            <a:ext cx="1000924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rgbClr val="002060"/>
                </a:solidFill>
              </a:rPr>
              <a:t>Insight 2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u="sng" dirty="0">
              <a:solidFill>
                <a:srgbClr val="00808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>
                <a:solidFill>
                  <a:srgbClr val="008080"/>
                </a:solidFill>
              </a:rPr>
              <a:t>Stable Quantity Sold but Shifting Product Mix</a:t>
            </a:r>
            <a:r>
              <a:rPr lang="en-US" altLang="en-US" dirty="0"/>
              <a:t>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Insight</a:t>
            </a:r>
            <a:r>
              <a:rPr lang="en-US" altLang="en-US" b="1" dirty="0"/>
              <a:t>:</a:t>
            </a:r>
            <a:r>
              <a:rPr lang="en-US" altLang="en-US" dirty="0"/>
              <a:t> 15.7M units sold, with groceries making up 60% of sales. </a:t>
            </a:r>
            <a:r>
              <a:rPr lang="en-US" altLang="en-US" dirty="0">
                <a:solidFill>
                  <a:schemeClr val="accent1"/>
                </a:solidFill>
              </a:rPr>
              <a:t>High-tier</a:t>
            </a:r>
            <a:r>
              <a:rPr lang="en-US" altLang="en-US" dirty="0"/>
              <a:t> product sales declined significantly.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C00000"/>
                </a:solidFill>
              </a:rPr>
              <a:t>Root Cause</a:t>
            </a:r>
            <a:r>
              <a:rPr lang="en-US" altLang="en-US" b="1" dirty="0"/>
              <a:t>:</a:t>
            </a:r>
            <a:r>
              <a:rPr lang="en-US" altLang="en-US" dirty="0"/>
              <a:t> Economic pressures led customers to prioritize essential goods like groceries, reducing demand for </a:t>
            </a:r>
            <a:r>
              <a:rPr lang="en-US" altLang="en-US" dirty="0">
                <a:solidFill>
                  <a:schemeClr val="accent1"/>
                </a:solidFill>
              </a:rPr>
              <a:t>high-tier</a:t>
            </a:r>
            <a:r>
              <a:rPr lang="en-US" altLang="en-US" dirty="0"/>
              <a:t> items.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7670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34E48C-877A-FDA6-EAB5-414E7D207F7F}"/>
              </a:ext>
            </a:extLst>
          </p:cNvPr>
          <p:cNvSpPr txBox="1"/>
          <p:nvPr/>
        </p:nvSpPr>
        <p:spPr>
          <a:xfrm>
            <a:off x="2768395" y="314636"/>
            <a:ext cx="6655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2060"/>
                </a:solidFill>
              </a:rPr>
              <a:t>Insights and Recommendations (Contd..)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8B7CC-6356-C864-F511-95F90A515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516" y="201668"/>
            <a:ext cx="1417320" cy="141732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8D47CD4-5A29-CC9B-5340-05C452E74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89" y="3867726"/>
            <a:ext cx="10166555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2060"/>
                </a:solidFill>
              </a:rPr>
              <a:t>Recommendation 3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u="sng" dirty="0">
              <a:solidFill>
                <a:srgbClr val="00808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>
                <a:solidFill>
                  <a:srgbClr val="008080"/>
                </a:solidFill>
              </a:rPr>
              <a:t>Boost Average Transaction Value (ATV)</a:t>
            </a:r>
            <a:r>
              <a:rPr lang="en-US" altLang="en-US" dirty="0"/>
              <a:t>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Implement loyalty programs and personalized discounts to increase the ATV, particularly for frequent customers.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Encourage customers to add </a:t>
            </a:r>
            <a:r>
              <a:rPr lang="en-US" altLang="en-US" dirty="0">
                <a:solidFill>
                  <a:schemeClr val="accent1"/>
                </a:solidFill>
              </a:rPr>
              <a:t>higher-value</a:t>
            </a:r>
            <a:r>
              <a:rPr lang="en-US" altLang="en-US" dirty="0"/>
              <a:t> products to their carts through targeted upselling at checkout.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1939D-FC56-80B2-66EB-37683820D451}"/>
              </a:ext>
            </a:extLst>
          </p:cNvPr>
          <p:cNvSpPr txBox="1"/>
          <p:nvPr/>
        </p:nvSpPr>
        <p:spPr>
          <a:xfrm>
            <a:off x="698089" y="1217172"/>
            <a:ext cx="1016655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rgbClr val="002060"/>
                </a:solidFill>
              </a:rPr>
              <a:t>Insight 3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u="sng" dirty="0">
              <a:solidFill>
                <a:srgbClr val="00808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>
                <a:solidFill>
                  <a:srgbClr val="008080"/>
                </a:solidFill>
              </a:rPr>
              <a:t>High Transaction Volume but Lower Average Transaction Value</a:t>
            </a:r>
            <a:r>
              <a:rPr lang="en-US" altLang="en-US" dirty="0">
                <a:solidFill>
                  <a:srgbClr val="008080"/>
                </a:solidFill>
              </a:rPr>
              <a:t>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Insight</a:t>
            </a:r>
            <a:r>
              <a:rPr lang="en-US" altLang="en-US" dirty="0"/>
              <a:t>: Transaction volume remained steady, but ATV dropped from $75+ in 2021 to $53+ in 2022-2023.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C00000"/>
                </a:solidFill>
              </a:rPr>
              <a:t>Root Cause</a:t>
            </a:r>
            <a:r>
              <a:rPr lang="en-US" altLang="en-US" dirty="0"/>
              <a:t>: Fewer </a:t>
            </a:r>
            <a:r>
              <a:rPr lang="en-US" altLang="en-US" dirty="0">
                <a:solidFill>
                  <a:schemeClr val="accent1"/>
                </a:solidFill>
              </a:rPr>
              <a:t>high-value</a:t>
            </a:r>
            <a:r>
              <a:rPr lang="en-US" altLang="en-US" dirty="0"/>
              <a:t> transactions and more frequent </a:t>
            </a:r>
            <a:r>
              <a:rPr lang="en-US" altLang="en-US" dirty="0">
                <a:solidFill>
                  <a:schemeClr val="accent2"/>
                </a:solidFill>
              </a:rPr>
              <a:t>low-cost</a:t>
            </a:r>
            <a:r>
              <a:rPr lang="en-US" altLang="en-US" dirty="0"/>
              <a:t> purchases caused the sharp drop in ATV.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3798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34E48C-877A-FDA6-EAB5-414E7D207F7F}"/>
              </a:ext>
            </a:extLst>
          </p:cNvPr>
          <p:cNvSpPr txBox="1"/>
          <p:nvPr/>
        </p:nvSpPr>
        <p:spPr>
          <a:xfrm>
            <a:off x="2768395" y="344132"/>
            <a:ext cx="6655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2060"/>
                </a:solidFill>
              </a:rPr>
              <a:t>Insights and Recommendations (Contd..)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8B7CC-6356-C864-F511-95F90A515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516" y="201668"/>
            <a:ext cx="1417320" cy="141732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8D47CD4-5A29-CC9B-5340-05C452E74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89" y="3739050"/>
            <a:ext cx="1000924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2060"/>
                </a:solidFill>
              </a:rPr>
              <a:t>Recommendation 4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u="sng" dirty="0">
              <a:solidFill>
                <a:srgbClr val="00808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>
                <a:solidFill>
                  <a:srgbClr val="008080"/>
                </a:solidFill>
              </a:rPr>
              <a:t>Improve Regional Performance with Tailored Strategies</a:t>
            </a:r>
            <a:r>
              <a:rPr lang="en-US" altLang="en-US" dirty="0">
                <a:solidFill>
                  <a:srgbClr val="008080"/>
                </a:solidFill>
              </a:rPr>
              <a:t>: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Develop region-specific marketing campaigns to address the unique needs of each market (</a:t>
            </a:r>
            <a:r>
              <a:rPr lang="en-US" altLang="en-US" b="1" dirty="0">
                <a:solidFill>
                  <a:srgbClr val="293D55"/>
                </a:solidFill>
              </a:rPr>
              <a:t>USA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A7ADBD"/>
                </a:solidFill>
              </a:rPr>
              <a:t>Mexico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BCBCBC"/>
                </a:solidFill>
              </a:rPr>
              <a:t>Canada</a:t>
            </a:r>
            <a:r>
              <a:rPr lang="en-US" altLang="en-US" dirty="0"/>
              <a:t>).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Invest in localized market research to better understand customer behavior and adapt product offerings accordingly.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1939D-FC56-80B2-66EB-37683820D451}"/>
              </a:ext>
            </a:extLst>
          </p:cNvPr>
          <p:cNvSpPr txBox="1"/>
          <p:nvPr/>
        </p:nvSpPr>
        <p:spPr>
          <a:xfrm>
            <a:off x="698090" y="1187676"/>
            <a:ext cx="1000924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rgbClr val="002060"/>
                </a:solidFill>
              </a:rPr>
              <a:t>Insight 4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u="sng" dirty="0">
              <a:solidFill>
                <a:srgbClr val="00808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>
                <a:solidFill>
                  <a:srgbClr val="008080"/>
                </a:solidFill>
              </a:rPr>
              <a:t>Regional Disparities in Performance</a:t>
            </a:r>
            <a:r>
              <a:rPr lang="en-US" altLang="en-US" dirty="0">
                <a:solidFill>
                  <a:srgbClr val="008080"/>
                </a:solidFill>
              </a:rPr>
              <a:t>: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Insight</a:t>
            </a:r>
            <a:r>
              <a:rPr lang="en-US" altLang="en-US" dirty="0"/>
              <a:t>: </a:t>
            </a:r>
            <a:r>
              <a:rPr lang="en-US" altLang="en-US" b="1" dirty="0">
                <a:solidFill>
                  <a:srgbClr val="293D55"/>
                </a:solidFill>
              </a:rPr>
              <a:t>USA</a:t>
            </a:r>
            <a:r>
              <a:rPr lang="en-US" altLang="en-US" dirty="0"/>
              <a:t> saw the largest revenue drop, while </a:t>
            </a:r>
            <a:r>
              <a:rPr lang="en-US" altLang="en-US" b="1" dirty="0">
                <a:solidFill>
                  <a:srgbClr val="A7ADBD"/>
                </a:solidFill>
              </a:rPr>
              <a:t>Mexico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BCBCBC"/>
                </a:solidFill>
              </a:rPr>
              <a:t>Canada</a:t>
            </a:r>
            <a:r>
              <a:rPr lang="en-US" altLang="en-US" dirty="0"/>
              <a:t> showed better stability.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C00000"/>
                </a:solidFill>
              </a:rPr>
              <a:t>Root Cause</a:t>
            </a:r>
            <a:r>
              <a:rPr lang="en-US" altLang="en-US" b="1" dirty="0"/>
              <a:t>:</a:t>
            </a:r>
            <a:r>
              <a:rPr lang="en-US" altLang="en-US" dirty="0"/>
              <a:t> Economic challenges in the </a:t>
            </a:r>
            <a:r>
              <a:rPr lang="en-US" altLang="en-US" b="1" dirty="0">
                <a:solidFill>
                  <a:srgbClr val="293D55"/>
                </a:solidFill>
              </a:rPr>
              <a:t>USA</a:t>
            </a:r>
            <a:r>
              <a:rPr lang="en-US" altLang="en-US" dirty="0"/>
              <a:t> drove the steep decline in </a:t>
            </a:r>
            <a:r>
              <a:rPr lang="en-US" altLang="en-US" dirty="0">
                <a:solidFill>
                  <a:schemeClr val="accent1"/>
                </a:solidFill>
              </a:rPr>
              <a:t>high-tier</a:t>
            </a:r>
            <a:r>
              <a:rPr lang="en-US" altLang="en-US" dirty="0"/>
              <a:t> sales, while </a:t>
            </a:r>
            <a:r>
              <a:rPr lang="en-US" altLang="en-US" b="1" dirty="0">
                <a:solidFill>
                  <a:srgbClr val="A7ADBD"/>
                </a:solidFill>
              </a:rPr>
              <a:t>Mexico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BCBCBC"/>
                </a:solidFill>
              </a:rPr>
              <a:t>Canada</a:t>
            </a:r>
            <a:r>
              <a:rPr lang="en-US" altLang="en-US" dirty="0"/>
              <a:t> were less affected.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013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8D47CD4-5A29-CC9B-5340-05C452E74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88" y="1214855"/>
            <a:ext cx="10697495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Company Overview</a:t>
            </a:r>
            <a:endParaRPr lang="en-US" altLang="en-US" sz="2200" dirty="0">
              <a:solidFill>
                <a:srgbClr val="008080"/>
              </a:solidFill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008080"/>
                </a:solidFill>
              </a:rPr>
              <a:t>Problem Statement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Project Scope and Timeline</a:t>
            </a:r>
            <a:endParaRPr lang="en-US" altLang="en-US" sz="2200" dirty="0">
              <a:solidFill>
                <a:srgbClr val="008080"/>
              </a:solidFill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200" dirty="0">
                <a:solidFill>
                  <a:srgbClr val="008080"/>
                </a:solidFill>
              </a:rPr>
              <a:t>Key Stakeholders</a:t>
            </a: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Assumptions &amp; Constraints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200" dirty="0"/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Key Performance Indicators (KPIs)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200" dirty="0">
              <a:solidFill>
                <a:srgbClr val="008080"/>
              </a:solidFill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Insights and Recommendations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200" dirty="0"/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4E48C-877A-FDA6-EAB5-414E7D207F7F}"/>
              </a:ext>
            </a:extLst>
          </p:cNvPr>
          <p:cNvSpPr txBox="1"/>
          <p:nvPr/>
        </p:nvSpPr>
        <p:spPr>
          <a:xfrm>
            <a:off x="2694039" y="471948"/>
            <a:ext cx="68039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2060"/>
                </a:solidFill>
              </a:rPr>
              <a:t>Agenda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A9E84E-088B-4B13-5B67-605FBFA71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516" y="201668"/>
            <a:ext cx="14173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43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34E48C-877A-FDA6-EAB5-414E7D207F7F}"/>
              </a:ext>
            </a:extLst>
          </p:cNvPr>
          <p:cNvSpPr txBox="1"/>
          <p:nvPr/>
        </p:nvSpPr>
        <p:spPr>
          <a:xfrm>
            <a:off x="2768395" y="304804"/>
            <a:ext cx="6655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2060"/>
                </a:solidFill>
              </a:rPr>
              <a:t>Insights and Recommendations (Contd..)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8B7CC-6356-C864-F511-95F90A515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516" y="201668"/>
            <a:ext cx="1417320" cy="141732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8D47CD4-5A29-CC9B-5340-05C452E74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89" y="3807875"/>
            <a:ext cx="1000924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2060"/>
                </a:solidFill>
              </a:rPr>
              <a:t>Recommendation 5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u="sng" dirty="0">
              <a:solidFill>
                <a:srgbClr val="00808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>
                <a:solidFill>
                  <a:srgbClr val="008080"/>
                </a:solidFill>
              </a:rPr>
              <a:t>Adapt to Macroeconomic Conditions</a:t>
            </a:r>
            <a:r>
              <a:rPr lang="en-US" altLang="en-US" dirty="0"/>
              <a:t>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Leverage ValueFrenzy’s private label brands to provide customers with affordable, high-quality alternatives.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Enhance operational efficiency to mitigate rising costs and pass savings on to consumers through competitive pricing.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1939D-FC56-80B2-66EB-37683820D451}"/>
              </a:ext>
            </a:extLst>
          </p:cNvPr>
          <p:cNvSpPr txBox="1"/>
          <p:nvPr/>
        </p:nvSpPr>
        <p:spPr>
          <a:xfrm>
            <a:off x="698090" y="1069692"/>
            <a:ext cx="1000924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rgbClr val="002060"/>
                </a:solidFill>
              </a:rPr>
              <a:t>Insight 5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u="sng" dirty="0">
              <a:solidFill>
                <a:srgbClr val="00808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u="sng" dirty="0">
                <a:solidFill>
                  <a:srgbClr val="008080"/>
                </a:solidFill>
              </a:rPr>
              <a:t>Impact of Macroeconomic Conditions on Purchasing Patterns</a:t>
            </a:r>
            <a:r>
              <a:rPr lang="en-US" altLang="en-US" dirty="0"/>
              <a:t>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Insight</a:t>
            </a:r>
            <a:r>
              <a:rPr lang="en-US" altLang="en-US" b="1" dirty="0"/>
              <a:t>:</a:t>
            </a:r>
            <a:r>
              <a:rPr lang="en-US" altLang="en-US" dirty="0"/>
              <a:t> A significant drop in ATV, especially in the </a:t>
            </a:r>
            <a:r>
              <a:rPr lang="en-US" altLang="en-US" b="1" dirty="0">
                <a:solidFill>
                  <a:srgbClr val="293D55"/>
                </a:solidFill>
              </a:rPr>
              <a:t>USA</a:t>
            </a:r>
            <a:r>
              <a:rPr lang="en-US" altLang="en-US" dirty="0"/>
              <a:t>, indicated a shift toward </a:t>
            </a:r>
            <a:r>
              <a:rPr lang="en-US" altLang="en-US" dirty="0">
                <a:solidFill>
                  <a:schemeClr val="accent2"/>
                </a:solidFill>
              </a:rPr>
              <a:t>lower-cost</a:t>
            </a:r>
            <a:r>
              <a:rPr lang="en-US" altLang="en-US" dirty="0"/>
              <a:t>, essential goods.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C00000"/>
                </a:solidFill>
              </a:rPr>
              <a:t>Root Cause</a:t>
            </a:r>
            <a:r>
              <a:rPr lang="en-US" altLang="en-US" b="1" dirty="0"/>
              <a:t>:</a:t>
            </a:r>
            <a:r>
              <a:rPr lang="en-US" altLang="en-US" dirty="0"/>
              <a:t> Inflation and changing consumer behavior led to fewer purchases of </a:t>
            </a:r>
            <a:r>
              <a:rPr lang="en-US" altLang="en-US" dirty="0">
                <a:solidFill>
                  <a:schemeClr val="accent1"/>
                </a:solidFill>
              </a:rPr>
              <a:t>high-value</a:t>
            </a:r>
            <a:r>
              <a:rPr lang="en-US" altLang="en-US" dirty="0"/>
              <a:t> products like electronics.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5567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34E48C-877A-FDA6-EAB5-414E7D207F7F}"/>
              </a:ext>
            </a:extLst>
          </p:cNvPr>
          <p:cNvSpPr txBox="1"/>
          <p:nvPr/>
        </p:nvSpPr>
        <p:spPr>
          <a:xfrm>
            <a:off x="4279491" y="452284"/>
            <a:ext cx="36330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2060"/>
                </a:solidFill>
              </a:rPr>
              <a:t>CONCLUSION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8B7CC-6356-C864-F511-95F90A515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516" y="201668"/>
            <a:ext cx="1417320" cy="141732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8D47CD4-5A29-CC9B-5340-05C452E74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88" y="1598632"/>
            <a:ext cx="985683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/>
              <a:t>The analysis of ValueFrenzy's performance from 2021 to 2023 highlighted key challenges in revenue, profit, and regional sales. 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400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/>
              <a:t>By identifying these issues and understanding customer behavior, we now have a clear path to improve performance and drive future growth. 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400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By implementing these strategic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recommendations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ValueFrenzy is well-positioned to recover lost ground, enhance profit margins, and </a:t>
            </a:r>
            <a:r>
              <a:rPr lang="en-US" altLang="en-US" sz="2400" dirty="0"/>
              <a:t>stay competitive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the FMCG market.</a:t>
            </a:r>
          </a:p>
        </p:txBody>
      </p:sp>
    </p:spTree>
    <p:extLst>
      <p:ext uri="{BB962C8B-B14F-4D97-AF65-F5344CB8AC3E}">
        <p14:creationId xmlns:p14="http://schemas.microsoft.com/office/powerpoint/2010/main" val="19198574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8D47CD4-5A29-CC9B-5340-05C452E74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88" y="1270401"/>
            <a:ext cx="1069749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Founded in 2006, specializing in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FMCG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lang="en-US" altLang="en-US" sz="2200" dirty="0"/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Operations in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293D55"/>
                </a:solidFill>
                <a:effectLst/>
              </a:rPr>
              <a:t>USA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A7ADBD"/>
                </a:solidFill>
                <a:effectLst/>
              </a:rPr>
              <a:t>Mexico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BCBCBC"/>
                </a:solidFill>
                <a:effectLst/>
              </a:rPr>
              <a:t>Canada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100+ stores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Product range: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low-tier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(groceries),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A5A5A5"/>
                </a:solidFill>
                <a:effectLst/>
              </a:rPr>
              <a:t>medium-tier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(household goods),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high-tier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(electronics).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Strong focus on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private label brands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affordability</a:t>
            </a:r>
            <a:endParaRPr lang="en-US" altLang="en-US" sz="2200" dirty="0">
              <a:solidFill>
                <a:srgbClr val="008080"/>
              </a:solidFill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200" b="1" dirty="0"/>
              <a:t>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Omnichannel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strategy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: Seamless integration of physical stores and online shopping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Committed to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operational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efficiency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sustainable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growth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4E48C-877A-FDA6-EAB5-414E7D207F7F}"/>
              </a:ext>
            </a:extLst>
          </p:cNvPr>
          <p:cNvSpPr txBox="1"/>
          <p:nvPr/>
        </p:nvSpPr>
        <p:spPr>
          <a:xfrm>
            <a:off x="2694039" y="471948"/>
            <a:ext cx="68039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2060"/>
                </a:solidFill>
              </a:rPr>
              <a:t>ValueFrenzy Supermarket Chain Overview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A9E84E-088B-4B13-5B67-605FBFA71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516" y="201668"/>
            <a:ext cx="1417320" cy="141732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55AE549-1B9E-1164-48BE-916D6965C498}"/>
              </a:ext>
            </a:extLst>
          </p:cNvPr>
          <p:cNvGrpSpPr/>
          <p:nvPr/>
        </p:nvGrpSpPr>
        <p:grpSpPr>
          <a:xfrm>
            <a:off x="8760543" y="4395015"/>
            <a:ext cx="3205315" cy="2703873"/>
            <a:chOff x="9041522" y="4326192"/>
            <a:chExt cx="2674527" cy="25371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0EBDD1-F569-0FE6-66C9-08BC2BB4A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125573"/>
                </a:clrFrom>
                <a:clrTo>
                  <a:srgbClr val="12557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9041522" y="4326192"/>
              <a:ext cx="2674527" cy="253719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EC31D8-E487-F73C-7F67-9117081D1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6704" y="5400141"/>
              <a:ext cx="130011" cy="13001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AB59F8-D684-52FA-B5AC-6ACC2E2CD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3123" y="6136006"/>
              <a:ext cx="181546" cy="18154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9133C00-F568-FDED-03A1-1978B3B7D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8593" y="5590171"/>
              <a:ext cx="380825" cy="380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13685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8D47CD4-5A29-CC9B-5340-05C452E74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23" y="1650400"/>
            <a:ext cx="977326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2021-2023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Revenue and profit decline, especially in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293D55"/>
                </a:solidFill>
                <a:effectLst/>
              </a:rPr>
              <a:t>USA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lang="en-US" altLang="en-US" sz="2200" dirty="0"/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Sarah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Jameson,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COO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reached out for an urgent data analysis.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Goal: Examine KPIs—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Revenue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,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 Profit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,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 Quantity Sold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,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 Transactions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,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Average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Transaction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Value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(ATV)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segmented by regions and product-tiers.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Objective: Pinpoint gaps, analyze customer behavior, and recommend improvements.</a:t>
            </a:r>
            <a:endParaRPr lang="en-US" alt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4E48C-877A-FDA6-EAB5-414E7D207F7F}"/>
              </a:ext>
            </a:extLst>
          </p:cNvPr>
          <p:cNvSpPr txBox="1"/>
          <p:nvPr/>
        </p:nvSpPr>
        <p:spPr>
          <a:xfrm>
            <a:off x="2118852" y="521109"/>
            <a:ext cx="7954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2060"/>
                </a:solidFill>
              </a:rPr>
              <a:t>A Call for Help: Analyzing ValueFrenzy's Decline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21FD9C-4B89-FA2E-87F5-C9A7C06E2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516" y="201668"/>
            <a:ext cx="14173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450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8D47CD4-5A29-CC9B-5340-05C452E74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16" y="1052411"/>
            <a:ext cx="9749599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solidFill>
                  <a:srgbClr val="00B050"/>
                </a:solidFill>
              </a:rPr>
              <a:t>In-Scope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Data Analysis: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 KPIs: </a:t>
            </a:r>
            <a:r>
              <a:rPr lang="en-US" altLang="en-US" dirty="0">
                <a:solidFill>
                  <a:srgbClr val="008080"/>
                </a:solidFill>
              </a:rPr>
              <a:t>Revenue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8080"/>
                </a:solidFill>
              </a:rPr>
              <a:t>Profit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8080"/>
                </a:solidFill>
              </a:rPr>
              <a:t>Quantity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>
                <a:solidFill>
                  <a:srgbClr val="008080"/>
                </a:solidFill>
              </a:rPr>
              <a:t>Sold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8080"/>
                </a:solidFill>
              </a:rPr>
              <a:t>Transactions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8080"/>
                </a:solidFill>
              </a:rPr>
              <a:t>ATV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008080"/>
                </a:solidFill>
              </a:rPr>
              <a:t>2021-2023</a:t>
            </a:r>
            <a:r>
              <a:rPr lang="en-US" altLang="en-US" dirty="0"/>
              <a:t>).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 Analyze by product tiers: </a:t>
            </a:r>
            <a:r>
              <a:rPr lang="en-US" altLang="en-US" dirty="0">
                <a:solidFill>
                  <a:schemeClr val="accent2"/>
                </a:solidFill>
              </a:rPr>
              <a:t>Low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A5A5A5"/>
                </a:solidFill>
              </a:rPr>
              <a:t>Medium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1"/>
                </a:solidFill>
              </a:rPr>
              <a:t>High</a:t>
            </a:r>
            <a:r>
              <a:rPr lang="en-US" altLang="en-US" dirty="0"/>
              <a:t>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 Track trends and identify seasonal patterns.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 Examine regional differences in sales and customer behavior.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Recommendations: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Recommend actions to </a:t>
            </a:r>
            <a:r>
              <a:rPr lang="en-US" altLang="en-US" dirty="0">
                <a:solidFill>
                  <a:srgbClr val="008080"/>
                </a:solidFill>
              </a:rPr>
              <a:t>recover ATV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8080"/>
                </a:solidFill>
              </a:rPr>
              <a:t>boost gross profits</a:t>
            </a:r>
            <a:r>
              <a:rPr lang="en-US" altLang="en-US" dirty="0"/>
              <a:t>, and drive </a:t>
            </a:r>
            <a:r>
              <a:rPr lang="en-US" altLang="en-US" dirty="0">
                <a:solidFill>
                  <a:srgbClr val="A5A5A5"/>
                </a:solidFill>
              </a:rPr>
              <a:t>medium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chemeClr val="accent1"/>
                </a:solidFill>
              </a:rPr>
              <a:t>high-tier</a:t>
            </a:r>
            <a:r>
              <a:rPr lang="en-US" altLang="en-US" dirty="0"/>
              <a:t> product sales.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Propose </a:t>
            </a:r>
            <a:r>
              <a:rPr lang="en-US" altLang="en-US" dirty="0">
                <a:solidFill>
                  <a:srgbClr val="008080"/>
                </a:solidFill>
              </a:rPr>
              <a:t>targeted promotions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8080"/>
                </a:solidFill>
              </a:rPr>
              <a:t>loyalty programs</a:t>
            </a:r>
            <a:r>
              <a:rPr lang="en-US" altLang="en-US" dirty="0"/>
              <a:t>, and region-specific marketing to </a:t>
            </a:r>
            <a:r>
              <a:rPr lang="en-US" altLang="en-US" dirty="0">
                <a:solidFill>
                  <a:srgbClr val="008080"/>
                </a:solidFill>
              </a:rPr>
              <a:t>improve customer engagement</a:t>
            </a:r>
            <a:r>
              <a:rPr lang="en-US" altLang="en-US" dirty="0"/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Suggest operational improvements to </a:t>
            </a:r>
            <a:r>
              <a:rPr lang="en-US" altLang="en-US" dirty="0">
                <a:solidFill>
                  <a:srgbClr val="008080"/>
                </a:solidFill>
              </a:rPr>
              <a:t>cut supply chain costs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008080"/>
                </a:solidFill>
              </a:rPr>
              <a:t>boost profitability</a:t>
            </a:r>
            <a:r>
              <a:rPr lang="en-US" altLang="en-US" dirty="0"/>
              <a:t> in Canada.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u="sng" dirty="0">
                <a:solidFill>
                  <a:srgbClr val="FF0000"/>
                </a:solidFill>
              </a:rPr>
              <a:t>Out-of-Scope:</a:t>
            </a:r>
            <a:endParaRPr kumimoji="0" lang="en-US" altLang="en-US" sz="2000" i="0" u="sng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dirty="0"/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Customer Surveys (qualitative data).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Detailed Supply Chain or operational analysis.</a:t>
            </a:r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4E48C-877A-FDA6-EAB5-414E7D207F7F}"/>
              </a:ext>
            </a:extLst>
          </p:cNvPr>
          <p:cNvSpPr txBox="1"/>
          <p:nvPr/>
        </p:nvSpPr>
        <p:spPr>
          <a:xfrm>
            <a:off x="2541639" y="334300"/>
            <a:ext cx="71087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2060"/>
                </a:solidFill>
              </a:rPr>
              <a:t>What’s Included in the Analysis?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7CE294-7E49-C933-3332-A8027F003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516" y="201668"/>
            <a:ext cx="14173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184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8D47CD4-5A29-CC9B-5340-05C452E74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66" y="1457218"/>
            <a:ext cx="1021571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>
                <a:solidFill>
                  <a:srgbClr val="008080"/>
                </a:solidFill>
              </a:rPr>
              <a:t>Week 1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	Stakeholder Meetings, Finalize KPIs, Data Collection, Initial Preparation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en-US" altLang="en-US" sz="2400" dirty="0">
                <a:solidFill>
                  <a:srgbClr val="008080"/>
                </a:solidFill>
              </a:rPr>
              <a:t>Week 2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	Data Cleaning, Transformation, Preliminary Analysis, Feedback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en-US" altLang="en-US" sz="2400" dirty="0">
                <a:solidFill>
                  <a:srgbClr val="008080"/>
                </a:solidFill>
              </a:rPr>
              <a:t>Week 3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	Detailed Data Analysis, Insights Development, Feedback &amp; refinement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en-US" altLang="en-US" sz="2400" dirty="0">
                <a:solidFill>
                  <a:srgbClr val="008080"/>
                </a:solidFill>
              </a:rPr>
              <a:t>Week 4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	Draft Dashboard, Internal review, Dashboard refinement, Presentation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4E48C-877A-FDA6-EAB5-414E7D207F7F}"/>
              </a:ext>
            </a:extLst>
          </p:cNvPr>
          <p:cNvSpPr txBox="1"/>
          <p:nvPr/>
        </p:nvSpPr>
        <p:spPr>
          <a:xfrm>
            <a:off x="2541639" y="432620"/>
            <a:ext cx="71087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2060"/>
                </a:solidFill>
              </a:rPr>
              <a:t>Four Phases, Four Weeks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E443E7-5622-462F-CD3F-4C73D29D0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516" y="201668"/>
            <a:ext cx="14173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217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34E48C-877A-FDA6-EAB5-414E7D207F7F}"/>
              </a:ext>
            </a:extLst>
          </p:cNvPr>
          <p:cNvSpPr txBox="1"/>
          <p:nvPr/>
        </p:nvSpPr>
        <p:spPr>
          <a:xfrm>
            <a:off x="2541639" y="363796"/>
            <a:ext cx="71087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2060"/>
                </a:solidFill>
              </a:rPr>
              <a:t>The People Behind the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5CA561-7C82-DB6D-966D-E0F7F3D4A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516" y="201668"/>
            <a:ext cx="1417320" cy="141732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DA428CC8-6958-E957-61B5-646A838C3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16" y="1136201"/>
            <a:ext cx="10078065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008080"/>
                </a:solidFill>
              </a:rPr>
              <a:t>Sarah Jamieson </a:t>
            </a:r>
            <a:r>
              <a:rPr lang="en-US" altLang="en-US" sz="2200" dirty="0"/>
              <a:t>– Chief Operating Officer (COO)</a:t>
            </a:r>
            <a:endParaRPr lang="en-US" altLang="en-US" sz="2200" dirty="0">
              <a:solidFill>
                <a:srgbClr val="008080"/>
              </a:solidFill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008080"/>
                </a:solidFill>
              </a:rPr>
              <a:t>David Lee </a:t>
            </a:r>
            <a:r>
              <a:rPr lang="en-US" altLang="en-US" sz="2200" dirty="0"/>
              <a:t>- Chief Financial Officer (CFO)</a:t>
            </a:r>
            <a:endParaRPr lang="en-US" altLang="en-US" sz="2200" dirty="0">
              <a:solidFill>
                <a:srgbClr val="008080"/>
              </a:solidFill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008080"/>
                </a:solidFill>
              </a:rPr>
              <a:t>Amanda Cole </a:t>
            </a:r>
            <a:r>
              <a:rPr lang="en-US" altLang="en-US" sz="2200" dirty="0"/>
              <a:t>- Head of Sales and Marketing</a:t>
            </a:r>
            <a:endParaRPr lang="en-US" altLang="en-US" sz="2200" dirty="0">
              <a:solidFill>
                <a:srgbClr val="008080"/>
              </a:solidFill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008080"/>
                </a:solidFill>
              </a:rPr>
              <a:t>Michael Rogers </a:t>
            </a:r>
            <a:r>
              <a:rPr lang="en-US" altLang="en-US" sz="2200" dirty="0"/>
              <a:t>- Regional Manager, USA</a:t>
            </a: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200" dirty="0">
              <a:solidFill>
                <a:srgbClr val="008080"/>
              </a:solidFill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008080"/>
                </a:solidFill>
              </a:rPr>
              <a:t>Isabella Martinez </a:t>
            </a:r>
            <a:r>
              <a:rPr lang="en-US" altLang="en-US" sz="2200" dirty="0"/>
              <a:t>- Regional Manager, Mexico</a:t>
            </a: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200" dirty="0">
              <a:solidFill>
                <a:srgbClr val="008080"/>
              </a:solidFill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008080"/>
                </a:solidFill>
              </a:rPr>
              <a:t>Ethan Carter </a:t>
            </a:r>
            <a:r>
              <a:rPr lang="en-US" altLang="en-US" sz="2200" dirty="0"/>
              <a:t>- Regional Manager, Canada</a:t>
            </a: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200" dirty="0">
              <a:solidFill>
                <a:srgbClr val="008080"/>
              </a:solidFill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008080"/>
                </a:solidFill>
              </a:rPr>
              <a:t>Karen Blake </a:t>
            </a:r>
            <a:r>
              <a:rPr lang="en-US" altLang="en-US" sz="2200" dirty="0"/>
              <a:t>- Head of Product and Strategy</a:t>
            </a: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200" dirty="0">
              <a:solidFill>
                <a:srgbClr val="008080"/>
              </a:solidFill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008080"/>
                </a:solidFill>
              </a:rPr>
              <a:t>Nitin Kunigal</a:t>
            </a:r>
            <a:r>
              <a:rPr lang="en-US" altLang="en-US" sz="2200" dirty="0"/>
              <a:t> - Data Analyst (Consultant)</a:t>
            </a:r>
            <a:endParaRPr lang="en-US" altLang="en-US" sz="2200" dirty="0">
              <a:solidFill>
                <a:srgbClr val="0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8234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8D47CD4-5A29-CC9B-5340-05C452E74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77" y="1343942"/>
            <a:ext cx="1035336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Business Continuity: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 major disruptions, except ATV drop (Q4-2021 to Q1-2022).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Macroeconomic Factors: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Inflation and supply chain issues affected performance across regions.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Regional Consistency: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Consumer preferences remained stable in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93D55"/>
                </a:solidFill>
                <a:effectLst/>
              </a:rPr>
              <a:t>USA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A7ADBD"/>
                </a:solidFill>
                <a:effectLst/>
              </a:rPr>
              <a:t>Mexico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BCBCBC"/>
                </a:solidFill>
                <a:effectLst/>
              </a:rPr>
              <a:t>Canada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Comparable Store Performance: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Similar product availability and pricing across all stores.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Stable Market Share: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Sales trends reflect internal factors, not external competition.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Product Portfolio: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 major new product lines introduced between 2021-2023.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Predictable Consumer Behavior: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Low-tier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products drive volume;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A5A5"/>
                </a:solidFill>
                <a:effectLst/>
              </a:rPr>
              <a:t>medium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high-tier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drive profit.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4E48C-877A-FDA6-EAB5-414E7D207F7F}"/>
              </a:ext>
            </a:extLst>
          </p:cNvPr>
          <p:cNvSpPr txBox="1"/>
          <p:nvPr/>
        </p:nvSpPr>
        <p:spPr>
          <a:xfrm>
            <a:off x="4852220" y="422788"/>
            <a:ext cx="2487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2060"/>
                </a:solidFill>
              </a:rPr>
              <a:t>Assumptions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59DD9C-2A20-0D54-49D4-9540F1151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516" y="201668"/>
            <a:ext cx="14173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351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8D47CD4-5A29-CC9B-5340-05C452E74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93" y="1262302"/>
            <a:ext cx="1045169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Time Frame: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Limited to data from 2021-2023.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Data Granularity: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Limited promotional or inventory details i.e. limited breakdowns.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Regional Differences: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Consumer behavior varies, limiting global recommendations.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Tool Limitations: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Excel only, no advanced tools (SQL, Python) used.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Operational Data Excluded: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Focus on sales, no supply chain or staffing analysis.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External Market Conditions: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 access to competitor performance or external market data.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Stakeholder Availability: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Dependent on timely input from key stakeholders.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000" dirty="0"/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Unpredictable Events: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 consideration of unforeseen events unless in the dataset.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4E48C-877A-FDA6-EAB5-414E7D207F7F}"/>
              </a:ext>
            </a:extLst>
          </p:cNvPr>
          <p:cNvSpPr txBox="1"/>
          <p:nvPr/>
        </p:nvSpPr>
        <p:spPr>
          <a:xfrm>
            <a:off x="4852220" y="432620"/>
            <a:ext cx="2487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2060"/>
                </a:solidFill>
              </a:rPr>
              <a:t>Constraints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71417B-B587-97D5-E176-9E743D5F6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516" y="201668"/>
            <a:ext cx="14173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011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2500</TotalTime>
  <Words>1873</Words>
  <Application>Microsoft Office PowerPoint</Application>
  <PresentationFormat>Widescreen</PresentationFormat>
  <Paragraphs>284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Data Analysis Project - ValueFrenzy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Nitin Kunigal</dc:creator>
  <cp:lastModifiedBy>Nitin Kunigal</cp:lastModifiedBy>
  <cp:revision>176</cp:revision>
  <dcterms:created xsi:type="dcterms:W3CDTF">2024-09-26T16:30:19Z</dcterms:created>
  <dcterms:modified xsi:type="dcterms:W3CDTF">2024-10-02T06:51:00Z</dcterms:modified>
</cp:coreProperties>
</file>