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70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27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55F91-8F9A-4870-83C5-16DEF2856CB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4DE7213-4009-4BCF-A905-3FE158D0FE28}">
      <dgm:prSet phldrT="[Text]" custT="1"/>
      <dgm:spPr>
        <a:solidFill>
          <a:srgbClr val="C00000"/>
        </a:solidFill>
      </dgm:spPr>
      <dgm:t>
        <a:bodyPr/>
        <a:lstStyle/>
        <a:p>
          <a:r>
            <a:rPr lang="en-IN" alt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Identifying investment type</a:t>
          </a:r>
        </a:p>
        <a:p>
          <a:r>
            <a:rPr lang="en-IN" alt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Highest average amount of investment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D161D-73D3-4D9E-9968-54B828CF75B3}" type="parTrans" cxnId="{9F7149E0-F06C-4E01-974B-9C2D0511B4FD}">
      <dgm:prSet/>
      <dgm:spPr/>
      <dgm:t>
        <a:bodyPr/>
        <a:lstStyle/>
        <a:p>
          <a:endParaRPr lang="en-US"/>
        </a:p>
      </dgm:t>
    </dgm:pt>
    <dgm:pt modelId="{8974A6BC-249D-4163-A7B7-81053D13F770}" type="sibTrans" cxnId="{9F7149E0-F06C-4E01-974B-9C2D0511B4FD}">
      <dgm:prSet/>
      <dgm:spPr/>
      <dgm:t>
        <a:bodyPr/>
        <a:lstStyle/>
        <a:p>
          <a:endParaRPr lang="en-US"/>
        </a:p>
      </dgm:t>
    </dgm:pt>
    <dgm:pt modelId="{7940E787-FA22-4C28-8321-14830B869CE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alt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Identifying country</a:t>
          </a:r>
        </a:p>
        <a:p>
          <a:r>
            <a:rPr lang="en-IN" alt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English speaking country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900878-2151-4324-AEEA-D768438B7542}" type="parTrans" cxnId="{0F6CB3A2-32C8-4A73-B7E6-63FFE0E01468}">
      <dgm:prSet/>
      <dgm:spPr/>
      <dgm:t>
        <a:bodyPr/>
        <a:lstStyle/>
        <a:p>
          <a:endParaRPr lang="en-US"/>
        </a:p>
      </dgm:t>
    </dgm:pt>
    <dgm:pt modelId="{F604B447-0181-4ED1-9FA5-EB89A5A56DA1}" type="sibTrans" cxnId="{0F6CB3A2-32C8-4A73-B7E6-63FFE0E01468}">
      <dgm:prSet/>
      <dgm:spPr/>
      <dgm:t>
        <a:bodyPr/>
        <a:lstStyle/>
        <a:p>
          <a:endParaRPr lang="en-US"/>
        </a:p>
      </dgm:t>
    </dgm:pt>
    <dgm:pt modelId="{301CC728-3471-4304-9E39-2DBBA8B9BBAA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alt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Identifying Sector</a:t>
          </a:r>
        </a:p>
        <a:p>
          <a:r>
            <a:rPr lang="en-IN" alt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Highest number </a:t>
          </a:r>
        </a:p>
        <a:p>
          <a:r>
            <a:rPr lang="en-IN" alt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of investments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1D7090-7894-45B1-8005-1B40A63EEE5C}" type="parTrans" cxnId="{E6F81E2D-3A4B-450E-B8B9-168B6B61B44C}">
      <dgm:prSet/>
      <dgm:spPr/>
      <dgm:t>
        <a:bodyPr/>
        <a:lstStyle/>
        <a:p>
          <a:endParaRPr lang="en-US"/>
        </a:p>
      </dgm:t>
    </dgm:pt>
    <dgm:pt modelId="{E33445CA-0C60-4AF9-98F6-F1BF3E52C4B4}" type="sibTrans" cxnId="{E6F81E2D-3A4B-450E-B8B9-168B6B61B44C}">
      <dgm:prSet/>
      <dgm:spPr/>
      <dgm:t>
        <a:bodyPr/>
        <a:lstStyle/>
        <a:p>
          <a:endParaRPr lang="en-US"/>
        </a:p>
      </dgm:t>
    </dgm:pt>
    <dgm:pt modelId="{D807A771-D5F5-4442-AE0A-24558396D92C}" type="pres">
      <dgm:prSet presAssocID="{C4A55F91-8F9A-4870-83C5-16DEF2856CBD}" presName="Name0" presStyleCnt="0">
        <dgm:presLayoutVars>
          <dgm:dir/>
          <dgm:resizeHandles val="exact"/>
        </dgm:presLayoutVars>
      </dgm:prSet>
      <dgm:spPr/>
    </dgm:pt>
    <dgm:pt modelId="{CE545C12-AE00-4550-B51F-34B0F7AC34DB}" type="pres">
      <dgm:prSet presAssocID="{54DE7213-4009-4BCF-A905-3FE158D0F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37DD8-7F1D-4141-BA3D-274BF7855FC5}" type="pres">
      <dgm:prSet presAssocID="{8974A6BC-249D-4163-A7B7-81053D13F770}" presName="parSpace" presStyleCnt="0"/>
      <dgm:spPr/>
    </dgm:pt>
    <dgm:pt modelId="{2C736E10-9679-4574-99E4-9C20CA4D1BC5}" type="pres">
      <dgm:prSet presAssocID="{7940E787-FA22-4C28-8321-14830B869CE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CB54D-96D3-45AF-B659-DBA6FE4CAE83}" type="pres">
      <dgm:prSet presAssocID="{F604B447-0181-4ED1-9FA5-EB89A5A56DA1}" presName="parSpace" presStyleCnt="0"/>
      <dgm:spPr/>
    </dgm:pt>
    <dgm:pt modelId="{C1C92B47-1BE9-4176-BAE0-C4E2CE246ECF}" type="pres">
      <dgm:prSet presAssocID="{301CC728-3471-4304-9E39-2DBBA8B9BBA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7D596B-507C-4A16-BE3A-36BD513B0F37}" type="presOf" srcId="{7940E787-FA22-4C28-8321-14830B869CEB}" destId="{2C736E10-9679-4574-99E4-9C20CA4D1BC5}" srcOrd="0" destOrd="0" presId="urn:microsoft.com/office/officeart/2005/8/layout/hChevron3"/>
    <dgm:cxn modelId="{0F6CB3A2-32C8-4A73-B7E6-63FFE0E01468}" srcId="{C4A55F91-8F9A-4870-83C5-16DEF2856CBD}" destId="{7940E787-FA22-4C28-8321-14830B869CEB}" srcOrd="1" destOrd="0" parTransId="{40900878-2151-4324-AEEA-D768438B7542}" sibTransId="{F604B447-0181-4ED1-9FA5-EB89A5A56DA1}"/>
    <dgm:cxn modelId="{9F7149E0-F06C-4E01-974B-9C2D0511B4FD}" srcId="{C4A55F91-8F9A-4870-83C5-16DEF2856CBD}" destId="{54DE7213-4009-4BCF-A905-3FE158D0FE28}" srcOrd="0" destOrd="0" parTransId="{3E4D161D-73D3-4D9E-9968-54B828CF75B3}" sibTransId="{8974A6BC-249D-4163-A7B7-81053D13F770}"/>
    <dgm:cxn modelId="{96071188-AF0F-4420-805D-74884711DEF3}" type="presOf" srcId="{301CC728-3471-4304-9E39-2DBBA8B9BBAA}" destId="{C1C92B47-1BE9-4176-BAE0-C4E2CE246ECF}" srcOrd="0" destOrd="0" presId="urn:microsoft.com/office/officeart/2005/8/layout/hChevron3"/>
    <dgm:cxn modelId="{96A91B6E-0AD1-41E3-A0F8-7C9467F11E73}" type="presOf" srcId="{C4A55F91-8F9A-4870-83C5-16DEF2856CBD}" destId="{D807A771-D5F5-4442-AE0A-24558396D92C}" srcOrd="0" destOrd="0" presId="urn:microsoft.com/office/officeart/2005/8/layout/hChevron3"/>
    <dgm:cxn modelId="{E9EFB199-401E-45BB-87EE-409A4FF62F35}" type="presOf" srcId="{54DE7213-4009-4BCF-A905-3FE158D0FE28}" destId="{CE545C12-AE00-4550-B51F-34B0F7AC34DB}" srcOrd="0" destOrd="0" presId="urn:microsoft.com/office/officeart/2005/8/layout/hChevron3"/>
    <dgm:cxn modelId="{E6F81E2D-3A4B-450E-B8B9-168B6B61B44C}" srcId="{C4A55F91-8F9A-4870-83C5-16DEF2856CBD}" destId="{301CC728-3471-4304-9E39-2DBBA8B9BBAA}" srcOrd="2" destOrd="0" parTransId="{871D7090-7894-45B1-8005-1B40A63EEE5C}" sibTransId="{E33445CA-0C60-4AF9-98F6-F1BF3E52C4B4}"/>
    <dgm:cxn modelId="{3549529F-3B05-40F2-9C0C-EA3A1FC0FC1A}" type="presParOf" srcId="{D807A771-D5F5-4442-AE0A-24558396D92C}" destId="{CE545C12-AE00-4550-B51F-34B0F7AC34DB}" srcOrd="0" destOrd="0" presId="urn:microsoft.com/office/officeart/2005/8/layout/hChevron3"/>
    <dgm:cxn modelId="{C0C4BAF0-13A1-46F6-9038-A82EA796E56B}" type="presParOf" srcId="{D807A771-D5F5-4442-AE0A-24558396D92C}" destId="{DFD37DD8-7F1D-4141-BA3D-274BF7855FC5}" srcOrd="1" destOrd="0" presId="urn:microsoft.com/office/officeart/2005/8/layout/hChevron3"/>
    <dgm:cxn modelId="{A23B9D55-B79C-440E-9967-117AEFEF8511}" type="presParOf" srcId="{D807A771-D5F5-4442-AE0A-24558396D92C}" destId="{2C736E10-9679-4574-99E4-9C20CA4D1BC5}" srcOrd="2" destOrd="0" presId="urn:microsoft.com/office/officeart/2005/8/layout/hChevron3"/>
    <dgm:cxn modelId="{7E938DD8-4E2C-47D8-9D71-2BBDE51027FD}" type="presParOf" srcId="{D807A771-D5F5-4442-AE0A-24558396D92C}" destId="{427CB54D-96D3-45AF-B659-DBA6FE4CAE83}" srcOrd="3" destOrd="0" presId="urn:microsoft.com/office/officeart/2005/8/layout/hChevron3"/>
    <dgm:cxn modelId="{38EBB482-A52D-4AC8-A5F5-6B015A09CD43}" type="presParOf" srcId="{D807A771-D5F5-4442-AE0A-24558396D92C}" destId="{C1C92B47-1BE9-4176-BAE0-C4E2CE246EC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FE62D-B3DF-4C39-AEA8-BF12C4F051B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5DBC3-A823-40F3-91B0-3349F4690085}">
      <dgm:prSet phldrT="[Text]" custT="1"/>
      <dgm:spPr>
        <a:solidFill>
          <a:srgbClr val="C00000"/>
        </a:solidFill>
      </dgm:spPr>
      <dgm:t>
        <a:bodyPr/>
        <a:lstStyle/>
        <a:p>
          <a:pPr algn="l">
            <a:lnSpc>
              <a:spcPct val="100000"/>
            </a:lnSpc>
          </a:pP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Investment Type</a:t>
          </a:r>
        </a:p>
        <a:p>
          <a:pPr algn="l">
            <a:lnSpc>
              <a:spcPct val="90000"/>
            </a:lnSpc>
          </a:pPr>
          <a:r>
            <a: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Analysis of the most favourable investment type for Spark funds on the basis of average amount of investment type.</a:t>
          </a:r>
        </a:p>
        <a:p>
          <a:pPr algn="l">
            <a:lnSpc>
              <a:spcPct val="90000"/>
            </a:lnSpc>
          </a:pPr>
          <a:endParaRPr lang="en-IN" altLang="en-US" sz="14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>
            <a:lnSpc>
              <a:spcPct val="90000"/>
            </a:lnSpc>
          </a:pPr>
          <a:r>
            <a:rPr lang="en-IN" alt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Output</a:t>
          </a:r>
          <a:r>
            <a: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-&gt; Favourable investment type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8002F1-C70F-4349-A88F-C7F6631099FC}" type="parTrans" cxnId="{CC6F833C-AE20-49C6-A293-8D9F1E48EAD5}">
      <dgm:prSet/>
      <dgm:spPr/>
      <dgm:t>
        <a:bodyPr/>
        <a:lstStyle/>
        <a:p>
          <a:endParaRPr lang="en-US"/>
        </a:p>
      </dgm:t>
    </dgm:pt>
    <dgm:pt modelId="{8494A97B-C4A6-4151-BA93-9FB60B6EB693}" type="sibTrans" cxnId="{CC6F833C-AE20-49C6-A293-8D9F1E48EAD5}">
      <dgm:prSet/>
      <dgm:spPr/>
      <dgm:t>
        <a:bodyPr/>
        <a:lstStyle/>
        <a:p>
          <a:endParaRPr lang="en-US"/>
        </a:p>
      </dgm:t>
    </dgm:pt>
    <dgm:pt modelId="{2AAEE735-69CA-42EB-927A-878FC307ED6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Country</a:t>
          </a:r>
        </a:p>
        <a:p>
          <a:r>
            <a: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Analysis of the countries for the </a:t>
          </a:r>
          <a:r>
            <a:rPr lang="en-IN" alt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Favourable investment type</a:t>
          </a:r>
        </a:p>
        <a:p>
          <a:r>
            <a: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Top 9 countries with this investment type</a:t>
          </a:r>
        </a:p>
        <a:p>
          <a:endParaRPr lang="en-IN" altLang="en-US" sz="14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IN" alt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Output </a:t>
          </a:r>
          <a:r>
            <a: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-&gt; Top 3 English Speaking Countries with this type of investment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B0DEA4-AC0D-4939-A112-B78A8AEDB38A}" type="parTrans" cxnId="{BCFFC71D-8BE9-4118-B3F6-6E9F677147D7}">
      <dgm:prSet/>
      <dgm:spPr/>
      <dgm:t>
        <a:bodyPr/>
        <a:lstStyle/>
        <a:p>
          <a:endParaRPr lang="en-US"/>
        </a:p>
      </dgm:t>
    </dgm:pt>
    <dgm:pt modelId="{84736CF3-9CE0-4863-839E-1EB5AC217154}" type="sibTrans" cxnId="{BCFFC71D-8BE9-4118-B3F6-6E9F677147D7}">
      <dgm:prSet/>
      <dgm:spPr/>
      <dgm:t>
        <a:bodyPr/>
        <a:lstStyle/>
        <a:p>
          <a:endParaRPr lang="en-US"/>
        </a:p>
      </dgm:t>
    </dgm:pt>
    <dgm:pt modelId="{3C689FC4-8400-4E4F-8028-72D1221ED4F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Sector</a:t>
          </a:r>
        </a:p>
        <a:p>
          <a:r>
            <a: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Analysis of the most favourable Sector.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F41E43-50C0-4F0E-B3B3-D99379427355}" type="parTrans" cxnId="{EFEF206F-EB2B-45BD-9BC3-24D5532532FB}">
      <dgm:prSet/>
      <dgm:spPr/>
      <dgm:t>
        <a:bodyPr/>
        <a:lstStyle/>
        <a:p>
          <a:endParaRPr lang="en-US"/>
        </a:p>
      </dgm:t>
    </dgm:pt>
    <dgm:pt modelId="{C5C37695-13A0-4DC3-91D9-071BFB24B281}" type="sibTrans" cxnId="{EFEF206F-EB2B-45BD-9BC3-24D5532532FB}">
      <dgm:prSet/>
      <dgm:spPr/>
      <dgm:t>
        <a:bodyPr/>
        <a:lstStyle/>
        <a:p>
          <a:endParaRPr lang="en-US"/>
        </a:p>
      </dgm:t>
    </dgm:pt>
    <dgm:pt modelId="{673A42CB-2247-4BB5-8AFE-1552D6488F9F}" type="pres">
      <dgm:prSet presAssocID="{C91FE62D-B3DF-4C39-AEA8-BF12C4F051B4}" presName="outerComposite" presStyleCnt="0">
        <dgm:presLayoutVars>
          <dgm:chMax val="5"/>
          <dgm:dir/>
          <dgm:resizeHandles val="exact"/>
        </dgm:presLayoutVars>
      </dgm:prSet>
      <dgm:spPr/>
    </dgm:pt>
    <dgm:pt modelId="{6E2CEB23-49BD-47AE-8951-262CE8D4624A}" type="pres">
      <dgm:prSet presAssocID="{C91FE62D-B3DF-4C39-AEA8-BF12C4F051B4}" presName="dummyMaxCanvas" presStyleCnt="0">
        <dgm:presLayoutVars/>
      </dgm:prSet>
      <dgm:spPr/>
    </dgm:pt>
    <dgm:pt modelId="{EE313E9B-E7F9-4D1B-AE59-F126521AD3B1}" type="pres">
      <dgm:prSet presAssocID="{C91FE62D-B3DF-4C39-AEA8-BF12C4F051B4}" presName="ThreeNodes_1" presStyleLbl="node1" presStyleIdx="0" presStyleCnt="3" custScaleX="100945" custLinFactNeighborX="236" custLinFactNeighborY="-3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03465-AF33-4A51-B5CA-987F4719D7BB}" type="pres">
      <dgm:prSet presAssocID="{C91FE62D-B3DF-4C39-AEA8-BF12C4F051B4}" presName="ThreeNodes_2" presStyleLbl="node1" presStyleIdx="1" presStyleCnt="3" custScaleY="107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FCA22-E66B-4AEA-AAFB-3C533D6250F8}" type="pres">
      <dgm:prSet presAssocID="{C91FE62D-B3DF-4C39-AEA8-BF12C4F051B4}" presName="ThreeNodes_3" presStyleLbl="node1" presStyleIdx="2" presStyleCnt="3" custLinFactNeighborX="78" custLinFactNeighborY="-25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E8953-EBD8-4844-BAB8-D05F4A001F25}" type="pres">
      <dgm:prSet presAssocID="{C91FE62D-B3DF-4C39-AEA8-BF12C4F051B4}" presName="ThreeConn_1-2" presStyleLbl="fgAccFollowNode1" presStyleIdx="0" presStyleCnt="2">
        <dgm:presLayoutVars>
          <dgm:bulletEnabled val="1"/>
        </dgm:presLayoutVars>
      </dgm:prSet>
      <dgm:spPr/>
    </dgm:pt>
    <dgm:pt modelId="{EDE9617C-1605-463E-994B-F6EC3565C016}" type="pres">
      <dgm:prSet presAssocID="{C91FE62D-B3DF-4C39-AEA8-BF12C4F051B4}" presName="ThreeConn_2-3" presStyleLbl="fgAccFollowNode1" presStyleIdx="1" presStyleCnt="2">
        <dgm:presLayoutVars>
          <dgm:bulletEnabled val="1"/>
        </dgm:presLayoutVars>
      </dgm:prSet>
      <dgm:spPr/>
    </dgm:pt>
    <dgm:pt modelId="{2C470A1D-A914-45CD-9AAC-FBA51E44226C}" type="pres">
      <dgm:prSet presAssocID="{C91FE62D-B3DF-4C39-AEA8-BF12C4F051B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5E9DD-AF4E-4FEB-8241-98631BA3E070}" type="pres">
      <dgm:prSet presAssocID="{C91FE62D-B3DF-4C39-AEA8-BF12C4F051B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B8637-DE76-4268-B2DD-0CDB37E89708}" type="pres">
      <dgm:prSet presAssocID="{C91FE62D-B3DF-4C39-AEA8-BF12C4F051B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37A266-3699-4404-9A01-970BFE58209C}" type="presOf" srcId="{84736CF3-9CE0-4863-839E-1EB5AC217154}" destId="{EDE9617C-1605-463E-994B-F6EC3565C016}" srcOrd="0" destOrd="0" presId="urn:microsoft.com/office/officeart/2005/8/layout/vProcess5"/>
    <dgm:cxn modelId="{C532FDF8-8D36-4F05-BFFD-C2D933EB54F3}" type="presOf" srcId="{6C25DBC3-A823-40F3-91B0-3349F4690085}" destId="{EE313E9B-E7F9-4D1B-AE59-F126521AD3B1}" srcOrd="0" destOrd="0" presId="urn:microsoft.com/office/officeart/2005/8/layout/vProcess5"/>
    <dgm:cxn modelId="{A14536B3-B960-4ACF-B70A-747E67EFAEB0}" type="presOf" srcId="{C91FE62D-B3DF-4C39-AEA8-BF12C4F051B4}" destId="{673A42CB-2247-4BB5-8AFE-1552D6488F9F}" srcOrd="0" destOrd="0" presId="urn:microsoft.com/office/officeart/2005/8/layout/vProcess5"/>
    <dgm:cxn modelId="{BCFFC71D-8BE9-4118-B3F6-6E9F677147D7}" srcId="{C91FE62D-B3DF-4C39-AEA8-BF12C4F051B4}" destId="{2AAEE735-69CA-42EB-927A-878FC307ED62}" srcOrd="1" destOrd="0" parTransId="{06B0DEA4-AC0D-4939-A112-B78A8AEDB38A}" sibTransId="{84736CF3-9CE0-4863-839E-1EB5AC217154}"/>
    <dgm:cxn modelId="{02C3082F-4DF8-468C-8A4F-85BEBA26CBCE}" type="presOf" srcId="{2AAEE735-69CA-42EB-927A-878FC307ED62}" destId="{07C5E9DD-AF4E-4FEB-8241-98631BA3E070}" srcOrd="1" destOrd="0" presId="urn:microsoft.com/office/officeart/2005/8/layout/vProcess5"/>
    <dgm:cxn modelId="{CC6F833C-AE20-49C6-A293-8D9F1E48EAD5}" srcId="{C91FE62D-B3DF-4C39-AEA8-BF12C4F051B4}" destId="{6C25DBC3-A823-40F3-91B0-3349F4690085}" srcOrd="0" destOrd="0" parTransId="{B58002F1-C70F-4349-A88F-C7F6631099FC}" sibTransId="{8494A97B-C4A6-4151-BA93-9FB60B6EB693}"/>
    <dgm:cxn modelId="{93D82CD7-9156-44F3-A16C-A25E7D163B66}" type="presOf" srcId="{6C25DBC3-A823-40F3-91B0-3349F4690085}" destId="{2C470A1D-A914-45CD-9AAC-FBA51E44226C}" srcOrd="1" destOrd="0" presId="urn:microsoft.com/office/officeart/2005/8/layout/vProcess5"/>
    <dgm:cxn modelId="{24EA1342-C725-477D-A459-2AABFBE7EFC5}" type="presOf" srcId="{2AAEE735-69CA-42EB-927A-878FC307ED62}" destId="{3E103465-AF33-4A51-B5CA-987F4719D7BB}" srcOrd="0" destOrd="0" presId="urn:microsoft.com/office/officeart/2005/8/layout/vProcess5"/>
    <dgm:cxn modelId="{502B8629-616B-4F2B-A447-94CCE728CA6C}" type="presOf" srcId="{3C689FC4-8400-4E4F-8028-72D1221ED4FE}" destId="{8DCB8637-DE76-4268-B2DD-0CDB37E89708}" srcOrd="1" destOrd="0" presId="urn:microsoft.com/office/officeart/2005/8/layout/vProcess5"/>
    <dgm:cxn modelId="{EFEF206F-EB2B-45BD-9BC3-24D5532532FB}" srcId="{C91FE62D-B3DF-4C39-AEA8-BF12C4F051B4}" destId="{3C689FC4-8400-4E4F-8028-72D1221ED4FE}" srcOrd="2" destOrd="0" parTransId="{DCF41E43-50C0-4F0E-B3B3-D99379427355}" sibTransId="{C5C37695-13A0-4DC3-91D9-071BFB24B281}"/>
    <dgm:cxn modelId="{9D445951-0426-4418-8BEE-C9687464DBB2}" type="presOf" srcId="{3C689FC4-8400-4E4F-8028-72D1221ED4FE}" destId="{51DFCA22-E66B-4AEA-AAFB-3C533D6250F8}" srcOrd="0" destOrd="0" presId="urn:microsoft.com/office/officeart/2005/8/layout/vProcess5"/>
    <dgm:cxn modelId="{3799E2BE-1FD0-4514-AC4A-6DFE80396BD5}" type="presOf" srcId="{8494A97B-C4A6-4151-BA93-9FB60B6EB693}" destId="{6B8E8953-EBD8-4844-BAB8-D05F4A001F25}" srcOrd="0" destOrd="0" presId="urn:microsoft.com/office/officeart/2005/8/layout/vProcess5"/>
    <dgm:cxn modelId="{0B82C60E-0C27-4384-B8E8-0D4C2B4861D2}" type="presParOf" srcId="{673A42CB-2247-4BB5-8AFE-1552D6488F9F}" destId="{6E2CEB23-49BD-47AE-8951-262CE8D4624A}" srcOrd="0" destOrd="0" presId="urn:microsoft.com/office/officeart/2005/8/layout/vProcess5"/>
    <dgm:cxn modelId="{C501630E-5B8D-4B49-9B48-66F797AD0ABA}" type="presParOf" srcId="{673A42CB-2247-4BB5-8AFE-1552D6488F9F}" destId="{EE313E9B-E7F9-4D1B-AE59-F126521AD3B1}" srcOrd="1" destOrd="0" presId="urn:microsoft.com/office/officeart/2005/8/layout/vProcess5"/>
    <dgm:cxn modelId="{A6A3A96E-9DA3-4D4B-9EE8-C63A3FD0840F}" type="presParOf" srcId="{673A42CB-2247-4BB5-8AFE-1552D6488F9F}" destId="{3E103465-AF33-4A51-B5CA-987F4719D7BB}" srcOrd="2" destOrd="0" presId="urn:microsoft.com/office/officeart/2005/8/layout/vProcess5"/>
    <dgm:cxn modelId="{44CFD538-3A9F-4011-B316-E0B9D232B144}" type="presParOf" srcId="{673A42CB-2247-4BB5-8AFE-1552D6488F9F}" destId="{51DFCA22-E66B-4AEA-AAFB-3C533D6250F8}" srcOrd="3" destOrd="0" presId="urn:microsoft.com/office/officeart/2005/8/layout/vProcess5"/>
    <dgm:cxn modelId="{A445C1A5-02A6-4DCC-AF81-A93258E8BDBD}" type="presParOf" srcId="{673A42CB-2247-4BB5-8AFE-1552D6488F9F}" destId="{6B8E8953-EBD8-4844-BAB8-D05F4A001F25}" srcOrd="4" destOrd="0" presId="urn:microsoft.com/office/officeart/2005/8/layout/vProcess5"/>
    <dgm:cxn modelId="{5DB6E959-75F3-490A-80D3-C37B570BEAC8}" type="presParOf" srcId="{673A42CB-2247-4BB5-8AFE-1552D6488F9F}" destId="{EDE9617C-1605-463E-994B-F6EC3565C016}" srcOrd="5" destOrd="0" presId="urn:microsoft.com/office/officeart/2005/8/layout/vProcess5"/>
    <dgm:cxn modelId="{815F0165-4AED-4C63-82CE-1A6167C11856}" type="presParOf" srcId="{673A42CB-2247-4BB5-8AFE-1552D6488F9F}" destId="{2C470A1D-A914-45CD-9AAC-FBA51E44226C}" srcOrd="6" destOrd="0" presId="urn:microsoft.com/office/officeart/2005/8/layout/vProcess5"/>
    <dgm:cxn modelId="{2A2F41D3-64FA-456A-9674-AC6A0DC364AF}" type="presParOf" srcId="{673A42CB-2247-4BB5-8AFE-1552D6488F9F}" destId="{07C5E9DD-AF4E-4FEB-8241-98631BA3E070}" srcOrd="7" destOrd="0" presId="urn:microsoft.com/office/officeart/2005/8/layout/vProcess5"/>
    <dgm:cxn modelId="{828AA58A-E33A-46B5-9DAF-AA1090268BA9}" type="presParOf" srcId="{673A42CB-2247-4BB5-8AFE-1552D6488F9F}" destId="{8DCB8637-DE76-4268-B2DD-0CDB37E897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45C12-AE00-4550-B51F-34B0F7AC34DB}">
      <dsp:nvSpPr>
        <dsp:cNvPr id="0" name=""/>
        <dsp:cNvSpPr/>
      </dsp:nvSpPr>
      <dsp:spPr>
        <a:xfrm>
          <a:off x="3516" y="451878"/>
          <a:ext cx="3074603" cy="1229841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Identifying investment type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Highest average amount of investment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16" y="451878"/>
        <a:ext cx="2767143" cy="1229841"/>
      </dsp:txXfrm>
    </dsp:sp>
    <dsp:sp modelId="{2C736E10-9679-4574-99E4-9C20CA4D1BC5}">
      <dsp:nvSpPr>
        <dsp:cNvPr id="0" name=""/>
        <dsp:cNvSpPr/>
      </dsp:nvSpPr>
      <dsp:spPr>
        <a:xfrm>
          <a:off x="2463198" y="451878"/>
          <a:ext cx="3074603" cy="122984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Identifying country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English speaking country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78119" y="451878"/>
        <a:ext cx="1844762" cy="1229841"/>
      </dsp:txXfrm>
    </dsp:sp>
    <dsp:sp modelId="{C1C92B47-1BE9-4176-BAE0-C4E2CE246ECF}">
      <dsp:nvSpPr>
        <dsp:cNvPr id="0" name=""/>
        <dsp:cNvSpPr/>
      </dsp:nvSpPr>
      <dsp:spPr>
        <a:xfrm>
          <a:off x="4922880" y="451878"/>
          <a:ext cx="3074603" cy="1229841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Identifying Sector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Highest number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of investments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7801" y="451878"/>
        <a:ext cx="1844762" cy="1229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13E9B-E7F9-4D1B-AE59-F126521AD3B1}">
      <dsp:nvSpPr>
        <dsp:cNvPr id="0" name=""/>
        <dsp:cNvSpPr/>
      </dsp:nvSpPr>
      <dsp:spPr>
        <a:xfrm>
          <a:off x="-18" y="0"/>
          <a:ext cx="7649702" cy="118872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Investment Type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Analysis of the most favourable investment type for Spark funds on the basis of average amount of investment type.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altLang="en-US" sz="14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Output</a:t>
          </a:r>
          <a:r>
            <a:rPr lang="en-IN" alt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-&gt; Favourable investment type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98" y="34816"/>
        <a:ext cx="6355518" cy="1119088"/>
      </dsp:txXfrm>
    </dsp:sp>
    <dsp:sp modelId="{3E103465-AF33-4A51-B5CA-987F4719D7BB}">
      <dsp:nvSpPr>
        <dsp:cNvPr id="0" name=""/>
        <dsp:cNvSpPr/>
      </dsp:nvSpPr>
      <dsp:spPr>
        <a:xfrm>
          <a:off x="686558" y="1341121"/>
          <a:ext cx="7578090" cy="128015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Country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Analysis of the countries for the </a:t>
          </a:r>
          <a:r>
            <a:rPr lang="en-IN" altLang="en-US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Favourable investment type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Top 9 countries with this investment type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altLang="en-US" sz="1400" kern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Output </a:t>
          </a:r>
          <a:r>
            <a:rPr lang="en-IN" alt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-&gt; Top 3 English Speaking Countries with this type of investment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4052" y="1378615"/>
        <a:ext cx="6061779" cy="1205168"/>
      </dsp:txXfrm>
    </dsp:sp>
    <dsp:sp modelId="{51DFCA22-E66B-4AEA-AAFB-3C533D6250F8}">
      <dsp:nvSpPr>
        <dsp:cNvPr id="0" name=""/>
        <dsp:cNvSpPr/>
      </dsp:nvSpPr>
      <dsp:spPr>
        <a:xfrm>
          <a:off x="1355213" y="2743201"/>
          <a:ext cx="7578090" cy="118872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Sector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Analysis of the most favourable Sector.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90029" y="2778017"/>
        <a:ext cx="6067135" cy="1119088"/>
      </dsp:txXfrm>
    </dsp:sp>
    <dsp:sp modelId="{6B8E8953-EBD8-4844-BAB8-D05F4A001F25}">
      <dsp:nvSpPr>
        <dsp:cNvPr id="0" name=""/>
        <dsp:cNvSpPr/>
      </dsp:nvSpPr>
      <dsp:spPr>
        <a:xfrm>
          <a:off x="6823325" y="901446"/>
          <a:ext cx="772668" cy="772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97175" y="901446"/>
        <a:ext cx="424968" cy="581433"/>
      </dsp:txXfrm>
    </dsp:sp>
    <dsp:sp modelId="{EDE9617C-1605-463E-994B-F6EC3565C016}">
      <dsp:nvSpPr>
        <dsp:cNvPr id="0" name=""/>
        <dsp:cNvSpPr/>
      </dsp:nvSpPr>
      <dsp:spPr>
        <a:xfrm>
          <a:off x="7491980" y="2280361"/>
          <a:ext cx="772668" cy="772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665830" y="2280361"/>
        <a:ext cx="424968" cy="581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06DD89B3-9893-4F2F-8B60-AF06A57D53A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78786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D08B0-AF77-4057-9818-77FAC17BA6FA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138BFC-9EB5-4065-8B2B-A9DE508FF67D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CC5D89-95F1-484A-B36A-BB86DEFEC002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AA30D8-C068-4EFB-A34B-807EF370FDD7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FBE02A-9F32-4DC6-9904-C2FF518F0FED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5D1C45-65AE-48EF-A541-DD16608E4898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A6FA0A-C28C-4489-9AA6-61AB1667CCDC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03D365-4DC2-47C4-92E2-DDD736F868DA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99EAE-181C-45D6-B07E-D954A88C79A9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CA85C0-32D8-4082-9E43-9672BFD47792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1D51C9-B270-44A7-A08F-2306BEA3B02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754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E6B390-4A84-4528-A651-22FCA97997E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056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1613" cy="5006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5006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D608F5-B85B-44CD-BCDD-0871960576F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870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2413" cy="23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6106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fld id="{FD75A6A6-2B8C-4AED-A84C-D732C3D4C1E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6102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142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087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007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813" y="1855788"/>
            <a:ext cx="5507037" cy="4341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250" y="1855788"/>
            <a:ext cx="5507038" cy="4341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92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5769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46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247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7CB758-255C-45AB-B720-DE4A2F9AD39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5086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3019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8732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7947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0463" y="639763"/>
            <a:ext cx="2790825" cy="5557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813" y="639763"/>
            <a:ext cx="8223250" cy="5557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14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521902-BF8C-43CA-A617-A82C01B5711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997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8D0861-A435-4DC9-AD7A-18E9D0291C1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6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8496B3-B18D-48EF-B631-E762F5C0534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751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D4E618-A639-4A1D-8715-D5A085DF671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809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8CBB16-D1DF-40BF-8CBB-6FE232AAF55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628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567056-00DA-4754-9598-1E95217E8BC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32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3552A7-E832-468F-B50E-1F45B6A462F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993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5" y="325438"/>
            <a:ext cx="144621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126841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122363"/>
            <a:ext cx="9142413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fld id="{EA75B33E-F634-439A-9FC9-AA9CFBD8A4CC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997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2pPr>
      <a:lvl3pPr marL="1143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3pPr>
      <a:lvl4pPr marL="1600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4pPr>
      <a:lvl5pPr marL="20574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5pPr>
      <a:lvl6pPr marL="25146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6pPr>
      <a:lvl7pPr marL="29718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7pPr>
      <a:lvl8pPr marL="3429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8pPr>
      <a:lvl9pPr marL="3886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9pPr>
    </p:titleStyle>
    <p:bodyStyle>
      <a:lvl1pPr marL="342900" indent="-342900" algn="l" defTabSz="449263" rtl="0" fontAlgn="base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5" y="325438"/>
            <a:ext cx="144621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126841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639763"/>
            <a:ext cx="93122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855788"/>
            <a:ext cx="11166475" cy="43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0"/>
            <a:r>
              <a:rPr lang="en-GB" altLang="en-US" smtClean="0"/>
              <a:t>Ninth Outline LevelEdit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4038600" y="6356350"/>
            <a:ext cx="4113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2pPr>
      <a:lvl3pPr marL="1143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3pPr>
      <a:lvl4pPr marL="1600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4pPr>
      <a:lvl5pPr marL="20574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5pPr>
      <a:lvl6pPr marL="25146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6pPr>
      <a:lvl7pPr marL="29718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7pPr>
      <a:lvl8pPr marL="3429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8pPr>
      <a:lvl9pPr marL="3886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9pPr>
    </p:titleStyle>
    <p:bodyStyle>
      <a:lvl1pPr marL="342900" indent="-342900" algn="l" defTabSz="449263" rtl="0" fontAlgn="base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90650" y="344488"/>
            <a:ext cx="9144000" cy="3194050"/>
          </a:xfrm>
          <a:ln/>
        </p:spPr>
        <p:txBody>
          <a:bodyPr anchor="t"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>
                <a:latin typeface="Times New Roman" pitchFamily="16" charset="0"/>
              </a:rPr>
              <a:t>INVESTMENT CASE STUDY </a:t>
            </a:r>
            <a:br>
              <a:rPr lang="en-US" altLang="en-US" sz="2800" dirty="0">
                <a:latin typeface="Times New Roman" pitchFamily="16" charset="0"/>
              </a:rPr>
            </a:br>
            <a:r>
              <a:rPr lang="en-US" altLang="en-US" sz="2800" dirty="0">
                <a:latin typeface="Times New Roman" pitchFamily="16" charset="0"/>
              </a:rPr>
              <a:t/>
            </a:r>
            <a:br>
              <a:rPr lang="en-US" altLang="en-US" sz="2800" dirty="0">
                <a:latin typeface="Times New Roman" pitchFamily="16" charset="0"/>
              </a:rPr>
            </a:br>
            <a:r>
              <a:rPr lang="en-US" altLang="en-US" sz="2800" dirty="0">
                <a:latin typeface="Times New Roman" pitchFamily="16" charset="0"/>
              </a:rPr>
              <a:t>SUBMISSION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88938" y="4794250"/>
            <a:ext cx="6138862" cy="1531938"/>
          </a:xfrm>
          <a:ln/>
        </p:spPr>
        <p:txBody>
          <a:bodyPr lIns="90000" tIns="45000" rIns="90000" bIns="45000"/>
          <a:lstStyle/>
          <a:p>
            <a:pPr marL="457200" indent="-455613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altLang="en-US" sz="1200" dirty="0"/>
              <a:t> </a:t>
            </a:r>
            <a:r>
              <a:rPr lang="en-IN" altLang="en-US" sz="1800" dirty="0"/>
              <a:t>Group Name:</a:t>
            </a:r>
          </a:p>
          <a:p>
            <a:pPr marL="457200" indent="-455613">
              <a:lnSpc>
                <a:spcPct val="90000"/>
              </a:lnSpc>
              <a:spcAft>
                <a:spcPct val="0"/>
              </a:spcAft>
              <a:buSzPct val="45000"/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altLang="en-US" sz="1800" dirty="0"/>
              <a:t> Nitin Srivastava</a:t>
            </a:r>
          </a:p>
          <a:p>
            <a:pPr marL="457200" indent="-455613">
              <a:lnSpc>
                <a:spcPct val="90000"/>
              </a:lnSpc>
              <a:spcAft>
                <a:spcPct val="0"/>
              </a:spcAft>
              <a:buSzPct val="45000"/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altLang="en-US" sz="1800" dirty="0"/>
              <a:t> </a:t>
            </a:r>
            <a:r>
              <a:rPr lang="en-IN" altLang="en-US" sz="1800" dirty="0" err="1"/>
              <a:t>Prasoon</a:t>
            </a:r>
            <a:r>
              <a:rPr lang="en-IN" altLang="en-US" sz="1800" dirty="0"/>
              <a:t> </a:t>
            </a:r>
            <a:r>
              <a:rPr lang="en-IN" altLang="en-US" sz="1800" dirty="0" err="1"/>
              <a:t>Dayal</a:t>
            </a:r>
            <a:endParaRPr lang="en-IN" altLang="en-US" sz="1800" dirty="0"/>
          </a:p>
          <a:p>
            <a:pPr marL="457200" indent="-455613">
              <a:lnSpc>
                <a:spcPct val="90000"/>
              </a:lnSpc>
              <a:spcAft>
                <a:spcPct val="0"/>
              </a:spcAft>
              <a:buSzPct val="45000"/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altLang="en-US" sz="1800" dirty="0"/>
              <a:t> </a:t>
            </a:r>
          </a:p>
          <a:p>
            <a:pPr marL="457200" indent="-455613">
              <a:lnSpc>
                <a:spcPct val="90000"/>
              </a:lnSpc>
              <a:spcAft>
                <a:spcPct val="0"/>
              </a:spcAft>
              <a:buSzPct val="45000"/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altLang="en-US" sz="1800" dirty="0"/>
              <a:t> </a:t>
            </a:r>
          </a:p>
          <a:p>
            <a:pPr marL="457200" indent="-455613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Conclusion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295400"/>
            <a:ext cx="9601200" cy="591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sz="1200" b="1" dirty="0" smtClean="0"/>
              <a:t>Recommendation: 				“Venture” Investment Type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 smtClean="0"/>
              <a:t>Recommended Countries : 			United States, Great Britain and India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b="1" u="sng" dirty="0" smtClean="0"/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sz="1200" b="1" dirty="0" smtClean="0"/>
              <a:t>Recommended Sectors USA: 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Others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err="1" smtClean="0"/>
              <a:t>Cleantech</a:t>
            </a:r>
            <a:r>
              <a:rPr lang="en-US" sz="1200" b="1" dirty="0" smtClean="0"/>
              <a:t>/Semiconductors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Social, Finance, Analytics, Advertising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sz="1200" b="1" dirty="0" smtClean="0"/>
              <a:t>Recommended Sectors  INDIA: 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Others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News, Search and Messaging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Social, Finance, Analytics, Advertising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sz="1200" b="1" dirty="0" smtClean="0"/>
              <a:t>Recommended Sectors Great Britain: 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Others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err="1" smtClean="0"/>
              <a:t>Cleantech</a:t>
            </a:r>
            <a:r>
              <a:rPr lang="en-US" sz="1200" b="1" dirty="0" smtClean="0"/>
              <a:t>/Semiconductors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Social, Finance, Analytics, Advertising</a:t>
            </a:r>
          </a:p>
          <a:p>
            <a:pPr marL="3314700" lvl="6" indent="-285750">
              <a:spcAft>
                <a:spcPts val="1425"/>
              </a:spcAft>
              <a:buFont typeface="Wingdings" panose="05000000000000000000" pitchFamily="2" charset="2"/>
              <a:buChar char="§"/>
            </a:pPr>
            <a:endParaRPr lang="en-US" sz="1200" b="1" dirty="0" smtClean="0"/>
          </a:p>
          <a:p>
            <a:endParaRPr lang="en-US" sz="1200" b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655638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855788"/>
            <a:ext cx="10058400" cy="472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Objective: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r>
              <a:rPr lang="en-SG" altLang="en-US" dirty="0" smtClean="0"/>
              <a:t>I</a:t>
            </a:r>
            <a:r>
              <a:rPr lang="en-SG" dirty="0" smtClean="0"/>
              <a:t>dentify </a:t>
            </a:r>
            <a:r>
              <a:rPr lang="en-SG" dirty="0"/>
              <a:t>the best sectors, countries, and a suitable investment type for </a:t>
            </a:r>
            <a:r>
              <a:rPr lang="en-SG" dirty="0" smtClean="0"/>
              <a:t>making </a:t>
            </a:r>
            <a:r>
              <a:rPr lang="en-SG" dirty="0"/>
              <a:t>investments</a:t>
            </a:r>
            <a:r>
              <a:rPr lang="en-SG" dirty="0" smtClean="0"/>
              <a:t>.</a:t>
            </a:r>
          </a:p>
          <a:p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alt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alt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alt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</a:p>
          <a:p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/>
              <a:t>Real </a:t>
            </a:r>
            <a:r>
              <a:rPr lang="en-SG" dirty="0"/>
              <a:t>investment data from </a:t>
            </a:r>
            <a:r>
              <a:rPr lang="en-SG" b="1" dirty="0"/>
              <a:t>crunchbase.com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more than 66,000 companies listed with different countries, investment types and sectors.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 Problem Solving</a:t>
            </a:r>
            <a:endParaRPr lang="en-US" altLang="en-US" sz="2800" dirty="0">
              <a:latin typeface="Times New Roman" pitchFamily="16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14975725"/>
              </p:ext>
            </p:extLst>
          </p:nvPr>
        </p:nvGraphicFramePr>
        <p:xfrm>
          <a:off x="1219200" y="914400"/>
          <a:ext cx="80010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98926565"/>
              </p:ext>
            </p:extLst>
          </p:nvPr>
        </p:nvGraphicFramePr>
        <p:xfrm>
          <a:off x="3048000" y="2743200"/>
          <a:ext cx="8915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Analysis – Investment type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1981200"/>
            <a:ext cx="9448800" cy="344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Average Investment for each funding type.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Investment Type with average amount between 5 to 15 million USD.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Assumption:</a:t>
            </a:r>
            <a:r>
              <a:rPr lang="en-US" dirty="0" smtClean="0"/>
              <a:t>  Companies for which raised amount data was missing were ignored.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Conclusion:</a:t>
            </a:r>
            <a:r>
              <a:rPr lang="en-US" dirty="0" smtClean="0"/>
              <a:t>  Recommendation: “Venture” Investment Type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Analysis – Country 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83544" y="1752600"/>
            <a:ext cx="8610600" cy="498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countries for recommended investment type.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total amount invested for each country with recommended investment type.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Top 9 countries for recommended investment type with highest investment.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Top 3 English speaking countries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Assumption</a:t>
            </a:r>
            <a:r>
              <a:rPr lang="en-US" dirty="0" smtClean="0"/>
              <a:t>: Companies with no country codes were ignored.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Reference for Country codes taken as per ISO Code 3 convention.</a:t>
            </a:r>
          </a:p>
          <a:p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Conclusion:</a:t>
            </a:r>
            <a:r>
              <a:rPr lang="en-US" dirty="0" smtClean="0"/>
              <a:t>  Recommended Countries - United States, Great Britain and India </a:t>
            </a:r>
          </a:p>
          <a:p>
            <a:endParaRPr lang="en-US" b="1" u="sng" dirty="0"/>
          </a:p>
          <a:p>
            <a:endParaRPr lang="en-US" b="1" u="sng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Analysis - Sector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1855788"/>
            <a:ext cx="9144000" cy="395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number of investments for each sector for recommended countries and investment type.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Top 3 sectors with highest number of investments for each recommended  country and recommended investment type.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Assumption</a:t>
            </a:r>
            <a:r>
              <a:rPr lang="en-US" dirty="0" smtClean="0"/>
              <a:t>: </a:t>
            </a:r>
            <a:r>
              <a:rPr lang="en-US" dirty="0" smtClean="0"/>
              <a:t>Companies for which raised amount data was missing were ignored.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 smtClean="0"/>
              <a:t>Conclusion:   </a:t>
            </a:r>
            <a:endParaRPr lang="en-US" b="1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32135"/>
              </p:ext>
            </p:extLst>
          </p:nvPr>
        </p:nvGraphicFramePr>
        <p:xfrm>
          <a:off x="3048000" y="4876800"/>
          <a:ext cx="70104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GBR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Cleantech / Semiconductors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News, Search and Messaging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Cleantech / Semiconductors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Social, Finance, Analytics, Advertising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Social, Finance, Analytics, Advertising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Social, Finance, Analytics, Advertising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“Venture” Investment Type is the </a:t>
            </a:r>
          </a:p>
          <a:p>
            <a:r>
              <a:rPr lang="en-US" dirty="0" smtClean="0"/>
              <a:t>recommended investment type.</a:t>
            </a:r>
          </a:p>
          <a:p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68338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Investment Type</a:t>
            </a:r>
            <a:endParaRPr lang="en-US" altLang="en-US" sz="2800" dirty="0">
              <a:latin typeface="Times New Roman" pitchFamily="16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64960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altLang="en-US" dirty="0" smtClean="0">
                <a:latin typeface="Times New Roman" pitchFamily="16" charset="0"/>
              </a:rPr>
              <a:t>USA, Great Britain and India are 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altLang="en-US" dirty="0" smtClean="0">
                <a:latin typeface="Times New Roman" pitchFamily="16" charset="0"/>
              </a:rPr>
              <a:t>recommended for “venture” investment type.</a:t>
            </a:r>
            <a:endParaRPr lang="en-US" altLang="en-US" dirty="0">
              <a:latin typeface="Times New Roman" pitchFamily="16" charset="0"/>
            </a:endParaRP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endParaRPr lang="en-US" altLang="en-US" dirty="0">
              <a:latin typeface="Times New Roman" pitchFamily="16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Country</a:t>
            </a:r>
            <a:endParaRPr lang="en-US" altLang="en-US" sz="2800" dirty="0">
              <a:latin typeface="Times New Roman" pitchFamily="16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6089491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85800" y="1600200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endParaRPr lang="en-US" altLang="en-US" dirty="0" smtClean="0">
              <a:latin typeface="Times New Roman" pitchFamily="16" charset="0"/>
            </a:endParaRP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altLang="en-US" dirty="0" smtClean="0">
                <a:latin typeface="Times New Roman" pitchFamily="16" charset="0"/>
              </a:rPr>
              <a:t>Sectors identified for </a:t>
            </a:r>
            <a:r>
              <a:rPr lang="en-US" altLang="en-US" dirty="0">
                <a:latin typeface="Times New Roman" pitchFamily="16" charset="0"/>
              </a:rPr>
              <a:t>e</a:t>
            </a:r>
            <a:r>
              <a:rPr lang="en-US" altLang="en-US" dirty="0" smtClean="0">
                <a:latin typeface="Times New Roman" pitchFamily="16" charset="0"/>
              </a:rPr>
              <a:t>ach recommended 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altLang="en-US" dirty="0" smtClean="0">
                <a:latin typeface="Times New Roman" pitchFamily="16" charset="0"/>
              </a:rPr>
              <a:t>country</a:t>
            </a:r>
            <a:endParaRPr lang="en-US" altLang="en-US" dirty="0">
              <a:latin typeface="Times New Roman" pitchFamily="16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Sector</a:t>
            </a:r>
            <a:endParaRPr lang="en-US" altLang="en-US" sz="2800" dirty="0">
              <a:latin typeface="Times New Roman" pitchFamily="16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65532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Arial Unicode MS"/>
      </a:majorFont>
      <a:minorFont>
        <a:latin typeface="Times New Roman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Arial Unicode MS"/>
      </a:majorFont>
      <a:minorFont>
        <a:latin typeface="Times New Roman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371</Words>
  <Application>Microsoft Office PowerPoint</Application>
  <PresentationFormat>Custom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Calibri</vt:lpstr>
      <vt:lpstr>Arial Unicode MS</vt:lpstr>
      <vt:lpstr>Arial</vt:lpstr>
      <vt:lpstr>Calibri Light</vt:lpstr>
      <vt:lpstr>Office Theme</vt:lpstr>
      <vt:lpstr>Office Theme</vt:lpstr>
      <vt:lpstr>INVESTMENT CASE STUDY   SUBMISSION </vt:lpstr>
      <vt:lpstr>Abstract    </vt:lpstr>
      <vt:lpstr> Problem Solving</vt:lpstr>
      <vt:lpstr>Analysis – Investment type</vt:lpstr>
      <vt:lpstr>Analysis – Country </vt:lpstr>
      <vt:lpstr>Analysis - Sector</vt:lpstr>
      <vt:lpstr>Investment Type</vt:lpstr>
      <vt:lpstr>Country</vt:lpstr>
      <vt:lpstr>Sector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 SUBMISSION</dc:title>
  <dc:creator>Nitin Srivastava</dc:creator>
  <cp:lastModifiedBy>snitin</cp:lastModifiedBy>
  <cp:revision>20</cp:revision>
  <cp:lastPrinted>1601-01-01T00:00:00Z</cp:lastPrinted>
  <dcterms:created xsi:type="dcterms:W3CDTF">1601-01-01T00:00:00Z</dcterms:created>
  <dcterms:modified xsi:type="dcterms:W3CDTF">2017-05-07T10:16:24Z</dcterms:modified>
</cp:coreProperties>
</file>