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8" r:id="rId3"/>
    <p:sldId id="263" r:id="rId4"/>
    <p:sldId id="269" r:id="rId5"/>
    <p:sldId id="270" r:id="rId6"/>
    <p:sldId id="266" r:id="rId7"/>
    <p:sldId id="271" r:id="rId8"/>
    <p:sldId id="260" r:id="rId9"/>
    <p:sldId id="272" r:id="rId10"/>
    <p:sldId id="274" r:id="rId11"/>
    <p:sldId id="273" r:id="rId12"/>
    <p:sldId id="275" r:id="rId13"/>
    <p:sldId id="27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24" autoAdjust="0"/>
  </p:normalViewPr>
  <p:slideViewPr>
    <p:cSldViewPr>
      <p:cViewPr>
        <p:scale>
          <a:sx n="77" d="100"/>
          <a:sy n="77" d="100"/>
        </p:scale>
        <p:origin x="-114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A55F91-8F9A-4870-83C5-16DEF2856CB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4DE7213-4009-4BCF-A905-3FE158D0FE28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altLang="en-US" sz="1600" b="1" dirty="0" smtClean="0">
              <a:latin typeface="Arial" panose="020B0604020202020204" pitchFamily="34" charset="0"/>
              <a:cs typeface="Arial" panose="020B0604020202020204" pitchFamily="34" charset="0"/>
            </a:rPr>
            <a:t>Understand the data</a:t>
          </a:r>
        </a:p>
        <a:p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Merging of dataset's, Data cleaning, Data Manipulation 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4D161D-73D3-4D9E-9968-54B828CF75B3}" type="parTrans" cxnId="{9F7149E0-F06C-4E01-974B-9C2D0511B4FD}">
      <dgm:prSet/>
      <dgm:spPr/>
      <dgm:t>
        <a:bodyPr/>
        <a:lstStyle/>
        <a:p>
          <a:endParaRPr lang="en-US"/>
        </a:p>
      </dgm:t>
    </dgm:pt>
    <dgm:pt modelId="{8974A6BC-249D-4163-A7B7-81053D13F770}" type="sibTrans" cxnId="{9F7149E0-F06C-4E01-974B-9C2D0511B4FD}">
      <dgm:prSet/>
      <dgm:spPr/>
      <dgm:t>
        <a:bodyPr/>
        <a:lstStyle/>
        <a:p>
          <a:endParaRPr lang="en-US"/>
        </a:p>
      </dgm:t>
    </dgm:pt>
    <dgm:pt modelId="{7940E787-FA22-4C28-8321-14830B869CEB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IN" altLang="en-US" sz="1600" b="1" dirty="0" smtClean="0">
              <a:latin typeface="Arial" panose="020B0604020202020204" pitchFamily="34" charset="0"/>
              <a:cs typeface="Arial" panose="020B0604020202020204" pitchFamily="34" charset="0"/>
            </a:rPr>
            <a:t>Analysing Variables</a:t>
          </a:r>
        </a:p>
        <a:p>
          <a:r>
            <a:rPr lang="en-US" sz="1600" b="0" dirty="0" smtClean="0">
              <a:latin typeface="Arial" panose="020B0604020202020204" pitchFamily="34" charset="0"/>
              <a:cs typeface="Arial" panose="020B0604020202020204" pitchFamily="34" charset="0"/>
            </a:rPr>
            <a:t> Segmented analysis, Dummy variable creation </a:t>
          </a:r>
          <a:endParaRPr lang="en-US" sz="16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900878-2151-4324-AEEA-D768438B7542}" type="parTrans" cxnId="{0F6CB3A2-32C8-4A73-B7E6-63FFE0E01468}">
      <dgm:prSet/>
      <dgm:spPr/>
      <dgm:t>
        <a:bodyPr/>
        <a:lstStyle/>
        <a:p>
          <a:endParaRPr lang="en-US"/>
        </a:p>
      </dgm:t>
    </dgm:pt>
    <dgm:pt modelId="{F604B447-0181-4ED1-9FA5-EB89A5A56DA1}" type="sibTrans" cxnId="{0F6CB3A2-32C8-4A73-B7E6-63FFE0E01468}">
      <dgm:prSet/>
      <dgm:spPr/>
      <dgm:t>
        <a:bodyPr/>
        <a:lstStyle/>
        <a:p>
          <a:endParaRPr lang="en-US"/>
        </a:p>
      </dgm:t>
    </dgm:pt>
    <dgm:pt modelId="{301CC728-3471-4304-9E39-2DBBA8B9BBAA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altLang="en-US" sz="1600" b="1" dirty="0" smtClean="0">
              <a:latin typeface="Arial" panose="020B0604020202020204" pitchFamily="34" charset="0"/>
              <a:cs typeface="Arial" panose="020B0604020202020204" pitchFamily="34" charset="0"/>
            </a:rPr>
            <a:t>Modelling  </a:t>
          </a:r>
        </a:p>
        <a:p>
          <a:r>
            <a:rPr lang="en-US" sz="1600" b="0" dirty="0" smtClean="0">
              <a:latin typeface="Arial" panose="020B0604020202020204" pitchFamily="34" charset="0"/>
              <a:cs typeface="Arial" panose="020B0604020202020204" pitchFamily="34" charset="0"/>
            </a:rPr>
            <a:t>Model creation and Model validation </a:t>
          </a:r>
          <a:endParaRPr lang="en-US" sz="16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1D7090-7894-45B1-8005-1B40A63EEE5C}" type="parTrans" cxnId="{E6F81E2D-3A4B-450E-B8B9-168B6B61B44C}">
      <dgm:prSet/>
      <dgm:spPr/>
      <dgm:t>
        <a:bodyPr/>
        <a:lstStyle/>
        <a:p>
          <a:endParaRPr lang="en-US"/>
        </a:p>
      </dgm:t>
    </dgm:pt>
    <dgm:pt modelId="{E33445CA-0C60-4AF9-98F6-F1BF3E52C4B4}" type="sibTrans" cxnId="{E6F81E2D-3A4B-450E-B8B9-168B6B61B44C}">
      <dgm:prSet/>
      <dgm:spPr/>
      <dgm:t>
        <a:bodyPr/>
        <a:lstStyle/>
        <a:p>
          <a:endParaRPr lang="en-US"/>
        </a:p>
      </dgm:t>
    </dgm:pt>
    <dgm:pt modelId="{D807A771-D5F5-4442-AE0A-24558396D92C}" type="pres">
      <dgm:prSet presAssocID="{C4A55F91-8F9A-4870-83C5-16DEF2856CBD}" presName="Name0" presStyleCnt="0">
        <dgm:presLayoutVars>
          <dgm:dir/>
          <dgm:resizeHandles val="exact"/>
        </dgm:presLayoutVars>
      </dgm:prSet>
      <dgm:spPr/>
    </dgm:pt>
    <dgm:pt modelId="{CE545C12-AE00-4550-B51F-34B0F7AC34DB}" type="pres">
      <dgm:prSet presAssocID="{54DE7213-4009-4BCF-A905-3FE158D0FE28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D37DD8-7F1D-4141-BA3D-274BF7855FC5}" type="pres">
      <dgm:prSet presAssocID="{8974A6BC-249D-4163-A7B7-81053D13F770}" presName="parSpace" presStyleCnt="0"/>
      <dgm:spPr/>
    </dgm:pt>
    <dgm:pt modelId="{2C736E10-9679-4574-99E4-9C20CA4D1BC5}" type="pres">
      <dgm:prSet presAssocID="{7940E787-FA22-4C28-8321-14830B869CEB}" presName="parTxOnly" presStyleLbl="node1" presStyleIdx="1" presStyleCnt="3" custScaleY="137708" custLinFactNeighborX="-150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CB54D-96D3-45AF-B659-DBA6FE4CAE83}" type="pres">
      <dgm:prSet presAssocID="{F604B447-0181-4ED1-9FA5-EB89A5A56DA1}" presName="parSpace" presStyleCnt="0"/>
      <dgm:spPr/>
    </dgm:pt>
    <dgm:pt modelId="{C1C92B47-1BE9-4176-BAE0-C4E2CE246ECF}" type="pres">
      <dgm:prSet presAssocID="{301CC728-3471-4304-9E39-2DBBA8B9BBAA}" presName="parTxOnly" presStyleLbl="node1" presStyleIdx="2" presStyleCnt="3" custLinFactNeighborX="5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0858D2-DB3E-48DA-AAA0-9EA334B22527}" type="presOf" srcId="{C4A55F91-8F9A-4870-83C5-16DEF2856CBD}" destId="{D807A771-D5F5-4442-AE0A-24558396D92C}" srcOrd="0" destOrd="0" presId="urn:microsoft.com/office/officeart/2005/8/layout/hChevron3"/>
    <dgm:cxn modelId="{A9C1FFB8-C344-4D6D-95F7-337A4180E84A}" type="presOf" srcId="{7940E787-FA22-4C28-8321-14830B869CEB}" destId="{2C736E10-9679-4574-99E4-9C20CA4D1BC5}" srcOrd="0" destOrd="0" presId="urn:microsoft.com/office/officeart/2005/8/layout/hChevron3"/>
    <dgm:cxn modelId="{E6F81E2D-3A4B-450E-B8B9-168B6B61B44C}" srcId="{C4A55F91-8F9A-4870-83C5-16DEF2856CBD}" destId="{301CC728-3471-4304-9E39-2DBBA8B9BBAA}" srcOrd="2" destOrd="0" parTransId="{871D7090-7894-45B1-8005-1B40A63EEE5C}" sibTransId="{E33445CA-0C60-4AF9-98F6-F1BF3E52C4B4}"/>
    <dgm:cxn modelId="{0F6CB3A2-32C8-4A73-B7E6-63FFE0E01468}" srcId="{C4A55F91-8F9A-4870-83C5-16DEF2856CBD}" destId="{7940E787-FA22-4C28-8321-14830B869CEB}" srcOrd="1" destOrd="0" parTransId="{40900878-2151-4324-AEEA-D768438B7542}" sibTransId="{F604B447-0181-4ED1-9FA5-EB89A5A56DA1}"/>
    <dgm:cxn modelId="{D3F4F750-ADCD-48C3-925F-DD56B23839D7}" type="presOf" srcId="{301CC728-3471-4304-9E39-2DBBA8B9BBAA}" destId="{C1C92B47-1BE9-4176-BAE0-C4E2CE246ECF}" srcOrd="0" destOrd="0" presId="urn:microsoft.com/office/officeart/2005/8/layout/hChevron3"/>
    <dgm:cxn modelId="{4C1FF6AA-952E-48CB-B464-C47FF2DE8BCC}" type="presOf" srcId="{54DE7213-4009-4BCF-A905-3FE158D0FE28}" destId="{CE545C12-AE00-4550-B51F-34B0F7AC34DB}" srcOrd="0" destOrd="0" presId="urn:microsoft.com/office/officeart/2005/8/layout/hChevron3"/>
    <dgm:cxn modelId="{9F7149E0-F06C-4E01-974B-9C2D0511B4FD}" srcId="{C4A55F91-8F9A-4870-83C5-16DEF2856CBD}" destId="{54DE7213-4009-4BCF-A905-3FE158D0FE28}" srcOrd="0" destOrd="0" parTransId="{3E4D161D-73D3-4D9E-9968-54B828CF75B3}" sibTransId="{8974A6BC-249D-4163-A7B7-81053D13F770}"/>
    <dgm:cxn modelId="{9960F057-3D91-455F-B191-A23D5EE0FC38}" type="presParOf" srcId="{D807A771-D5F5-4442-AE0A-24558396D92C}" destId="{CE545C12-AE00-4550-B51F-34B0F7AC34DB}" srcOrd="0" destOrd="0" presId="urn:microsoft.com/office/officeart/2005/8/layout/hChevron3"/>
    <dgm:cxn modelId="{D97A7A49-FD37-4549-95A1-CE84B1BAAF34}" type="presParOf" srcId="{D807A771-D5F5-4442-AE0A-24558396D92C}" destId="{DFD37DD8-7F1D-4141-BA3D-274BF7855FC5}" srcOrd="1" destOrd="0" presId="urn:microsoft.com/office/officeart/2005/8/layout/hChevron3"/>
    <dgm:cxn modelId="{5F6EA3E3-BD55-4C83-A3FE-C46201CC7C94}" type="presParOf" srcId="{D807A771-D5F5-4442-AE0A-24558396D92C}" destId="{2C736E10-9679-4574-99E4-9C20CA4D1BC5}" srcOrd="2" destOrd="0" presId="urn:microsoft.com/office/officeart/2005/8/layout/hChevron3"/>
    <dgm:cxn modelId="{2E68C5F3-4D30-41AC-988D-4F9684EE0DE3}" type="presParOf" srcId="{D807A771-D5F5-4442-AE0A-24558396D92C}" destId="{427CB54D-96D3-45AF-B659-DBA6FE4CAE83}" srcOrd="3" destOrd="0" presId="urn:microsoft.com/office/officeart/2005/8/layout/hChevron3"/>
    <dgm:cxn modelId="{438F72C1-28FC-4811-B2D2-F4A06A7B5B32}" type="presParOf" srcId="{D807A771-D5F5-4442-AE0A-24558396D92C}" destId="{C1C92B47-1BE9-4176-BAE0-C4E2CE246EC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545C12-AE00-4550-B51F-34B0F7AC34DB}">
      <dsp:nvSpPr>
        <dsp:cNvPr id="0" name=""/>
        <dsp:cNvSpPr/>
      </dsp:nvSpPr>
      <dsp:spPr>
        <a:xfrm>
          <a:off x="3616" y="662910"/>
          <a:ext cx="3162448" cy="1264979"/>
        </a:xfrm>
        <a:prstGeom prst="homePlate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Understand the data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Merging of dataset's, Data cleaning, Data Manipulation 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16" y="662910"/>
        <a:ext cx="2846203" cy="1264979"/>
      </dsp:txXfrm>
    </dsp:sp>
    <dsp:sp modelId="{2C736E10-9679-4574-99E4-9C20CA4D1BC5}">
      <dsp:nvSpPr>
        <dsp:cNvPr id="0" name=""/>
        <dsp:cNvSpPr/>
      </dsp:nvSpPr>
      <dsp:spPr>
        <a:xfrm>
          <a:off x="2438398" y="424410"/>
          <a:ext cx="3162448" cy="1741978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Analysing Variables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 Segmented analysis, Dummy variable creation </a:t>
          </a:r>
          <a:endParaRPr lang="en-US" sz="16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09387" y="424410"/>
        <a:ext cx="1420470" cy="1741978"/>
      </dsp:txXfrm>
    </dsp:sp>
    <dsp:sp modelId="{C1C92B47-1BE9-4176-BAE0-C4E2CE246ECF}">
      <dsp:nvSpPr>
        <dsp:cNvPr id="0" name=""/>
        <dsp:cNvSpPr/>
      </dsp:nvSpPr>
      <dsp:spPr>
        <a:xfrm>
          <a:off x="5067151" y="662910"/>
          <a:ext cx="3162448" cy="1264979"/>
        </a:xfrm>
        <a:prstGeom prst="chevron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Modelling 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Model creation and Model validation </a:t>
          </a:r>
          <a:endParaRPr lang="en-US" sz="16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699641" y="662910"/>
        <a:ext cx="1897469" cy="12649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6C3F-42DD-436C-9E01-9E2FED26B8EC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A6AE-A94F-41D7-BDE3-FACC515544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6C3F-42DD-436C-9E01-9E2FED26B8EC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A6AE-A94F-41D7-BDE3-FACC515544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6C3F-42DD-436C-9E01-9E2FED26B8EC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A6AE-A94F-41D7-BDE3-FACC515544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6C3F-42DD-436C-9E01-9E2FED26B8EC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A6AE-A94F-41D7-BDE3-FACC515544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6C3F-42DD-436C-9E01-9E2FED26B8EC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A6AE-A94F-41D7-BDE3-FACC515544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6C3F-42DD-436C-9E01-9E2FED26B8EC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A6AE-A94F-41D7-BDE3-FACC515544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6C3F-42DD-436C-9E01-9E2FED26B8EC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A6AE-A94F-41D7-BDE3-FACC515544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6C3F-42DD-436C-9E01-9E2FED26B8EC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A6AE-A94F-41D7-BDE3-FACC515544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6C3F-42DD-436C-9E01-9E2FED26B8EC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A6AE-A94F-41D7-BDE3-FACC515544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6C3F-42DD-436C-9E01-9E2FED26B8EC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A6AE-A94F-41D7-BDE3-FACC515544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6C3F-42DD-436C-9E01-9E2FED26B8EC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A6AE-A94F-41D7-BDE3-FACC515544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C6C3F-42DD-436C-9E01-9E2FED26B8EC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7A6AE-A94F-41D7-BDE3-FACC515544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pgrad\Case_Study_3_Lending Club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09600" cy="457199"/>
          </a:xfrm>
          <a:prstGeom prst="rect">
            <a:avLst/>
          </a:prstGeom>
          <a:noFill/>
        </p:spPr>
      </p:pic>
      <p:pic>
        <p:nvPicPr>
          <p:cNvPr id="6" name="Picture 4" descr="D:\Upgrad\Case_Study_3_Lending Club\Captur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7225" y="119767"/>
            <a:ext cx="790575" cy="261233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219200" y="1887584"/>
            <a:ext cx="6553200" cy="1541416"/>
          </a:xfrm>
        </p:spPr>
        <p:txBody>
          <a:bodyPr>
            <a:normAutofit/>
          </a:bodyPr>
          <a:lstStyle/>
          <a:p>
            <a:r>
              <a:rPr lang="en-IN" sz="2800" dirty="0" smtClean="0"/>
              <a:t>HR ANALYTICS </a:t>
            </a:r>
            <a:r>
              <a:rPr lang="en-IN" sz="2800" dirty="0"/>
              <a:t>CASE STUDY </a:t>
            </a:r>
            <a:br>
              <a:rPr lang="en-IN" sz="2800" dirty="0"/>
            </a:br>
            <a:r>
              <a:rPr lang="en-IN" sz="2800" dirty="0" smtClean="0"/>
              <a:t>SUBMISSION </a:t>
            </a:r>
            <a:endParaRPr lang="en-IN" sz="280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3726358" cy="1531917"/>
          </a:xfrm>
        </p:spPr>
        <p:txBody>
          <a:bodyPr>
            <a:normAutofit/>
          </a:bodyPr>
          <a:lstStyle/>
          <a:p>
            <a:pPr algn="l"/>
            <a:r>
              <a:rPr lang="en-IN" sz="1200" b="1" dirty="0">
                <a:solidFill>
                  <a:schemeClr val="tx1"/>
                </a:solidFill>
              </a:rPr>
              <a:t> </a:t>
            </a:r>
            <a:r>
              <a:rPr lang="en-IN" sz="1800" b="1" dirty="0">
                <a:solidFill>
                  <a:schemeClr val="tx1"/>
                </a:solidFill>
              </a:rPr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b="1" dirty="0">
                <a:solidFill>
                  <a:schemeClr val="tx1"/>
                </a:solidFill>
              </a:rPr>
              <a:t> </a:t>
            </a:r>
            <a:r>
              <a:rPr lang="en-IN" sz="1800" b="1" dirty="0" err="1" smtClean="0">
                <a:solidFill>
                  <a:schemeClr val="tx1"/>
                </a:solidFill>
              </a:rPr>
              <a:t>Prasoon</a:t>
            </a:r>
            <a:r>
              <a:rPr lang="en-IN" sz="1800" b="1" dirty="0" smtClean="0">
                <a:solidFill>
                  <a:schemeClr val="tx1"/>
                </a:solidFill>
              </a:rPr>
              <a:t> </a:t>
            </a:r>
            <a:r>
              <a:rPr lang="en-IN" sz="1800" b="1" dirty="0" err="1" smtClean="0">
                <a:solidFill>
                  <a:schemeClr val="tx1"/>
                </a:solidFill>
              </a:rPr>
              <a:t>Dayal</a:t>
            </a:r>
            <a:endParaRPr lang="en-IN" sz="1800" b="1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1800" b="1" dirty="0" smtClean="0">
                <a:solidFill>
                  <a:schemeClr val="tx1"/>
                </a:solidFill>
              </a:rPr>
              <a:t> </a:t>
            </a:r>
            <a:r>
              <a:rPr lang="en-IN" sz="1800" b="1" dirty="0" err="1" smtClean="0">
                <a:solidFill>
                  <a:schemeClr val="tx1"/>
                </a:solidFill>
              </a:rPr>
              <a:t>Nitin</a:t>
            </a:r>
            <a:r>
              <a:rPr lang="en-IN" sz="1800" b="1" dirty="0" smtClean="0">
                <a:solidFill>
                  <a:schemeClr val="tx1"/>
                </a:solidFill>
              </a:rPr>
              <a:t> </a:t>
            </a:r>
            <a:r>
              <a:rPr lang="en-IN" sz="1800" b="1" dirty="0" err="1" smtClean="0">
                <a:solidFill>
                  <a:schemeClr val="tx1"/>
                </a:solidFill>
              </a:rPr>
              <a:t>Srivastava</a:t>
            </a:r>
            <a:endParaRPr lang="en-IN" sz="1800" b="1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1800" b="1" dirty="0">
                <a:solidFill>
                  <a:schemeClr val="tx1"/>
                </a:solidFill>
              </a:rPr>
              <a:t> </a:t>
            </a:r>
            <a:r>
              <a:rPr lang="en-IN" sz="1800" b="1" dirty="0" err="1" smtClean="0">
                <a:solidFill>
                  <a:schemeClr val="tx1"/>
                </a:solidFill>
              </a:rPr>
              <a:t>Satya</a:t>
            </a:r>
            <a:r>
              <a:rPr lang="en-IN" sz="1800" b="1" dirty="0" smtClean="0">
                <a:solidFill>
                  <a:schemeClr val="tx1"/>
                </a:solidFill>
              </a:rPr>
              <a:t> </a:t>
            </a:r>
            <a:r>
              <a:rPr lang="en-IN" sz="1800" b="1" dirty="0" err="1" smtClean="0">
                <a:solidFill>
                  <a:schemeClr val="tx1"/>
                </a:solidFill>
              </a:rPr>
              <a:t>Mishra</a:t>
            </a:r>
            <a:endParaRPr lang="en-IN" sz="1800" b="1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5800" y="118646"/>
            <a:ext cx="1557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 smtClean="0"/>
              <a:t>Modelling Stage</a:t>
            </a:r>
            <a:endParaRPr lang="en-US" sz="1600" b="1" u="sng" dirty="0"/>
          </a:p>
        </p:txBody>
      </p:sp>
      <p:pic>
        <p:nvPicPr>
          <p:cNvPr id="10" name="Picture 2" descr="D:\Upgrad\Case_Study_3_Lending Club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09600" cy="457199"/>
          </a:xfrm>
          <a:prstGeom prst="rect">
            <a:avLst/>
          </a:prstGeom>
          <a:noFill/>
        </p:spPr>
      </p:pic>
      <p:pic>
        <p:nvPicPr>
          <p:cNvPr id="11" name="Picture 4" descr="D:\Upgrad\Case_Study_3_Lending Club\Captur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7225" y="119767"/>
            <a:ext cx="790575" cy="261233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76200" y="609600"/>
            <a:ext cx="17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Inference  contd.</a:t>
            </a:r>
            <a:endParaRPr lang="en-US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95637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600" b="1" dirty="0"/>
              <a:t># </a:t>
            </a:r>
            <a:r>
              <a:rPr lang="en-SG" sz="1600" b="1" dirty="0" smtClean="0"/>
              <a:t>Those </a:t>
            </a:r>
            <a:r>
              <a:rPr lang="en-SG" sz="1600" b="1" dirty="0"/>
              <a:t>who have not worked in any company before</a:t>
            </a:r>
          </a:p>
          <a:p>
            <a:pPr algn="just"/>
            <a:r>
              <a:rPr lang="en-SG" sz="1600" b="1" dirty="0"/>
              <a:t># </a:t>
            </a:r>
            <a:r>
              <a:rPr lang="en-SG" sz="1600" b="1" dirty="0" smtClean="0"/>
              <a:t>No. of trainings </a:t>
            </a:r>
            <a:r>
              <a:rPr lang="en-SG" sz="1600" b="1" dirty="0"/>
              <a:t>conducted for </a:t>
            </a:r>
            <a:r>
              <a:rPr lang="en-SG" sz="1600" b="1" dirty="0" smtClean="0"/>
              <a:t>employee </a:t>
            </a:r>
            <a:r>
              <a:rPr lang="en-SG" sz="1600" b="1" dirty="0"/>
              <a:t>last </a:t>
            </a:r>
            <a:r>
              <a:rPr lang="en-SG" sz="1600" b="1" dirty="0" smtClean="0"/>
              <a:t>year - 6</a:t>
            </a:r>
            <a:endParaRPr lang="en-SG" sz="1600" b="1" dirty="0"/>
          </a:p>
          <a:p>
            <a:pPr algn="just"/>
            <a:r>
              <a:rPr lang="en-SG" sz="1600" b="1" dirty="0"/>
              <a:t># </a:t>
            </a:r>
            <a:r>
              <a:rPr lang="en-SG" sz="1600" b="1" dirty="0" smtClean="0"/>
              <a:t>‘High‘ level </a:t>
            </a:r>
            <a:r>
              <a:rPr lang="en-SG" sz="1600" b="1" dirty="0"/>
              <a:t>of involvement in job </a:t>
            </a:r>
          </a:p>
          <a:p>
            <a:pPr algn="just"/>
            <a:r>
              <a:rPr lang="en-SG" sz="1600" b="1" dirty="0" smtClean="0"/>
              <a:t># </a:t>
            </a:r>
            <a:r>
              <a:rPr lang="en-SG" sz="1600" b="1" dirty="0" smtClean="0"/>
              <a:t>Years spent by employee at </a:t>
            </a:r>
            <a:r>
              <a:rPr lang="en-SG" sz="1600" b="1" dirty="0"/>
              <a:t>company </a:t>
            </a:r>
            <a:r>
              <a:rPr lang="en-SG" sz="1600" b="1" dirty="0" smtClean="0"/>
              <a:t>in range of 5-8</a:t>
            </a:r>
            <a:endParaRPr lang="en-SG" sz="1600" b="1" dirty="0"/>
          </a:p>
          <a:p>
            <a:pPr algn="just"/>
            <a:r>
              <a:rPr lang="en-SG" sz="1600" b="1" dirty="0"/>
              <a:t># </a:t>
            </a:r>
            <a:r>
              <a:rPr lang="en-SG" sz="1600" b="1" dirty="0" smtClean="0"/>
              <a:t>Years spent by </a:t>
            </a:r>
            <a:r>
              <a:rPr lang="en-SG" sz="1600" b="1" dirty="0" smtClean="0"/>
              <a:t>employee with current manager  </a:t>
            </a:r>
            <a:r>
              <a:rPr lang="en-SG" sz="1600" b="1" dirty="0" smtClean="0"/>
              <a:t>is in range of </a:t>
            </a:r>
            <a:r>
              <a:rPr lang="en-SG" sz="1600" b="1" dirty="0" smtClean="0"/>
              <a:t>1-2</a:t>
            </a:r>
            <a:endParaRPr lang="en-SG" sz="1600" b="1" dirty="0"/>
          </a:p>
          <a:p>
            <a:pPr algn="just"/>
            <a:r>
              <a:rPr lang="en-SG" sz="1600" b="1" dirty="0"/>
              <a:t># </a:t>
            </a:r>
            <a:r>
              <a:rPr lang="en-SG" sz="1600" b="1" dirty="0" smtClean="0"/>
              <a:t>Age is 38 or above</a:t>
            </a:r>
            <a:endParaRPr lang="en-SG" sz="1600" b="1" dirty="0"/>
          </a:p>
          <a:p>
            <a:pPr algn="just"/>
            <a:r>
              <a:rPr lang="en-SG" sz="1600" b="1" dirty="0"/>
              <a:t># </a:t>
            </a:r>
            <a:r>
              <a:rPr lang="en-SG" sz="1600" b="1" dirty="0" smtClean="0"/>
              <a:t>Actual Working Hours is more than 8.5 hours.</a:t>
            </a:r>
            <a:endParaRPr lang="en-US" sz="1600" b="1" dirty="0"/>
          </a:p>
          <a:p>
            <a:pPr marL="342900" indent="-342900" algn="just">
              <a:buFont typeface="+mj-lt"/>
              <a:buAutoNum type="alphaUcPeriod"/>
            </a:pPr>
            <a:endParaRPr 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83932" y="3657409"/>
            <a:ext cx="2561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Model validation activity</a:t>
            </a:r>
            <a:endParaRPr lang="en-US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" y="41148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lphaUcPeriod"/>
            </a:pPr>
            <a:r>
              <a:rPr lang="en-US" sz="1600" b="1" dirty="0"/>
              <a:t>We </a:t>
            </a:r>
            <a:r>
              <a:rPr lang="en-US" sz="1600" b="1" dirty="0" smtClean="0"/>
              <a:t>have used </a:t>
            </a:r>
            <a:r>
              <a:rPr lang="en-US" sz="1600" b="1" dirty="0"/>
              <a:t>the predict function to get the predictions. </a:t>
            </a:r>
            <a:endParaRPr lang="en-US" sz="1600" b="1" dirty="0" smtClean="0"/>
          </a:p>
          <a:p>
            <a:pPr marL="342900" indent="-342900" algn="just">
              <a:buFont typeface="+mj-lt"/>
              <a:buAutoNum type="alphaUcPeriod"/>
            </a:pPr>
            <a:r>
              <a:rPr lang="en-US" sz="1600" b="1" dirty="0"/>
              <a:t>We have mentioned the type as response as that will give us the probability </a:t>
            </a:r>
            <a:r>
              <a:rPr lang="en-US" sz="1600" b="1" dirty="0" smtClean="0"/>
              <a:t>values.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US" sz="1600" b="1" dirty="0" smtClean="0"/>
              <a:t>The probability obtained </a:t>
            </a:r>
            <a:r>
              <a:rPr lang="en-US" sz="1600" b="1" dirty="0"/>
              <a:t>has a range from </a:t>
            </a:r>
            <a:r>
              <a:rPr lang="en-US" sz="1600" b="1" dirty="0" smtClean="0"/>
              <a:t>0.5% </a:t>
            </a:r>
            <a:r>
              <a:rPr lang="en-US" sz="1600" b="1" dirty="0"/>
              <a:t>to </a:t>
            </a:r>
            <a:r>
              <a:rPr lang="en-US" sz="1600" b="1" dirty="0" smtClean="0"/>
              <a:t>90%</a:t>
            </a:r>
            <a:endParaRPr lang="en-US" sz="1600" b="1" dirty="0" smtClean="0"/>
          </a:p>
          <a:p>
            <a:pPr marL="342900" indent="-342900" algn="just">
              <a:buFont typeface="+mj-lt"/>
              <a:buAutoNum type="alphaUcPeriod"/>
            </a:pPr>
            <a:r>
              <a:rPr lang="en-US" sz="1600" b="1" dirty="0"/>
              <a:t>We choose the probability threshold as 0.50 to do the </a:t>
            </a:r>
            <a:r>
              <a:rPr lang="en-US" sz="1600" b="1" dirty="0" smtClean="0"/>
              <a:t>prediction and saw </a:t>
            </a:r>
            <a:r>
              <a:rPr lang="en-US" sz="1600" b="1" dirty="0"/>
              <a:t>the accuracy to be </a:t>
            </a:r>
            <a:r>
              <a:rPr lang="en-US" sz="1600" b="1" dirty="0" smtClean="0"/>
              <a:t>around </a:t>
            </a:r>
            <a:r>
              <a:rPr lang="en-US" sz="1600" b="1" dirty="0" smtClean="0"/>
              <a:t>85%, </a:t>
            </a:r>
            <a:r>
              <a:rPr lang="en-US" sz="1600" b="1" dirty="0"/>
              <a:t>sensitivity to be </a:t>
            </a:r>
            <a:r>
              <a:rPr lang="en-US" sz="1600" b="1" dirty="0" smtClean="0"/>
              <a:t> around </a:t>
            </a:r>
            <a:r>
              <a:rPr lang="en-US" sz="1600" b="1" dirty="0" smtClean="0"/>
              <a:t>19</a:t>
            </a:r>
            <a:r>
              <a:rPr lang="en-US" sz="1600" b="1" dirty="0" smtClean="0"/>
              <a:t>% </a:t>
            </a:r>
            <a:r>
              <a:rPr lang="en-US" sz="1600" b="1" dirty="0"/>
              <a:t>and </a:t>
            </a:r>
            <a:r>
              <a:rPr lang="en-US" sz="1600" b="1" dirty="0" smtClean="0"/>
              <a:t>specificity to be around </a:t>
            </a:r>
            <a:r>
              <a:rPr lang="en-US" sz="1600" b="1" dirty="0" smtClean="0"/>
              <a:t>97%.</a:t>
            </a:r>
            <a:endParaRPr lang="en-US" sz="1600" b="1" dirty="0" smtClean="0"/>
          </a:p>
          <a:p>
            <a:pPr marL="342900" indent="-342900" algn="just">
              <a:buFont typeface="+mj-lt"/>
              <a:buAutoNum type="alphaUcPeriod"/>
            </a:pPr>
            <a:r>
              <a:rPr lang="en-US" sz="1600" b="1" dirty="0" smtClean="0"/>
              <a:t>As per our requirement we want the sensitivity to give us a much higher level that </a:t>
            </a:r>
            <a:r>
              <a:rPr lang="en-US" sz="1600" b="1" dirty="0" smtClean="0"/>
              <a:t>19%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7271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5800" y="118646"/>
            <a:ext cx="2965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 smtClean="0"/>
              <a:t>Modelling Validation(Continued)</a:t>
            </a:r>
            <a:endParaRPr lang="en-US" sz="1600" b="1" u="sng" dirty="0"/>
          </a:p>
        </p:txBody>
      </p:sp>
      <p:pic>
        <p:nvPicPr>
          <p:cNvPr id="10" name="Picture 2" descr="D:\Upgrad\Case_Study_3_Lending Club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09600" cy="457199"/>
          </a:xfrm>
          <a:prstGeom prst="rect">
            <a:avLst/>
          </a:prstGeom>
          <a:noFill/>
        </p:spPr>
      </p:pic>
      <p:pic>
        <p:nvPicPr>
          <p:cNvPr id="11" name="Picture 4" descr="D:\Upgrad\Case_Study_3_Lending Club\Captur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7225" y="119767"/>
            <a:ext cx="790575" cy="261233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5920" y="838200"/>
            <a:ext cx="4316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 Getting the optimum probability threshold</a:t>
            </a:r>
            <a:endParaRPr lang="en-US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5257800" y="1600200"/>
            <a:ext cx="36576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lphaUcPeriod"/>
            </a:pPr>
            <a:r>
              <a:rPr lang="en-US" sz="1600" b="1" dirty="0" smtClean="0"/>
              <a:t>An user defined function was created to plot a line graph with the three </a:t>
            </a:r>
            <a:r>
              <a:rPr lang="en-US" sz="1600" b="1" dirty="0"/>
              <a:t>parameters namely Accuracy, Sensitivity &amp; </a:t>
            </a:r>
            <a:r>
              <a:rPr lang="en-US" sz="1600" b="1" dirty="0" smtClean="0"/>
              <a:t>Specificity.</a:t>
            </a:r>
          </a:p>
          <a:p>
            <a:pPr marL="342900" indent="-342900" algn="just">
              <a:buFont typeface="+mj-lt"/>
              <a:buAutoNum type="alphaUcPeriod"/>
            </a:pPr>
            <a:endParaRPr lang="en-US" sz="1600" b="1" dirty="0"/>
          </a:p>
          <a:p>
            <a:pPr marL="342900" indent="-342900" algn="just">
              <a:buFont typeface="+mj-lt"/>
              <a:buAutoNum type="alphaUcPeriod"/>
            </a:pPr>
            <a:r>
              <a:rPr lang="en-US" sz="1600" b="1" dirty="0" smtClean="0"/>
              <a:t>The optimal probability </a:t>
            </a:r>
            <a:r>
              <a:rPr lang="en-US" sz="1600" b="1" dirty="0"/>
              <a:t>threshold </a:t>
            </a:r>
            <a:r>
              <a:rPr lang="en-US" sz="1600" b="1" dirty="0" smtClean="0"/>
              <a:t>came out to  </a:t>
            </a:r>
            <a:r>
              <a:rPr lang="en-US" sz="1600" b="1" dirty="0" smtClean="0"/>
              <a:t>0.18580 for </a:t>
            </a:r>
            <a:r>
              <a:rPr lang="en-US" sz="1600" b="1" dirty="0" smtClean="0"/>
              <a:t>the best prediction</a:t>
            </a:r>
          </a:p>
          <a:p>
            <a:pPr marL="342900" indent="-342900" algn="just">
              <a:buFont typeface="+mj-lt"/>
              <a:buAutoNum type="alphaUcPeriod"/>
            </a:pPr>
            <a:endParaRPr lang="en-US" sz="1600" b="1" dirty="0"/>
          </a:p>
          <a:p>
            <a:pPr marL="342900" indent="-342900" algn="just">
              <a:buFont typeface="+mj-lt"/>
              <a:buAutoNum type="alphaUcPeriod"/>
            </a:pPr>
            <a:r>
              <a:rPr lang="en-US" sz="1600" b="1" dirty="0" smtClean="0"/>
              <a:t>The final score that was achieved for all the three parameters are: -</a:t>
            </a:r>
          </a:p>
          <a:p>
            <a:pPr marL="400050" indent="-400050" algn="just">
              <a:buFont typeface="+mj-lt"/>
              <a:buAutoNum type="romanLcPeriod"/>
            </a:pPr>
            <a:r>
              <a:rPr lang="en-US" sz="1600" b="1" u="sng" dirty="0" smtClean="0"/>
              <a:t>Accuracy </a:t>
            </a:r>
            <a:r>
              <a:rPr lang="en-US" sz="1600" b="1" u="sng" dirty="0" smtClean="0"/>
              <a:t>– 74.03</a:t>
            </a:r>
            <a:endParaRPr lang="en-US" sz="1600" b="1" u="sng" dirty="0"/>
          </a:p>
          <a:p>
            <a:pPr marL="400050" indent="-400050" algn="just">
              <a:buFont typeface="+mj-lt"/>
              <a:buAutoNum type="romanLcPeriod"/>
            </a:pPr>
            <a:r>
              <a:rPr lang="en-US" sz="1600" b="1" u="sng" dirty="0"/>
              <a:t>Specificity - </a:t>
            </a:r>
            <a:r>
              <a:rPr lang="en-US" sz="1600" b="1" u="sng" dirty="0" smtClean="0"/>
              <a:t>73.66%</a:t>
            </a:r>
            <a:endParaRPr lang="en-US" sz="1600" b="1" u="sng" dirty="0"/>
          </a:p>
          <a:p>
            <a:pPr marL="400050" indent="-400050" algn="just">
              <a:buFont typeface="+mj-lt"/>
              <a:buAutoNum type="romanLcPeriod"/>
            </a:pPr>
            <a:r>
              <a:rPr lang="en-US" sz="1600" b="1" u="sng" dirty="0" smtClean="0"/>
              <a:t>Sensitivity – 74.10%</a:t>
            </a:r>
            <a:endParaRPr lang="en-US" sz="16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9" y="1542340"/>
            <a:ext cx="4876800" cy="33913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066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5800" y="118646"/>
            <a:ext cx="3011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 smtClean="0"/>
              <a:t>Modelling Validation (Continued)</a:t>
            </a:r>
            <a:endParaRPr lang="en-US" sz="1600" b="1" u="sng" dirty="0"/>
          </a:p>
        </p:txBody>
      </p:sp>
      <p:pic>
        <p:nvPicPr>
          <p:cNvPr id="10" name="Picture 2" descr="D:\Upgrad\Case_Study_3_Lending Club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09600" cy="457199"/>
          </a:xfrm>
          <a:prstGeom prst="rect">
            <a:avLst/>
          </a:prstGeom>
          <a:noFill/>
        </p:spPr>
      </p:pic>
      <p:pic>
        <p:nvPicPr>
          <p:cNvPr id="11" name="Picture 4" descr="D:\Upgrad\Case_Study_3_Lending Club\Captur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7225" y="119767"/>
            <a:ext cx="790575" cy="261233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30486" y="670013"/>
            <a:ext cx="306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 smtClean="0"/>
              <a:t>Additional Evaluation  Metrics</a:t>
            </a:r>
            <a:endParaRPr lang="en-US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0" y="1219200"/>
            <a:ext cx="7848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b="1" dirty="0" smtClean="0"/>
              <a:t>We considered below statistics for our model evaluation in addition to sensitivity, specificity and accuracy.</a:t>
            </a:r>
          </a:p>
          <a:p>
            <a:pPr algn="just"/>
            <a:endParaRPr lang="en-US" sz="1600" b="1" dirty="0" smtClean="0"/>
          </a:p>
          <a:p>
            <a:pPr marL="342900" indent="-342900" algn="just">
              <a:buFont typeface="+mj-lt"/>
              <a:buAutoNum type="alphaUcPeriod"/>
            </a:pPr>
            <a:r>
              <a:rPr lang="en-US" sz="1600" b="1" dirty="0" smtClean="0"/>
              <a:t>KS-Statistic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IN" sz="1600" b="1" dirty="0" smtClean="0"/>
              <a:t>Gain – Lift Analysis and Chart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IN" sz="1600" b="1" dirty="0" smtClean="0"/>
              <a:t>ROC Curve</a:t>
            </a:r>
          </a:p>
          <a:p>
            <a:pPr marL="342900" indent="-342900" algn="just">
              <a:buFont typeface="+mj-lt"/>
              <a:buAutoNum type="alphaUcPeriod"/>
            </a:pPr>
            <a:endParaRPr lang="en-IN" sz="1600" b="1" dirty="0" smtClean="0"/>
          </a:p>
          <a:p>
            <a:pPr algn="just"/>
            <a:r>
              <a:rPr lang="en-IN" sz="1600" b="1" dirty="0" smtClean="0"/>
              <a:t>Our analysis presented below KS-stats table. (refer R-code)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55200" y="5059402"/>
            <a:ext cx="108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 smtClean="0"/>
              <a:t>Inference</a:t>
            </a:r>
            <a:endParaRPr lang="en-US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803189" y="5395098"/>
            <a:ext cx="784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b="1" dirty="0" smtClean="0"/>
              <a:t>KS-Stat table showed that KS-statistic was </a:t>
            </a:r>
            <a:r>
              <a:rPr lang="en-IN" sz="1600" b="1" dirty="0" smtClean="0"/>
              <a:t>46.19 in 4</a:t>
            </a:r>
            <a:r>
              <a:rPr lang="en-IN" sz="1600" b="1" baseline="30000" dirty="0" smtClean="0"/>
              <a:t>th</a:t>
            </a:r>
            <a:r>
              <a:rPr lang="en-IN" sz="1600" b="1" dirty="0" smtClean="0"/>
              <a:t> decile</a:t>
            </a:r>
            <a:r>
              <a:rPr lang="en-IN" sz="1600" b="1" dirty="0" smtClean="0"/>
              <a:t>. </a:t>
            </a:r>
          </a:p>
          <a:p>
            <a:pPr algn="just"/>
            <a:endParaRPr lang="en-IN" sz="1600" b="1" dirty="0" smtClean="0"/>
          </a:p>
          <a:p>
            <a:pPr algn="just"/>
            <a:r>
              <a:rPr lang="en-IN" sz="1600" b="1" dirty="0" smtClean="0"/>
              <a:t>This implies that our model can help us in identifying </a:t>
            </a:r>
            <a:r>
              <a:rPr lang="en-IN" sz="1600" b="1" dirty="0" smtClean="0"/>
              <a:t>79</a:t>
            </a:r>
            <a:r>
              <a:rPr lang="en-IN" sz="1600" b="1" dirty="0" smtClean="0"/>
              <a:t>% of employees who will </a:t>
            </a:r>
            <a:r>
              <a:rPr lang="en-IN" sz="1600" b="1" dirty="0" smtClean="0"/>
              <a:t>leave, </a:t>
            </a:r>
            <a:r>
              <a:rPr lang="en-IN" sz="1600" b="1" dirty="0" smtClean="0"/>
              <a:t>by targeting </a:t>
            </a:r>
            <a:r>
              <a:rPr lang="en-IN" sz="1600" b="1" dirty="0" smtClean="0"/>
              <a:t>40</a:t>
            </a:r>
            <a:r>
              <a:rPr lang="en-IN" sz="1600" b="1" dirty="0" smtClean="0"/>
              <a:t>% of workforce.</a:t>
            </a:r>
            <a:endParaRPr lang="en-US" sz="1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812" y="3281303"/>
            <a:ext cx="7965988" cy="161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960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5800" y="118646"/>
            <a:ext cx="3011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 smtClean="0"/>
              <a:t>Modelling Validation (Continued)</a:t>
            </a:r>
            <a:endParaRPr lang="en-US" sz="1600" b="1" u="sng" dirty="0"/>
          </a:p>
        </p:txBody>
      </p:sp>
      <p:pic>
        <p:nvPicPr>
          <p:cNvPr id="10" name="Picture 2" descr="D:\Upgrad\Case_Study_3_Lending Club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09600" cy="457199"/>
          </a:xfrm>
          <a:prstGeom prst="rect">
            <a:avLst/>
          </a:prstGeom>
          <a:noFill/>
        </p:spPr>
      </p:pic>
      <p:pic>
        <p:nvPicPr>
          <p:cNvPr id="11" name="Picture 4" descr="D:\Upgrad\Case_Study_3_Lending Club\Captur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7225" y="119767"/>
            <a:ext cx="790575" cy="261233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57200" y="984435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 smtClean="0"/>
              <a:t>Lift Chart</a:t>
            </a:r>
            <a:endParaRPr lang="en-US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355200" y="5059402"/>
            <a:ext cx="108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 smtClean="0"/>
              <a:t>Inference</a:t>
            </a:r>
            <a:endParaRPr lang="en-US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793020" y="5436286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b="1" dirty="0" smtClean="0"/>
              <a:t>Lift Chart and ROC Curve shows that our model is able to distinguish between employees who will leave and those who will not. </a:t>
            </a:r>
            <a:endParaRPr lang="en-US" sz="1600" b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489" y="1517822"/>
            <a:ext cx="4149484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727489" y="984435"/>
            <a:ext cx="119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 smtClean="0"/>
              <a:t>ROC Curve</a:t>
            </a:r>
            <a:endParaRPr lang="en-US" b="1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72" y="1517822"/>
            <a:ext cx="3685328" cy="327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00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pgrad\Case_Study_3_Lending Club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09600" cy="457199"/>
          </a:xfrm>
          <a:prstGeom prst="rect">
            <a:avLst/>
          </a:prstGeom>
          <a:noFill/>
        </p:spPr>
      </p:pic>
      <p:pic>
        <p:nvPicPr>
          <p:cNvPr id="6" name="Picture 4" descr="D:\Upgrad\Case_Study_3_Lending Club\Captur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7225" y="119767"/>
            <a:ext cx="790575" cy="261233"/>
          </a:xfrm>
          <a:prstGeom prst="rect">
            <a:avLst/>
          </a:prstGeom>
          <a:noFill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6200" y="609601"/>
            <a:ext cx="4724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XYZ</a:t>
            </a:r>
            <a:r>
              <a:rPr kumimoji="0" lang="en-IN" sz="28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Company</a:t>
            </a:r>
            <a:r>
              <a:rPr kumimoji="0" lang="en-IN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Requirement Summary</a:t>
            </a:r>
            <a:endParaRPr kumimoji="0" lang="en-IN" sz="28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1430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b="1" dirty="0" smtClean="0"/>
              <a:t>XYZ</a:t>
            </a:r>
            <a:r>
              <a:rPr lang="en-US" dirty="0" smtClean="0"/>
              <a:t>, employs, at any given point of time, around 4000 employees, but every year, around 15% of its employees leave the company and need to be replaced with the talent pool available in the job market.</a:t>
            </a:r>
            <a:r>
              <a:rPr lang="en-US" b="1" dirty="0" smtClean="0"/>
              <a:t> XYZ </a:t>
            </a:r>
            <a:r>
              <a:rPr lang="en-US" dirty="0" smtClean="0"/>
              <a:t>wants to cut down on the attrition rate.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3836313"/>
            <a:ext cx="13161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u="sng" dirty="0" smtClean="0"/>
              <a:t>Approach</a:t>
            </a:r>
            <a:endParaRPr lang="en-US" sz="2200" b="1" u="sng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507414875"/>
              </p:ext>
            </p:extLst>
          </p:nvPr>
        </p:nvGraphicFramePr>
        <p:xfrm>
          <a:off x="457200" y="3962400"/>
          <a:ext cx="82296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2133600"/>
            <a:ext cx="4637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XYZ’s Current thoughts on why attrition is bad:</a:t>
            </a:r>
            <a:endParaRPr lang="en-US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381000" y="25146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Project delays leading to missing timelines hence loss of goodwill in front of consumers and partners. </a:t>
            </a:r>
          </a:p>
          <a:p>
            <a:pPr marL="342900" indent="-342900">
              <a:buAutoNum type="arabicPeriod"/>
            </a:pPr>
            <a:r>
              <a:rPr lang="en-US" dirty="0" smtClean="0"/>
              <a:t>Having to maintain a sizeable HR team for recruitment all the time.</a:t>
            </a:r>
          </a:p>
          <a:p>
            <a:pPr marL="342900" indent="-342900">
              <a:buAutoNum type="arabicPeriod"/>
            </a:pPr>
            <a:r>
              <a:rPr lang="en-US" dirty="0" smtClean="0"/>
              <a:t>New employees need to be trained to be job ready.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pgrad\Case_Study_3_Lending Club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09600" cy="457199"/>
          </a:xfrm>
          <a:prstGeom prst="rect">
            <a:avLst/>
          </a:prstGeom>
          <a:noFill/>
        </p:spPr>
      </p:pic>
      <p:pic>
        <p:nvPicPr>
          <p:cNvPr id="6" name="Picture 4" descr="D:\Upgrad\Case_Study_3_Lending Club\Captur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7225" y="119767"/>
            <a:ext cx="790575" cy="261233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685800" y="118646"/>
            <a:ext cx="1857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Univariate Analysis </a:t>
            </a:r>
            <a:endParaRPr lang="en-US" sz="1600" b="1" dirty="0"/>
          </a:p>
        </p:txBody>
      </p:sp>
      <p:pic>
        <p:nvPicPr>
          <p:cNvPr id="1026" name="Picture 2" descr="D:\Upgrad\Case_Study_5_XZY\Graphs\Image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533400"/>
            <a:ext cx="2743200" cy="1957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7" name="Picture 3" descr="D:\Upgrad\Case_Study_5_XZY\Graphs\Image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601" y="533400"/>
            <a:ext cx="2743200" cy="1957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8" name="Picture 4" descr="D:\Upgrad\Case_Study_5_XZY\Graphs\Image3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200" y="2538727"/>
            <a:ext cx="2743200" cy="1957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9" name="Picture 5" descr="D:\Upgrad\Case_Study_5_XZY\Graphs\Image4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15001" y="533400"/>
            <a:ext cx="3276599" cy="1957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30" name="Picture 6" descr="D:\Upgrad\Case_Study_5_XZY\Graphs\Image5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95600" y="2537629"/>
            <a:ext cx="2720479" cy="1958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31" name="Picture 7" descr="D:\Upgrad\Case_Study_5_XZY\Graphs\Image6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895602" y="4572001"/>
            <a:ext cx="2729198" cy="1981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32" name="Picture 8" descr="D:\Upgrad\Case_Study_5_XZY\Graphs\Image7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6201" y="4572000"/>
            <a:ext cx="2743200" cy="19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36" name="Picture 12" descr="D:\Upgrad\Case_Study_5_XZY\Graphs\Image11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715000" y="2539644"/>
            <a:ext cx="3276600" cy="1956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38" name="Picture 14" descr="D:\Upgrad\Case_Study_5_XZY\Graphs\Image13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715000" y="4572001"/>
            <a:ext cx="3276600" cy="1981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pgrad\Case_Study_3_Lending Club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09600" cy="457199"/>
          </a:xfrm>
          <a:prstGeom prst="rect">
            <a:avLst/>
          </a:prstGeom>
          <a:noFill/>
        </p:spPr>
      </p:pic>
      <p:pic>
        <p:nvPicPr>
          <p:cNvPr id="6" name="Picture 4" descr="D:\Upgrad\Case_Study_3_Lending Club\Captur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7225" y="119767"/>
            <a:ext cx="790575" cy="261233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685800" y="118646"/>
            <a:ext cx="2891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Univariate Analysis (continued) </a:t>
            </a:r>
            <a:endParaRPr lang="en-US" sz="1600" b="1" dirty="0"/>
          </a:p>
        </p:txBody>
      </p:sp>
      <p:pic>
        <p:nvPicPr>
          <p:cNvPr id="2050" name="Picture 2" descr="D:\Upgrad\Case_Study_5_XZY\Graphs\Image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533400"/>
            <a:ext cx="2743200" cy="19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051" name="Picture 3" descr="D:\Upgrad\Case_Study_5_XZY\Graphs\Image9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601" y="533400"/>
            <a:ext cx="2743199" cy="19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052" name="Picture 4" descr="D:\Upgrad\Case_Study_5_XZY\Graphs\Image10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01" y="533400"/>
            <a:ext cx="3276600" cy="19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053" name="Picture 5" descr="D:\Upgrad\Case_Study_5_XZY\Graphs\Image14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0488" y="3276600"/>
            <a:ext cx="8901112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86372" y="2570202"/>
            <a:ext cx="8905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While doing Univariate analysis of attrition over other variables we saw employees with marital status as “SINGLE” and the employees who gave a low rating in Environment Satisfaction have higher attrition </a:t>
            </a:r>
            <a:r>
              <a:rPr lang="en-US" sz="1200" dirty="0" smtClean="0"/>
              <a:t>rate. 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35590" y="2895600"/>
            <a:ext cx="41560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Segmented Analysis (Where Attrition is “YES”) 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pgrad\Case_Study_3_Lending Club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09600" cy="457199"/>
          </a:xfrm>
          <a:prstGeom prst="rect">
            <a:avLst/>
          </a:prstGeom>
          <a:noFill/>
        </p:spPr>
      </p:pic>
      <p:pic>
        <p:nvPicPr>
          <p:cNvPr id="6" name="Picture 4" descr="D:\Upgrad\Case_Study_3_Lending Club\Captur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7225" y="119767"/>
            <a:ext cx="790575" cy="261233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86372" y="6320135"/>
            <a:ext cx="8905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While doing segmented analysis of attrition (where attrition is YES) over other variables we do not see any of the variable having a major impact. The attrition across the variable’s tells the same story 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" y="118646"/>
            <a:ext cx="41560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Segmented Analysis (Where Attrition is “YES”) </a:t>
            </a:r>
            <a:endParaRPr lang="en-US" sz="1600" b="1" dirty="0"/>
          </a:p>
        </p:txBody>
      </p:sp>
      <p:pic>
        <p:nvPicPr>
          <p:cNvPr id="3074" name="Picture 2" descr="D:\Upgrad\Case_Study_5_XZY\Graphs\Image1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622797"/>
            <a:ext cx="5714999" cy="34158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075" name="Picture 3" descr="D:\Upgrad\Case_Study_5_XZY\Graphs\Image16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67400" y="609600"/>
            <a:ext cx="3124200" cy="144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076" name="Picture 4" descr="D:\Upgrad\Case_Study_5_XZY\Graphs\Image17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67400" y="2133600"/>
            <a:ext cx="3124200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077" name="Picture 5" descr="D:\Upgrad\Case_Study_5_XZY\Graphs\Image18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200" y="4124325"/>
            <a:ext cx="8915400" cy="2200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pgrad\Case_Study_3_Lending Club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09600" cy="457199"/>
          </a:xfrm>
          <a:prstGeom prst="rect">
            <a:avLst/>
          </a:prstGeom>
          <a:noFill/>
        </p:spPr>
      </p:pic>
      <p:pic>
        <p:nvPicPr>
          <p:cNvPr id="6" name="Picture 4" descr="D:\Upgrad\Case_Study_3_Lending Club\Captur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7225" y="119767"/>
            <a:ext cx="790575" cy="261233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52401" y="533401"/>
            <a:ext cx="8763000" cy="2246769"/>
          </a:xfrm>
          <a:prstGeom prst="rect">
            <a:avLst/>
          </a:prstGeom>
          <a:noFill/>
          <a:ln>
            <a:solidFill>
              <a:srgbClr val="0070C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1.We looked into the different variable that compromise of both categorical and continuous types, </a:t>
            </a:r>
            <a:r>
              <a:rPr lang="en-US" sz="1400" b="1" dirty="0" smtClean="0"/>
              <a:t>we </a:t>
            </a:r>
            <a:r>
              <a:rPr lang="en-US" sz="1400" b="1" dirty="0"/>
              <a:t>saw employees with marital status as “SINGLE” and the employees who gave a low rating in Environment Satisfaction have higher attrition rate.</a:t>
            </a:r>
          </a:p>
          <a:p>
            <a:r>
              <a:rPr lang="en-US" sz="1400" b="1" dirty="0"/>
              <a:t>2.There are no such variable that single handedly influence the attrition rate.</a:t>
            </a:r>
          </a:p>
          <a:p>
            <a:r>
              <a:rPr lang="en-US" sz="1400" b="1" dirty="0"/>
              <a:t>3.We understand that in XYZ company most of the employees work as laboratory technician and sales executive.</a:t>
            </a:r>
          </a:p>
          <a:p>
            <a:r>
              <a:rPr lang="en-US" sz="1400" b="1" dirty="0"/>
              <a:t>4.The age variable has </a:t>
            </a:r>
            <a:r>
              <a:rPr lang="en-US" sz="1400" b="1" dirty="0" smtClean="0"/>
              <a:t>normally </a:t>
            </a:r>
            <a:r>
              <a:rPr lang="en-US" sz="1400" b="1" dirty="0"/>
              <a:t>distributed curve with most of the attrition happening in the age group of 25 to 35.</a:t>
            </a:r>
          </a:p>
          <a:p>
            <a:r>
              <a:rPr lang="en-US" sz="1400" b="1" dirty="0"/>
              <a:t>5.Most of the employees work in the research and development department and come from life science background.</a:t>
            </a:r>
          </a:p>
          <a:p>
            <a:r>
              <a:rPr lang="en-US" sz="1400" b="1" dirty="0"/>
              <a:t>6.The trends that follow for overall data is also same for segmented analysis on attrition as YES.</a:t>
            </a:r>
          </a:p>
          <a:p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118646"/>
            <a:ext cx="2924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 smtClean="0"/>
              <a:t>Summary Of Univariate Analysis</a:t>
            </a:r>
            <a:endParaRPr lang="en-US" sz="1600" b="1" u="sng" dirty="0"/>
          </a:p>
        </p:txBody>
      </p:sp>
      <p:pic>
        <p:nvPicPr>
          <p:cNvPr id="4098" name="Picture 2" descr="D:\Upgrad\Case_Study_5_XZY\Graphs\Image2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3200400"/>
            <a:ext cx="8763000" cy="3595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580810" y="2819400"/>
            <a:ext cx="5294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 smtClean="0"/>
              <a:t>Distribution of NA values for different variables on Attrition </a:t>
            </a:r>
            <a:endParaRPr lang="en-US" sz="16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pgrad\Case_Study_3_Lending Club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09600" cy="457199"/>
          </a:xfrm>
          <a:prstGeom prst="rect">
            <a:avLst/>
          </a:prstGeom>
          <a:noFill/>
        </p:spPr>
      </p:pic>
      <p:pic>
        <p:nvPicPr>
          <p:cNvPr id="6" name="Picture 4" descr="D:\Upgrad\Case_Study_3_Lending Club\Captur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7225" y="119767"/>
            <a:ext cx="790575" cy="261233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580810" y="118646"/>
            <a:ext cx="5247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Distribution of NA values for different variables on Attrition</a:t>
            </a:r>
          </a:p>
        </p:txBody>
      </p:sp>
      <p:pic>
        <p:nvPicPr>
          <p:cNvPr id="5123" name="Picture 3" descr="D:\Upgrad\Case_Study_5_XZY\Graphs\Image2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533400"/>
            <a:ext cx="8915400" cy="45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52400" y="5257800"/>
            <a:ext cx="8839200" cy="1600438"/>
          </a:xfrm>
          <a:prstGeom prst="rect">
            <a:avLst/>
          </a:prstGeom>
          <a:noFill/>
          <a:ln>
            <a:solidFill>
              <a:srgbClr val="0070C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We see that Environment Satisfaction has 25 NA’s. In the same way </a:t>
            </a:r>
            <a:r>
              <a:rPr lang="en-SG" sz="1400" b="1" dirty="0" smtClean="0"/>
              <a:t>JobSatisfaction , WorkLifeBalance, NumCompaniesWorked </a:t>
            </a:r>
            <a:r>
              <a:rPr lang="en-SG" sz="1400" b="1" dirty="0"/>
              <a:t>&amp; TotalWorkingYears have </a:t>
            </a:r>
            <a:r>
              <a:rPr lang="en-SG" sz="1400" b="1" dirty="0" smtClean="0"/>
              <a:t>20</a:t>
            </a:r>
            <a:r>
              <a:rPr lang="en-SG" sz="1400" b="1" dirty="0"/>
              <a:t>, 38, 19, 9 </a:t>
            </a:r>
            <a:r>
              <a:rPr lang="en-US" sz="1400" b="1" dirty="0" smtClean="0"/>
              <a:t>NA's respectively (graphs included in R Code file).</a:t>
            </a:r>
          </a:p>
          <a:p>
            <a:endParaRPr lang="en-IN" sz="1400" b="1" dirty="0" smtClean="0"/>
          </a:p>
          <a:p>
            <a:r>
              <a:rPr lang="en-IN" sz="1400" b="1" dirty="0" smtClean="0"/>
              <a:t>In order to avoid bias, we selected WOE analysis for </a:t>
            </a:r>
            <a:r>
              <a:rPr lang="en-US" sz="1400" b="1" dirty="0" smtClean="0"/>
              <a:t>EnvironmentSatisfaction, </a:t>
            </a:r>
            <a:r>
              <a:rPr lang="en-SG" sz="1400" b="1" dirty="0" smtClean="0"/>
              <a:t>JobSatisfaction </a:t>
            </a:r>
            <a:r>
              <a:rPr lang="en-SG" sz="1400" b="1" dirty="0"/>
              <a:t>, WorkLifeBalance, </a:t>
            </a:r>
            <a:r>
              <a:rPr lang="en-SG" sz="1400" b="1" dirty="0" smtClean="0"/>
              <a:t>NumCompaniesWorked and replaced all values with respective WOE values including NA. For </a:t>
            </a:r>
            <a:r>
              <a:rPr lang="en-SG" sz="1400" b="1" dirty="0"/>
              <a:t>TotalWorkingYears </a:t>
            </a:r>
            <a:r>
              <a:rPr lang="en-SG" sz="1400" b="1" dirty="0" smtClean="0"/>
              <a:t>, observation with NA values were removed.</a:t>
            </a:r>
            <a:endParaRPr lang="en-IN" sz="1400" b="1" dirty="0"/>
          </a:p>
          <a:p>
            <a:endParaRPr lang="en-US" sz="1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5800" y="118646"/>
            <a:ext cx="1781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 smtClean="0"/>
              <a:t>Data Manipulation</a:t>
            </a:r>
            <a:endParaRPr lang="en-US" sz="1600" b="1" u="sng" dirty="0"/>
          </a:p>
        </p:txBody>
      </p:sp>
      <p:pic>
        <p:nvPicPr>
          <p:cNvPr id="10" name="Picture 2" descr="D:\Upgrad\Case_Study_3_Lending Club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09600" cy="457199"/>
          </a:xfrm>
          <a:prstGeom prst="rect">
            <a:avLst/>
          </a:prstGeom>
          <a:noFill/>
        </p:spPr>
      </p:pic>
      <p:pic>
        <p:nvPicPr>
          <p:cNvPr id="11" name="Picture 4" descr="D:\Upgrad\Case_Study_3_Lending Club\Captur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7225" y="119767"/>
            <a:ext cx="790575" cy="261233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76200" y="609600"/>
            <a:ext cx="401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Binning and Treatment of outlier values </a:t>
            </a:r>
            <a:endParaRPr lang="en-US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956370"/>
            <a:ext cx="8534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lphaUcPeriod"/>
            </a:pPr>
            <a:r>
              <a:rPr lang="en-US" sz="1400" b="1" dirty="0" smtClean="0"/>
              <a:t>For Monthly Income replaced salary greater than 137756.0 with 137756.0.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IN" sz="1400" b="1" dirty="0" smtClean="0"/>
              <a:t>Binning of continuous variables shown in below table helped to treat them as categorical variables.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IN" sz="1400" b="1" dirty="0" smtClean="0"/>
              <a:t>Bins were creates as below:</a:t>
            </a:r>
            <a:endParaRPr lang="en-US" sz="1400" b="1" dirty="0" smtClean="0"/>
          </a:p>
          <a:p>
            <a:pPr marL="342900" indent="-342900" algn="just">
              <a:buFont typeface="+mj-lt"/>
              <a:buAutoNum type="alphaUcPeriod"/>
            </a:pPr>
            <a:endParaRPr lang="en-IN" sz="1400" b="1" dirty="0"/>
          </a:p>
          <a:p>
            <a:pPr marL="342900" indent="-342900" algn="just">
              <a:buFont typeface="+mj-lt"/>
              <a:buAutoNum type="alphaUcPeriod"/>
            </a:pPr>
            <a:endParaRPr lang="en-US" sz="14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07385" y="3505200"/>
            <a:ext cx="2591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Dummy variable creation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465" y="4038600"/>
            <a:ext cx="85344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/>
              <a:t>After WOE analysis, dummy variables </a:t>
            </a:r>
            <a:r>
              <a:rPr lang="en-US" sz="1400" b="1" dirty="0"/>
              <a:t>were created </a:t>
            </a:r>
            <a:r>
              <a:rPr lang="en-US" sz="1400" b="1" dirty="0" smtClean="0"/>
              <a:t>for all categorical and continuous variables. These included</a:t>
            </a:r>
          </a:p>
          <a:p>
            <a:pPr algn="just"/>
            <a:r>
              <a:rPr lang="en-US" sz="1400" b="1" dirty="0" smtClean="0"/>
              <a:t>Education</a:t>
            </a:r>
            <a:r>
              <a:rPr lang="en-US" sz="1400" b="1" dirty="0"/>
              <a:t>, Environment Satisfaction, Job Satisfaction, </a:t>
            </a:r>
            <a:r>
              <a:rPr lang="en-US" sz="1400" b="1" dirty="0" smtClean="0"/>
              <a:t>Work Life </a:t>
            </a:r>
            <a:r>
              <a:rPr lang="en-US" sz="1400" b="1" dirty="0"/>
              <a:t>Balance, Business Travel, Department, Education Field, Gender, Job Level, Job Role, Marital Status, Number Companies Worked, Stock Option Level, </a:t>
            </a:r>
            <a:r>
              <a:rPr lang="en-US" sz="1400" b="1" dirty="0" smtClean="0"/>
              <a:t>Training </a:t>
            </a:r>
            <a:r>
              <a:rPr lang="en-US" sz="1400" b="1" dirty="0"/>
              <a:t>Times Last Year, Job Involvement, Performance Rating, Percent Salary Hike, Total Working Years, Years At Company, </a:t>
            </a:r>
            <a:r>
              <a:rPr lang="en-US" sz="1400" b="1" dirty="0" smtClean="0"/>
              <a:t>Years </a:t>
            </a:r>
            <a:r>
              <a:rPr lang="en-US" sz="1400" b="1" dirty="0"/>
              <a:t>Since Last Promotion, </a:t>
            </a:r>
            <a:r>
              <a:rPr lang="en-US" sz="1400" b="1" dirty="0" smtClean="0"/>
              <a:t>Years </a:t>
            </a:r>
            <a:r>
              <a:rPr lang="en-US" sz="1400" b="1" dirty="0"/>
              <a:t>With Current Manager, Distance From </a:t>
            </a:r>
            <a:r>
              <a:rPr lang="en-US" sz="1400" b="1" dirty="0" smtClean="0"/>
              <a:t>Home, Age &amp; Attrition. </a:t>
            </a:r>
          </a:p>
          <a:p>
            <a:pPr algn="just"/>
            <a:endParaRPr lang="en-IN" sz="1400" b="1" dirty="0"/>
          </a:p>
          <a:p>
            <a:pPr algn="just"/>
            <a:r>
              <a:rPr lang="en-US" sz="1400" b="1" dirty="0"/>
              <a:t>Note – </a:t>
            </a:r>
            <a:r>
              <a:rPr lang="en-US" sz="1400" b="1" dirty="0" err="1"/>
              <a:t>EmployeeId</a:t>
            </a:r>
            <a:r>
              <a:rPr lang="en-US" sz="1400" b="1" dirty="0"/>
              <a:t> and Attrition was skipped during this analysis</a:t>
            </a:r>
            <a:r>
              <a:rPr lang="en-US" sz="1400" b="1" dirty="0" smtClean="0"/>
              <a:t>. </a:t>
            </a:r>
            <a:endParaRPr lang="en-US" sz="1400" b="1" dirty="0"/>
          </a:p>
          <a:p>
            <a:pPr algn="just"/>
            <a:r>
              <a:rPr lang="en-IN" sz="1400" b="1" dirty="0" smtClean="0"/>
              <a:t>              Attrition values were converted to  numeric 1 and 0, with 1 resembling’ Yes’</a:t>
            </a:r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" y="5879068"/>
            <a:ext cx="175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Scaling variables</a:t>
            </a:r>
            <a:endParaRPr lang="en-US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248400"/>
            <a:ext cx="853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The only variable that was scaled is Monthly Income </a:t>
            </a:r>
            <a:endParaRPr lang="en-US" sz="1400" b="1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7" y="1828800"/>
            <a:ext cx="6524625" cy="1409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5800" y="118646"/>
            <a:ext cx="1557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 smtClean="0"/>
              <a:t>Modelling Stage</a:t>
            </a:r>
            <a:endParaRPr lang="en-US" sz="1600" b="1" u="sng" dirty="0"/>
          </a:p>
        </p:txBody>
      </p:sp>
      <p:pic>
        <p:nvPicPr>
          <p:cNvPr id="10" name="Picture 2" descr="D:\Upgrad\Case_Study_3_Lending Club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09600" cy="457199"/>
          </a:xfrm>
          <a:prstGeom prst="rect">
            <a:avLst/>
          </a:prstGeom>
          <a:noFill/>
        </p:spPr>
      </p:pic>
      <p:pic>
        <p:nvPicPr>
          <p:cNvPr id="11" name="Picture 4" descr="D:\Upgrad\Case_Study_3_Lending Club\Captur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7225" y="119767"/>
            <a:ext cx="790575" cy="261233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76200" y="609600"/>
            <a:ext cx="239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Model creation activity</a:t>
            </a:r>
            <a:endParaRPr lang="en-US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956370"/>
            <a:ext cx="8534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lphaUcPeriod"/>
            </a:pPr>
            <a:r>
              <a:rPr lang="en-US" sz="1600" b="1" dirty="0" smtClean="0"/>
              <a:t>We used logistic regression to predict the classification of attrition as </a:t>
            </a:r>
            <a:r>
              <a:rPr lang="en-US" sz="1600" b="1" dirty="0"/>
              <a:t> </a:t>
            </a:r>
            <a:r>
              <a:rPr lang="en-US" sz="1600" b="1" dirty="0" smtClean="0"/>
              <a:t>YES or NO. 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US" sz="1600" b="1" dirty="0" smtClean="0"/>
              <a:t>The final data set that was used for model building activity had 82 variables.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US" sz="1600" b="1" dirty="0" smtClean="0"/>
              <a:t>70% of the dataset was used to train the classification model and the rest of 30% was kept for testing phase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US" sz="1600" b="1" dirty="0" smtClean="0"/>
              <a:t>Step AIC function was used to eliminate non significant variables at one go.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US" sz="1600" b="1" dirty="0" smtClean="0"/>
              <a:t>A total of </a:t>
            </a:r>
            <a:r>
              <a:rPr lang="en-US" sz="1600" b="1" dirty="0" smtClean="0"/>
              <a:t>30</a:t>
            </a:r>
            <a:r>
              <a:rPr lang="en-US" sz="1600" b="1" dirty="0" smtClean="0"/>
              <a:t> </a:t>
            </a:r>
            <a:r>
              <a:rPr lang="en-US" sz="1600" b="1" dirty="0" smtClean="0"/>
              <a:t>models were created to arrive at the final model to be used.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US" sz="1600" b="1" dirty="0" smtClean="0"/>
              <a:t>The removal of variables </a:t>
            </a:r>
            <a:r>
              <a:rPr lang="en-US" sz="1600" b="1" dirty="0"/>
              <a:t>was based on High VIF and </a:t>
            </a:r>
            <a:r>
              <a:rPr lang="en-US" sz="1600" b="1" dirty="0" smtClean="0"/>
              <a:t>insignificance value of </a:t>
            </a:r>
            <a:r>
              <a:rPr lang="en-US" sz="1600" b="1" dirty="0"/>
              <a:t>(p&gt;0.05)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4455" y="3168357"/>
            <a:ext cx="108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Inference</a:t>
            </a:r>
            <a:endParaRPr lang="en-US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81001" y="3657600"/>
            <a:ext cx="82915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/>
              <a:t>The </a:t>
            </a:r>
            <a:r>
              <a:rPr lang="en-US" sz="1600" b="1" dirty="0"/>
              <a:t>final </a:t>
            </a:r>
            <a:r>
              <a:rPr lang="en-US" sz="1600" b="1" dirty="0" smtClean="0"/>
              <a:t>model showed below factors </a:t>
            </a:r>
            <a:r>
              <a:rPr lang="en-SG" sz="1600" b="1" dirty="0" smtClean="0"/>
              <a:t>affecting </a:t>
            </a:r>
            <a:r>
              <a:rPr lang="en-SG" sz="1600" b="1" dirty="0"/>
              <a:t>attrition of an employee</a:t>
            </a:r>
            <a:r>
              <a:rPr lang="en-SG" sz="1600" b="1" dirty="0" smtClean="0"/>
              <a:t>:</a:t>
            </a:r>
          </a:p>
          <a:p>
            <a:pPr algn="just"/>
            <a:endParaRPr lang="en-SG" sz="1600" b="1" dirty="0"/>
          </a:p>
          <a:p>
            <a:pPr algn="just"/>
            <a:r>
              <a:rPr lang="en-SG" sz="1600" b="1" dirty="0"/>
              <a:t># </a:t>
            </a:r>
            <a:r>
              <a:rPr lang="en-SG" sz="1600" b="1" dirty="0" smtClean="0"/>
              <a:t>EnvironmentSatisfaction </a:t>
            </a:r>
            <a:r>
              <a:rPr lang="en-SG" sz="1600" b="1" dirty="0"/>
              <a:t>'Low'</a:t>
            </a:r>
          </a:p>
          <a:p>
            <a:pPr algn="just"/>
            <a:r>
              <a:rPr lang="en-SG" sz="1600" b="1" dirty="0"/>
              <a:t># </a:t>
            </a:r>
            <a:r>
              <a:rPr lang="en-SG" sz="1600" b="1" dirty="0" smtClean="0"/>
              <a:t>JobSatisfaction </a:t>
            </a:r>
            <a:r>
              <a:rPr lang="en-SG" sz="1600" b="1" dirty="0"/>
              <a:t>'Low'</a:t>
            </a:r>
          </a:p>
          <a:p>
            <a:pPr algn="just"/>
            <a:r>
              <a:rPr lang="en-SG" sz="1600" b="1" dirty="0"/>
              <a:t># </a:t>
            </a:r>
            <a:r>
              <a:rPr lang="en-SG" sz="1600" b="1" dirty="0" smtClean="0"/>
              <a:t>WorkLifeBalance </a:t>
            </a:r>
            <a:r>
              <a:rPr lang="en-SG" sz="1600" b="1" dirty="0"/>
              <a:t>'Low'</a:t>
            </a:r>
          </a:p>
          <a:p>
            <a:pPr algn="just"/>
            <a:r>
              <a:rPr lang="en-SG" sz="1600" b="1" dirty="0"/>
              <a:t># </a:t>
            </a:r>
            <a:r>
              <a:rPr lang="en-SG" sz="1600" b="1" dirty="0" err="1" smtClean="0"/>
              <a:t>BusinessTravel</a:t>
            </a:r>
            <a:r>
              <a:rPr lang="en-SG" sz="1600" b="1" dirty="0" smtClean="0"/>
              <a:t> </a:t>
            </a:r>
            <a:r>
              <a:rPr lang="en-SG" sz="1600" b="1" dirty="0"/>
              <a:t>Frequently</a:t>
            </a:r>
          </a:p>
          <a:p>
            <a:pPr algn="just"/>
            <a:r>
              <a:rPr lang="en-SG" sz="1600" b="1" dirty="0"/>
              <a:t># </a:t>
            </a:r>
            <a:r>
              <a:rPr lang="en-SG" sz="1600" b="1" dirty="0" err="1"/>
              <a:t>JobLevel</a:t>
            </a:r>
            <a:r>
              <a:rPr lang="en-SG" sz="1600" b="1" dirty="0"/>
              <a:t> at scale 2</a:t>
            </a:r>
          </a:p>
          <a:p>
            <a:pPr algn="just"/>
            <a:r>
              <a:rPr lang="en-SG" sz="1600" b="1" dirty="0"/>
              <a:t># </a:t>
            </a:r>
            <a:r>
              <a:rPr lang="en-SG" sz="1600" b="1" dirty="0" err="1"/>
              <a:t>JobRole</a:t>
            </a:r>
            <a:r>
              <a:rPr lang="en-SG" sz="1600" b="1" dirty="0"/>
              <a:t> Manufacturing Director</a:t>
            </a:r>
          </a:p>
          <a:p>
            <a:pPr algn="just"/>
            <a:r>
              <a:rPr lang="en-SG" sz="1600" b="1" dirty="0"/>
              <a:t># </a:t>
            </a:r>
            <a:r>
              <a:rPr lang="en-SG" sz="1600" b="1" dirty="0" err="1"/>
              <a:t>Jobrole</a:t>
            </a:r>
            <a:r>
              <a:rPr lang="en-SG" sz="1600" b="1" dirty="0"/>
              <a:t> Research Director</a:t>
            </a:r>
          </a:p>
          <a:p>
            <a:pPr algn="just"/>
            <a:r>
              <a:rPr lang="en-SG" sz="1600" b="1" dirty="0"/>
              <a:t># Marital Status </a:t>
            </a:r>
            <a:r>
              <a:rPr lang="en-SG" sz="1600" b="1" dirty="0" smtClean="0"/>
              <a:t>Single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213366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1164</Words>
  <Application>Microsoft Office PowerPoint</Application>
  <PresentationFormat>On-screen Show (4:3)</PresentationFormat>
  <Paragraphs>111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HR ANALYTICS CASE STUDY  SUBMISSION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Swagatika</dc:creator>
  <cp:lastModifiedBy>snitin</cp:lastModifiedBy>
  <cp:revision>119</cp:revision>
  <cp:lastPrinted>2017-06-25T07:28:56Z</cp:lastPrinted>
  <dcterms:created xsi:type="dcterms:W3CDTF">2017-06-25T07:06:29Z</dcterms:created>
  <dcterms:modified xsi:type="dcterms:W3CDTF">2017-08-20T15:24:39Z</dcterms:modified>
</cp:coreProperties>
</file>