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71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5BA"/>
    <a:srgbClr val="E77B7C"/>
    <a:srgbClr val="FA7268"/>
    <a:srgbClr val="B2EBF2"/>
    <a:srgbClr val="F5A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1B10-68B8-4EF0-91C6-6EDDA9B71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27CF4-CE3B-4FD4-A165-EC78EF97F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F06C-0E67-4702-9B45-941CF82E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5212-22BE-4470-847B-D670A5BEE0EB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CB6CF-C493-44F8-84E3-893C7B43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84831-1E02-4481-8CCB-36419C2D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753A-730A-4EB6-9147-27394816B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34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7B95-DE45-4FF7-88FC-80763F74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EE96A-B2B1-48AB-A324-2975F3D9A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C9ED2-BA6A-4D9E-82C0-01755585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5212-22BE-4470-847B-D670A5BEE0EB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F847C-9D11-4A9B-A11D-5113E6D4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08EB3-B408-44E2-B6EA-57E872B2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753A-730A-4EB6-9147-27394816B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71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A81A7-7B0B-4B00-B0F2-A9FFB764C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8119-72C5-477A-80A2-77BA1BF73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9FE47-3B78-4BE7-8DF5-E292EA69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5212-22BE-4470-847B-D670A5BEE0EB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2051A-F8AE-407B-9464-C8965B44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AF2D1-C8FD-48CE-94FE-FDAD54EE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753A-730A-4EB6-9147-27394816B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73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0B4E-486C-45D0-91F4-805E168B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56E5-E631-408A-8AC4-3B55F29D5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B1285-93CB-40E5-B085-C66841C2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5212-22BE-4470-847B-D670A5BEE0EB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B4E08-9032-4FC8-8C4C-560989F9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C95A6-D54E-4E57-A2DF-A66ABF3D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753A-730A-4EB6-9147-27394816B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57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8E81-F13D-4259-9EC6-C9D28E25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6AC1A-B546-402C-883D-6519733A4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09127-3C4C-4BB5-8009-7D454FEE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5212-22BE-4470-847B-D670A5BEE0EB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3FB55-6D87-4938-B56D-E3E82816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4E45B-521B-430B-8A48-31BED7DB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753A-730A-4EB6-9147-27394816B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71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4E6D-99C0-4513-8DE4-05AD57FB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30741-8251-4250-BABB-39D393694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54957-10F5-4053-8377-8CCD111BA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375A2-D72E-4AE4-BB4B-FD902F13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5212-22BE-4470-847B-D670A5BEE0EB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C9C68-1110-461E-ABC0-28D87B47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050FD-7A39-4CA3-B688-0CE22BC9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753A-730A-4EB6-9147-27394816B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6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177A-DBA4-44D9-954C-8CC146CA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2751-0D21-4015-9123-1D1F20DD7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1150D-9F5C-4DF5-8272-0B4BC6B17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ACD6F-26FD-446A-8F14-392AE469E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AD88D-2884-4296-9591-3894C98D6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572B6-ED17-4C88-B914-C9E10A60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5212-22BE-4470-847B-D670A5BEE0EB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9FF62-0E56-43FB-BBF7-C2719E4C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11765-3F9F-4EE7-9103-2843E25A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753A-730A-4EB6-9147-27394816B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2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3F76-7512-430C-8647-BE601072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CCE73-46D8-4626-B11F-A875EB52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5212-22BE-4470-847B-D670A5BEE0EB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985E8-09AB-48AD-AE03-85D2505D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B82DC-9E37-44E7-A912-799894D7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753A-730A-4EB6-9147-27394816B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36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F4C8B-6EB0-4DC5-A885-909CB558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5212-22BE-4470-847B-D670A5BEE0EB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909B3-9A2D-4032-A382-A64BEFC5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202B3-FBC6-4068-9FD2-A4DB3454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753A-730A-4EB6-9147-27394816B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2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7197-287B-4125-A44C-CBBCE108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1C4B-293D-49F3-804D-979CE11B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59E4F-7A4A-4F9D-8728-CF0068DCC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31C96-8733-489E-910A-68FF09DD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5212-22BE-4470-847B-D670A5BEE0EB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F0591-8655-4F21-AEF8-950773F7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00750-76F4-48DA-B07D-5B7A3459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753A-730A-4EB6-9147-27394816B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1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F86B-8DC0-4108-B421-5FE84414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A6E96-A3D3-471E-85C1-9C5ED5EBA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7756B-6F3B-4FC8-9D9D-D18586390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CF999-DE2E-4FC0-AEB0-93BA27B7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5212-22BE-4470-847B-D670A5BEE0EB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91E1-67AA-49C5-BCA9-FE249473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0E500-3D78-4E88-A1D1-EA5BC03E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753A-730A-4EB6-9147-27394816B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7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6A848-E860-4E15-8608-E207944B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1AC96-3135-4D6F-83D9-4D0DAF8C0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FCD18-4A43-4F23-A1A1-4487B84C7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45212-22BE-4470-847B-D670A5BEE0EB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08822-B9E3-42CE-9F32-D5E0144E2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70E2-6441-4978-9B1D-1899899EC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F753A-730A-4EB6-9147-27394816B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77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BA7A87-3DD8-4F2D-89A8-496F3C2D9F83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85A234-C27C-43E8-8F7A-911C3019E41E}"/>
              </a:ext>
            </a:extLst>
          </p:cNvPr>
          <p:cNvGrpSpPr/>
          <p:nvPr/>
        </p:nvGrpSpPr>
        <p:grpSpPr>
          <a:xfrm>
            <a:off x="-3104940" y="-367770"/>
            <a:ext cx="9787093" cy="9787093"/>
            <a:chOff x="0" y="3366655"/>
            <a:chExt cx="3399905" cy="339990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70FB5B-EA1D-4F13-9C18-B885390D1FAC}"/>
                </a:ext>
              </a:extLst>
            </p:cNvPr>
            <p:cNvSpPr/>
            <p:nvPr/>
          </p:nvSpPr>
          <p:spPr>
            <a:xfrm>
              <a:off x="0" y="3366655"/>
              <a:ext cx="3399905" cy="3399905"/>
            </a:xfrm>
            <a:prstGeom prst="ellipse">
              <a:avLst/>
            </a:prstGeom>
            <a:solidFill>
              <a:srgbClr val="0070C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07645AD-D965-46BD-9231-FA3A49215D97}"/>
                </a:ext>
              </a:extLst>
            </p:cNvPr>
            <p:cNvSpPr/>
            <p:nvPr/>
          </p:nvSpPr>
          <p:spPr>
            <a:xfrm>
              <a:off x="72014" y="3735307"/>
              <a:ext cx="2939813" cy="2939813"/>
            </a:xfrm>
            <a:prstGeom prst="ellipse">
              <a:avLst/>
            </a:prstGeom>
            <a:solidFill>
              <a:srgbClr val="0070C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130BE74-2C02-4D95-A1B1-B084AC335ABB}"/>
                </a:ext>
              </a:extLst>
            </p:cNvPr>
            <p:cNvSpPr/>
            <p:nvPr/>
          </p:nvSpPr>
          <p:spPr>
            <a:xfrm>
              <a:off x="72014" y="4128198"/>
              <a:ext cx="2546922" cy="2546922"/>
            </a:xfrm>
            <a:prstGeom prst="ellipse">
              <a:avLst/>
            </a:prstGeom>
            <a:solidFill>
              <a:srgbClr val="0070C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0E76DC-CE8D-4F91-B3A5-1364CD5A6F7E}"/>
                </a:ext>
              </a:extLst>
            </p:cNvPr>
            <p:cNvSpPr/>
            <p:nvPr/>
          </p:nvSpPr>
          <p:spPr>
            <a:xfrm>
              <a:off x="72014" y="4498540"/>
              <a:ext cx="2128575" cy="2128575"/>
            </a:xfrm>
            <a:prstGeom prst="ellipse">
              <a:avLst/>
            </a:prstGeom>
            <a:solidFill>
              <a:srgbClr val="0070C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67CAD2D-C589-4D43-82F9-9DCB3A42BE44}"/>
              </a:ext>
            </a:extLst>
          </p:cNvPr>
          <p:cNvSpPr/>
          <p:nvPr/>
        </p:nvSpPr>
        <p:spPr>
          <a:xfrm>
            <a:off x="8963129" y="1430885"/>
            <a:ext cx="3061397" cy="17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Market Mix Modelling</a:t>
            </a:r>
          </a:p>
        </p:txBody>
      </p:sp>
    </p:spTree>
    <p:extLst>
      <p:ext uri="{BB962C8B-B14F-4D97-AF65-F5344CB8AC3E}">
        <p14:creationId xmlns:p14="http://schemas.microsoft.com/office/powerpoint/2010/main" val="295192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7B4588-D45B-4F1F-9D81-9858CC8D3FA5}"/>
              </a:ext>
            </a:extLst>
          </p:cNvPr>
          <p:cNvSpPr/>
          <p:nvPr/>
        </p:nvSpPr>
        <p:spPr>
          <a:xfrm>
            <a:off x="371789" y="-282359"/>
            <a:ext cx="9334919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Suggestions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A38152-6CD2-4006-90C1-5F76A4B4E8C5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rgbClr val="F5A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667B22-6478-4D33-A4D4-2177336E33CB}"/>
              </a:ext>
            </a:extLst>
          </p:cNvPr>
          <p:cNvSpPr/>
          <p:nvPr/>
        </p:nvSpPr>
        <p:spPr>
          <a:xfrm>
            <a:off x="1135464" y="1014882"/>
            <a:ext cx="8963129" cy="401934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Invest in Online Marketing and Affiliates marketing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Market about the premium range of products more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Increase Prepaid Payment modes like wallets, virtual currencies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Stock more premium products and market them</a:t>
            </a:r>
          </a:p>
        </p:txBody>
      </p:sp>
    </p:spTree>
    <p:extLst>
      <p:ext uri="{BB962C8B-B14F-4D97-AF65-F5344CB8AC3E}">
        <p14:creationId xmlns:p14="http://schemas.microsoft.com/office/powerpoint/2010/main" val="323583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BA7A87-3DD8-4F2D-89A8-496F3C2D9F83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rgbClr val="E7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7B4588-D45B-4F1F-9D81-9858CC8D3FA5}"/>
              </a:ext>
            </a:extLst>
          </p:cNvPr>
          <p:cNvSpPr/>
          <p:nvPr/>
        </p:nvSpPr>
        <p:spPr>
          <a:xfrm>
            <a:off x="6240027" y="2411604"/>
            <a:ext cx="5556738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Home Audio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962595-F720-4F0F-AD13-030153B5D342}"/>
              </a:ext>
            </a:extLst>
          </p:cNvPr>
          <p:cNvSpPr/>
          <p:nvPr/>
        </p:nvSpPr>
        <p:spPr>
          <a:xfrm>
            <a:off x="-3104940" y="-367770"/>
            <a:ext cx="9787093" cy="9787093"/>
          </a:xfrm>
          <a:prstGeom prst="ellipse">
            <a:avLst/>
          </a:prstGeom>
          <a:solidFill>
            <a:srgbClr val="E77B7C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C3E281-471E-4C68-90DE-4D523C944D5D}"/>
              </a:ext>
            </a:extLst>
          </p:cNvPr>
          <p:cNvSpPr/>
          <p:nvPr/>
        </p:nvSpPr>
        <p:spPr>
          <a:xfrm>
            <a:off x="-2897638" y="693445"/>
            <a:ext cx="8462655" cy="8462655"/>
          </a:xfrm>
          <a:prstGeom prst="ellipse">
            <a:avLst/>
          </a:prstGeom>
          <a:solidFill>
            <a:srgbClr val="E77B7C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9E776E-FCC1-4202-815E-BBF339EAF997}"/>
              </a:ext>
            </a:extLst>
          </p:cNvPr>
          <p:cNvSpPr/>
          <p:nvPr/>
        </p:nvSpPr>
        <p:spPr>
          <a:xfrm>
            <a:off x="-2897638" y="1824436"/>
            <a:ext cx="7331664" cy="7331664"/>
          </a:xfrm>
          <a:prstGeom prst="ellipse">
            <a:avLst/>
          </a:prstGeom>
          <a:solidFill>
            <a:srgbClr val="FA7268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0093E5-1DFF-49DE-912C-A68C5C204DC3}"/>
              </a:ext>
            </a:extLst>
          </p:cNvPr>
          <p:cNvSpPr/>
          <p:nvPr/>
        </p:nvSpPr>
        <p:spPr>
          <a:xfrm>
            <a:off x="-2897638" y="2890516"/>
            <a:ext cx="6127395" cy="6127395"/>
          </a:xfrm>
          <a:prstGeom prst="ellipse">
            <a:avLst/>
          </a:prstGeom>
          <a:solidFill>
            <a:srgbClr val="E77B7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BA7A87-3DD8-4F2D-89A8-496F3C2D9F83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rgbClr val="E7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1D1FCD-3F79-4EE6-97F1-E4C5CD025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3" t="5227" b="7483"/>
          <a:stretch/>
        </p:blipFill>
        <p:spPr>
          <a:xfrm>
            <a:off x="211516" y="1086731"/>
            <a:ext cx="8318179" cy="509401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854C10-7411-4410-B1CD-6F090F8A1B9B}"/>
              </a:ext>
            </a:extLst>
          </p:cNvPr>
          <p:cNvSpPr/>
          <p:nvPr/>
        </p:nvSpPr>
        <p:spPr>
          <a:xfrm>
            <a:off x="371789" y="-282359"/>
            <a:ext cx="9334919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Weekly GMV vs Total Investment Trend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544786-AE70-4AE3-9876-0FFC5A330F60}"/>
              </a:ext>
            </a:extLst>
          </p:cNvPr>
          <p:cNvSpPr/>
          <p:nvPr/>
        </p:nvSpPr>
        <p:spPr>
          <a:xfrm>
            <a:off x="9344967" y="1567543"/>
            <a:ext cx="231112" cy="233680"/>
          </a:xfrm>
          <a:prstGeom prst="ellipse">
            <a:avLst/>
          </a:prstGeom>
          <a:solidFill>
            <a:srgbClr val="B2EBF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F44C4E-4AF4-4044-AB0A-6DE97865F4E2}"/>
              </a:ext>
            </a:extLst>
          </p:cNvPr>
          <p:cNvSpPr/>
          <p:nvPr/>
        </p:nvSpPr>
        <p:spPr>
          <a:xfrm>
            <a:off x="9344967" y="2138452"/>
            <a:ext cx="231112" cy="233680"/>
          </a:xfrm>
          <a:prstGeom prst="ellipse">
            <a:avLst/>
          </a:prstGeom>
          <a:solidFill>
            <a:srgbClr val="FA726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60B7F3-C7A1-44D0-803D-4365342CBD72}"/>
              </a:ext>
            </a:extLst>
          </p:cNvPr>
          <p:cNvSpPr/>
          <p:nvPr/>
        </p:nvSpPr>
        <p:spPr>
          <a:xfrm>
            <a:off x="9666516" y="1135462"/>
            <a:ext cx="1696497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GMV</a:t>
            </a: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Investment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251F4-BA0C-442D-96D0-9CB89CC0C3ED}"/>
              </a:ext>
            </a:extLst>
          </p:cNvPr>
          <p:cNvSpPr/>
          <p:nvPr/>
        </p:nvSpPr>
        <p:spPr>
          <a:xfrm>
            <a:off x="8750176" y="3582237"/>
            <a:ext cx="3120277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values are scaled differently. This graph is only meant to observe trend.</a:t>
            </a:r>
          </a:p>
        </p:txBody>
      </p:sp>
    </p:spTree>
    <p:extLst>
      <p:ext uri="{BB962C8B-B14F-4D97-AF65-F5344CB8AC3E}">
        <p14:creationId xmlns:p14="http://schemas.microsoft.com/office/powerpoint/2010/main" val="395505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BA7A87-3DD8-4F2D-89A8-496F3C2D9F83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rgbClr val="E7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D2AE8F-2AA6-4A43-8036-65BC5B10D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58" y="1044820"/>
            <a:ext cx="4981575" cy="2095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47D6BA-3F67-48BB-98FC-6424B224BDEA}"/>
              </a:ext>
            </a:extLst>
          </p:cNvPr>
          <p:cNvSpPr/>
          <p:nvPr/>
        </p:nvSpPr>
        <p:spPr>
          <a:xfrm>
            <a:off x="371789" y="-282359"/>
            <a:ext cx="9334919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Outcomes of the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B9525-70C4-40F5-BB30-E10ABA43C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769" y="1044820"/>
            <a:ext cx="4810125" cy="2466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9AB999-D300-484D-9B12-FFA11DEAA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819" y="4361509"/>
            <a:ext cx="4791075" cy="1847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0E47B5-EDA8-46CE-A156-E4788951D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58" y="4072405"/>
            <a:ext cx="4981575" cy="224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0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BA7A87-3DD8-4F2D-89A8-496F3C2D9F83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rgbClr val="E7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7936D7-E07E-4A2A-A6CF-754745995A84}"/>
              </a:ext>
            </a:extLst>
          </p:cNvPr>
          <p:cNvSpPr/>
          <p:nvPr/>
        </p:nvSpPr>
        <p:spPr>
          <a:xfrm>
            <a:off x="371789" y="-282359"/>
            <a:ext cx="9334919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Most Efficient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0630DC-197F-481C-B90D-FC60E26839FA}"/>
              </a:ext>
            </a:extLst>
          </p:cNvPr>
          <p:cNvSpPr/>
          <p:nvPr/>
        </p:nvSpPr>
        <p:spPr>
          <a:xfrm>
            <a:off x="4572001" y="4767890"/>
            <a:ext cx="2682909" cy="147710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0.8686173</a:t>
            </a:r>
          </a:p>
          <a:p>
            <a:pPr algn="ctr"/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CV </a:t>
            </a:r>
            <a:r>
              <a:rPr lang="en-I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Rsquared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ABA5EA-5F64-4446-AEAE-070503D5C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330" y="1215641"/>
            <a:ext cx="6796548" cy="343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8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7B4588-D45B-4F1F-9D81-9858CC8D3FA5}"/>
              </a:ext>
            </a:extLst>
          </p:cNvPr>
          <p:cNvSpPr/>
          <p:nvPr/>
        </p:nvSpPr>
        <p:spPr>
          <a:xfrm>
            <a:off x="371789" y="-282359"/>
            <a:ext cx="9334919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Observations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667B22-6478-4D33-A4D4-2177336E33CB}"/>
              </a:ext>
            </a:extLst>
          </p:cNvPr>
          <p:cNvSpPr/>
          <p:nvPr/>
        </p:nvSpPr>
        <p:spPr>
          <a:xfrm>
            <a:off x="964642" y="2180491"/>
            <a:ext cx="8963129" cy="401934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Cash On Delivery orders are helpful in driving the sales for Home Audio, this means logistic process has to be made for reliable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Marked up products are selling well. People want to buy seemingly premium products for Home Audio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Sale of premium products (priced above </a:t>
            </a:r>
            <a:r>
              <a:rPr lang="en-I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Rs</a:t>
            </a:r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10500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is also a primary influencer in 3 of the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TV Ads are the driver for sales in Home Audio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Special sale weeks is a primary driver in 2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Online, Affiliate and Content marketing are other influencers in the models</a:t>
            </a:r>
          </a:p>
          <a:p>
            <a:pPr lvl="1">
              <a:lnSpc>
                <a:spcPct val="150000"/>
              </a:lnSpc>
            </a:pPr>
            <a:endParaRPr lang="en-IN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983F7-2B2F-4DF4-86F9-D4778CC3B9E2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rgbClr val="E7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847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7B4588-D45B-4F1F-9D81-9858CC8D3FA5}"/>
              </a:ext>
            </a:extLst>
          </p:cNvPr>
          <p:cNvSpPr/>
          <p:nvPr/>
        </p:nvSpPr>
        <p:spPr>
          <a:xfrm>
            <a:off x="371789" y="-282359"/>
            <a:ext cx="9334919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Suggestions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667B22-6478-4D33-A4D4-2177336E33CB}"/>
              </a:ext>
            </a:extLst>
          </p:cNvPr>
          <p:cNvSpPr/>
          <p:nvPr/>
        </p:nvSpPr>
        <p:spPr>
          <a:xfrm>
            <a:off x="964642" y="1278652"/>
            <a:ext cx="8963129" cy="401934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TV Ads coupled with Online Marketing during Special Sale week will give a boost to Home Audio Sales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Premium product should be stocked and marketed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Logistics for heavier products must be improved so that customer can rely and choose Prepaid payment facilities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CFC0D-518B-43C7-B71B-FCED35E20C0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rgbClr val="E7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7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BA7A87-3DD8-4F2D-89A8-496F3C2D9F83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rgbClr val="73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7B4588-D45B-4F1F-9D81-9858CC8D3FA5}"/>
              </a:ext>
            </a:extLst>
          </p:cNvPr>
          <p:cNvSpPr/>
          <p:nvPr/>
        </p:nvSpPr>
        <p:spPr>
          <a:xfrm>
            <a:off x="6240027" y="2411604"/>
            <a:ext cx="5556738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Camera Accessories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962595-F720-4F0F-AD13-030153B5D342}"/>
              </a:ext>
            </a:extLst>
          </p:cNvPr>
          <p:cNvSpPr/>
          <p:nvPr/>
        </p:nvSpPr>
        <p:spPr>
          <a:xfrm>
            <a:off x="-3104940" y="-367770"/>
            <a:ext cx="9787093" cy="9787093"/>
          </a:xfrm>
          <a:prstGeom prst="ellipse">
            <a:avLst/>
          </a:prstGeom>
          <a:solidFill>
            <a:srgbClr val="7395BA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C3E281-471E-4C68-90DE-4D523C944D5D}"/>
              </a:ext>
            </a:extLst>
          </p:cNvPr>
          <p:cNvSpPr/>
          <p:nvPr/>
        </p:nvSpPr>
        <p:spPr>
          <a:xfrm>
            <a:off x="-2897638" y="693445"/>
            <a:ext cx="8462655" cy="8462655"/>
          </a:xfrm>
          <a:prstGeom prst="ellipse">
            <a:avLst/>
          </a:prstGeom>
          <a:solidFill>
            <a:srgbClr val="7395BA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9E776E-FCC1-4202-815E-BBF339EAF997}"/>
              </a:ext>
            </a:extLst>
          </p:cNvPr>
          <p:cNvSpPr/>
          <p:nvPr/>
        </p:nvSpPr>
        <p:spPr>
          <a:xfrm>
            <a:off x="-2897638" y="1824436"/>
            <a:ext cx="7331664" cy="7331664"/>
          </a:xfrm>
          <a:prstGeom prst="ellipse">
            <a:avLst/>
          </a:prstGeom>
          <a:solidFill>
            <a:srgbClr val="7395BA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0093E5-1DFF-49DE-912C-A68C5C204DC3}"/>
              </a:ext>
            </a:extLst>
          </p:cNvPr>
          <p:cNvSpPr/>
          <p:nvPr/>
        </p:nvSpPr>
        <p:spPr>
          <a:xfrm>
            <a:off x="-2897638" y="2890516"/>
            <a:ext cx="6127395" cy="6127395"/>
          </a:xfrm>
          <a:prstGeom prst="ellipse">
            <a:avLst/>
          </a:prstGeom>
          <a:solidFill>
            <a:srgbClr val="7395BA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216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854C10-7411-4410-B1CD-6F090F8A1B9B}"/>
              </a:ext>
            </a:extLst>
          </p:cNvPr>
          <p:cNvSpPr/>
          <p:nvPr/>
        </p:nvSpPr>
        <p:spPr>
          <a:xfrm>
            <a:off x="371789" y="-282359"/>
            <a:ext cx="9334919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Weekly GMV vs Total Investment Trend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544786-AE70-4AE3-9876-0FFC5A330F60}"/>
              </a:ext>
            </a:extLst>
          </p:cNvPr>
          <p:cNvSpPr/>
          <p:nvPr/>
        </p:nvSpPr>
        <p:spPr>
          <a:xfrm>
            <a:off x="9344967" y="1567543"/>
            <a:ext cx="231112" cy="233680"/>
          </a:xfrm>
          <a:prstGeom prst="ellipse">
            <a:avLst/>
          </a:prstGeom>
          <a:solidFill>
            <a:srgbClr val="B2EBF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F44C4E-4AF4-4044-AB0A-6DE97865F4E2}"/>
              </a:ext>
            </a:extLst>
          </p:cNvPr>
          <p:cNvSpPr/>
          <p:nvPr/>
        </p:nvSpPr>
        <p:spPr>
          <a:xfrm>
            <a:off x="9344967" y="2138452"/>
            <a:ext cx="231112" cy="233680"/>
          </a:xfrm>
          <a:prstGeom prst="ellipse">
            <a:avLst/>
          </a:prstGeom>
          <a:solidFill>
            <a:srgbClr val="FA726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60B7F3-C7A1-44D0-803D-4365342CBD72}"/>
              </a:ext>
            </a:extLst>
          </p:cNvPr>
          <p:cNvSpPr/>
          <p:nvPr/>
        </p:nvSpPr>
        <p:spPr>
          <a:xfrm>
            <a:off x="9666516" y="1135462"/>
            <a:ext cx="1696497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GMV</a:t>
            </a: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Investment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251F4-BA0C-442D-96D0-9CB89CC0C3ED}"/>
              </a:ext>
            </a:extLst>
          </p:cNvPr>
          <p:cNvSpPr/>
          <p:nvPr/>
        </p:nvSpPr>
        <p:spPr>
          <a:xfrm>
            <a:off x="8750176" y="3582237"/>
            <a:ext cx="3120277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values are scaled differently. This graph is only meant to observe trend.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3E4579-961F-4168-9549-3CDA462D1942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rgbClr val="73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3E7019-8585-4878-ACA2-52A27EE95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6" t="4512" b="7157"/>
          <a:stretch/>
        </p:blipFill>
        <p:spPr>
          <a:xfrm>
            <a:off x="304800" y="1044022"/>
            <a:ext cx="8240781" cy="508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92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47D6BA-3F67-48BB-98FC-6424B224BDEA}"/>
              </a:ext>
            </a:extLst>
          </p:cNvPr>
          <p:cNvSpPr/>
          <p:nvPr/>
        </p:nvSpPr>
        <p:spPr>
          <a:xfrm>
            <a:off x="371789" y="-282359"/>
            <a:ext cx="9334919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Outcomes of the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B2762D-4BE0-41F7-BB3F-1B14B0C6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89" y="1110123"/>
            <a:ext cx="5667375" cy="1990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4A243E-03D0-4EAA-91BC-65A4C348C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1472073"/>
            <a:ext cx="5743575" cy="1628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8CBA4-13B4-454A-96BD-1DDC45082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89" y="4142434"/>
            <a:ext cx="5886450" cy="2066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12A6A-EAB7-4A07-9419-F269F097D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574" y="4275784"/>
            <a:ext cx="5629275" cy="19335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93DA29-DD8C-48F8-82E4-22BE657B6B76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rgbClr val="73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41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BA7A87-3DD8-4F2D-89A8-496F3C2D9F83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7CAD2D-C589-4D43-82F9-9DCB3A42BE44}"/>
              </a:ext>
            </a:extLst>
          </p:cNvPr>
          <p:cNvSpPr/>
          <p:nvPr/>
        </p:nvSpPr>
        <p:spPr>
          <a:xfrm>
            <a:off x="725155" y="2486799"/>
            <a:ext cx="9080359" cy="17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Nitin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Bishnu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Chandrakanth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Abhijeet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7B4588-D45B-4F1F-9D81-9858CC8D3FA5}"/>
              </a:ext>
            </a:extLst>
          </p:cNvPr>
          <p:cNvSpPr/>
          <p:nvPr/>
        </p:nvSpPr>
        <p:spPr>
          <a:xfrm>
            <a:off x="634720" y="-24451"/>
            <a:ext cx="9080359" cy="17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805335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A7936D7-E07E-4A2A-A6CF-754745995A84}"/>
              </a:ext>
            </a:extLst>
          </p:cNvPr>
          <p:cNvSpPr/>
          <p:nvPr/>
        </p:nvSpPr>
        <p:spPr>
          <a:xfrm>
            <a:off x="371789" y="-282359"/>
            <a:ext cx="9334919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Most Efficient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0630DC-197F-481C-B90D-FC60E26839FA}"/>
              </a:ext>
            </a:extLst>
          </p:cNvPr>
          <p:cNvSpPr/>
          <p:nvPr/>
        </p:nvSpPr>
        <p:spPr>
          <a:xfrm>
            <a:off x="4572001" y="4767890"/>
            <a:ext cx="2682909" cy="147710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0.9604432</a:t>
            </a:r>
          </a:p>
          <a:p>
            <a:pPr algn="ctr"/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CV </a:t>
            </a:r>
            <a:r>
              <a:rPr lang="en-I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Rsquared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2C530C-D952-48C0-9602-32BD75A95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425861"/>
            <a:ext cx="6372225" cy="31908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F62E1F-2E3A-40D0-8A92-2FCA6E7628CA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rgbClr val="73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471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7B4588-D45B-4F1F-9D81-9858CC8D3FA5}"/>
              </a:ext>
            </a:extLst>
          </p:cNvPr>
          <p:cNvSpPr/>
          <p:nvPr/>
        </p:nvSpPr>
        <p:spPr>
          <a:xfrm>
            <a:off x="371789" y="-282359"/>
            <a:ext cx="9334919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Observations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667B22-6478-4D33-A4D4-2177336E33CB}"/>
              </a:ext>
            </a:extLst>
          </p:cNvPr>
          <p:cNvSpPr/>
          <p:nvPr/>
        </p:nvSpPr>
        <p:spPr>
          <a:xfrm>
            <a:off x="964642" y="3737987"/>
            <a:ext cx="8963129" cy="2461845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Most of the model pushed out the marketing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Pin codes (distinct buyer locations) was one of the primary influencer a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Premium products(Priced above </a:t>
            </a:r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Rs.19500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 are the drivers for Camera Accessories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Lag variables as far as 3 weeks before are influencers, means people take some time to plan and keep visiting the products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Online, digital and affiliate marketing might have some, though not much influence on the sales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COD Payments were driving influencers for Camera Accessory Sales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IN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405D2E-7D08-4B27-8891-EEDBB98FD20B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rgbClr val="73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641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7B4588-D45B-4F1F-9D81-9858CC8D3FA5}"/>
              </a:ext>
            </a:extLst>
          </p:cNvPr>
          <p:cNvSpPr/>
          <p:nvPr/>
        </p:nvSpPr>
        <p:spPr>
          <a:xfrm>
            <a:off x="371789" y="-282359"/>
            <a:ext cx="9334919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Suggestions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667B22-6478-4D33-A4D4-2177336E33CB}"/>
              </a:ext>
            </a:extLst>
          </p:cNvPr>
          <p:cNvSpPr/>
          <p:nvPr/>
        </p:nvSpPr>
        <p:spPr>
          <a:xfrm>
            <a:off x="964642" y="1577591"/>
            <a:ext cx="8963129" cy="372040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Re-define the marketing strategy to have better influence, concentrating on Online, Digital and affiliate sales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Improve logistics to enable more prepaid payments and gain buyer trust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Target more locations as buyer seem to come from a various locations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Follow the list price changes to get better understanding the conversion visit/time of one customer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Provide additional combo offers to increase up-sell and cross-sell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03C854-A134-4767-8673-550401D6BF84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rgbClr val="73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312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7B4588-D45B-4F1F-9D81-9858CC8D3FA5}"/>
              </a:ext>
            </a:extLst>
          </p:cNvPr>
          <p:cNvSpPr/>
          <p:nvPr/>
        </p:nvSpPr>
        <p:spPr>
          <a:xfrm>
            <a:off x="1306285" y="1867989"/>
            <a:ext cx="9334919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 You!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03C854-A134-4767-8673-550401D6BF84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73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15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BA7A87-3DD8-4F2D-89A8-496F3C2D9F83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7CAD2D-C589-4D43-82F9-9DCB3A42BE44}"/>
              </a:ext>
            </a:extLst>
          </p:cNvPr>
          <p:cNvSpPr/>
          <p:nvPr/>
        </p:nvSpPr>
        <p:spPr>
          <a:xfrm>
            <a:off x="634719" y="1421674"/>
            <a:ext cx="10559145" cy="3964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Understanding of the business problem and data. Overall structure to solve the problem.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Engineering the KPIs and results of the initial linear model.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Results of the models (variables, KPIs and validation results), suggestions to improve the models. The final choice of model to be deployed.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Presentation of results to the business - important variables, results (in simple terms)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7B4588-D45B-4F1F-9D81-9858CC8D3FA5}"/>
              </a:ext>
            </a:extLst>
          </p:cNvPr>
          <p:cNvSpPr/>
          <p:nvPr/>
        </p:nvSpPr>
        <p:spPr>
          <a:xfrm>
            <a:off x="634720" y="-24451"/>
            <a:ext cx="9080359" cy="17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38362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BA7A87-3DD8-4F2D-89A8-496F3C2D9F83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5FE541-FD1B-4100-B89B-49B6E116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9" y="0"/>
            <a:ext cx="7643762" cy="66520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17B4588-D45B-4F1F-9D81-9858CC8D3FA5}"/>
              </a:ext>
            </a:extLst>
          </p:cNvPr>
          <p:cNvSpPr/>
          <p:nvPr/>
        </p:nvSpPr>
        <p:spPr>
          <a:xfrm>
            <a:off x="6240027" y="2411604"/>
            <a:ext cx="5556738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Percentage contribution to GMV</a:t>
            </a:r>
          </a:p>
        </p:txBody>
      </p:sp>
    </p:spTree>
    <p:extLst>
      <p:ext uri="{BB962C8B-B14F-4D97-AF65-F5344CB8AC3E}">
        <p14:creationId xmlns:p14="http://schemas.microsoft.com/office/powerpoint/2010/main" val="318709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BA7A87-3DD8-4F2D-89A8-496F3C2D9F83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rgbClr val="F5A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7B4588-D45B-4F1F-9D81-9858CC8D3FA5}"/>
              </a:ext>
            </a:extLst>
          </p:cNvPr>
          <p:cNvSpPr/>
          <p:nvPr/>
        </p:nvSpPr>
        <p:spPr>
          <a:xfrm>
            <a:off x="6240027" y="2411604"/>
            <a:ext cx="5556738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Gaming Accessories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962595-F720-4F0F-AD13-030153B5D342}"/>
              </a:ext>
            </a:extLst>
          </p:cNvPr>
          <p:cNvSpPr/>
          <p:nvPr/>
        </p:nvSpPr>
        <p:spPr>
          <a:xfrm>
            <a:off x="-3104940" y="-367770"/>
            <a:ext cx="9787093" cy="9787093"/>
          </a:xfrm>
          <a:prstGeom prst="ellipse">
            <a:avLst/>
          </a:prstGeom>
          <a:solidFill>
            <a:srgbClr val="F5A658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C3E281-471E-4C68-90DE-4D523C944D5D}"/>
              </a:ext>
            </a:extLst>
          </p:cNvPr>
          <p:cNvSpPr/>
          <p:nvPr/>
        </p:nvSpPr>
        <p:spPr>
          <a:xfrm>
            <a:off x="-2897638" y="693445"/>
            <a:ext cx="8462655" cy="8462655"/>
          </a:xfrm>
          <a:prstGeom prst="ellipse">
            <a:avLst/>
          </a:prstGeom>
          <a:solidFill>
            <a:srgbClr val="F5A6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9E776E-FCC1-4202-815E-BBF339EAF997}"/>
              </a:ext>
            </a:extLst>
          </p:cNvPr>
          <p:cNvSpPr/>
          <p:nvPr/>
        </p:nvSpPr>
        <p:spPr>
          <a:xfrm>
            <a:off x="-2897638" y="1824436"/>
            <a:ext cx="7331664" cy="7331664"/>
          </a:xfrm>
          <a:prstGeom prst="ellipse">
            <a:avLst/>
          </a:prstGeom>
          <a:solidFill>
            <a:srgbClr val="F5A658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0093E5-1DFF-49DE-912C-A68C5C204DC3}"/>
              </a:ext>
            </a:extLst>
          </p:cNvPr>
          <p:cNvSpPr/>
          <p:nvPr/>
        </p:nvSpPr>
        <p:spPr>
          <a:xfrm>
            <a:off x="-2897638" y="2890516"/>
            <a:ext cx="6127395" cy="6127395"/>
          </a:xfrm>
          <a:prstGeom prst="ellipse">
            <a:avLst/>
          </a:prstGeom>
          <a:solidFill>
            <a:srgbClr val="F5A658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92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7B4588-D45B-4F1F-9D81-9858CC8D3FA5}"/>
              </a:ext>
            </a:extLst>
          </p:cNvPr>
          <p:cNvSpPr/>
          <p:nvPr/>
        </p:nvSpPr>
        <p:spPr>
          <a:xfrm>
            <a:off x="371789" y="-282359"/>
            <a:ext cx="9334919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Weekly GMV vs Total Investment Trend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A38152-6CD2-4006-90C1-5F76A4B4E8C5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rgbClr val="F5A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90B2E-3238-4B45-B715-7D874E5A0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3" t="5284" b="7851"/>
          <a:stretch/>
        </p:blipFill>
        <p:spPr>
          <a:xfrm>
            <a:off x="249633" y="1135462"/>
            <a:ext cx="8500543" cy="511461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9518C2E-53FA-4636-A6BD-1DCD78384E9B}"/>
              </a:ext>
            </a:extLst>
          </p:cNvPr>
          <p:cNvSpPr/>
          <p:nvPr/>
        </p:nvSpPr>
        <p:spPr>
          <a:xfrm>
            <a:off x="9344967" y="1567543"/>
            <a:ext cx="231112" cy="233680"/>
          </a:xfrm>
          <a:prstGeom prst="ellipse">
            <a:avLst/>
          </a:prstGeom>
          <a:solidFill>
            <a:srgbClr val="B2EBF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914B5B-728B-4E15-A362-C0D008F6FD9F}"/>
              </a:ext>
            </a:extLst>
          </p:cNvPr>
          <p:cNvSpPr/>
          <p:nvPr/>
        </p:nvSpPr>
        <p:spPr>
          <a:xfrm>
            <a:off x="9344967" y="2138452"/>
            <a:ext cx="231112" cy="233680"/>
          </a:xfrm>
          <a:prstGeom prst="ellipse">
            <a:avLst/>
          </a:prstGeom>
          <a:solidFill>
            <a:srgbClr val="FA726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029135-0EC1-4B5A-BC9B-2408EFF52417}"/>
              </a:ext>
            </a:extLst>
          </p:cNvPr>
          <p:cNvSpPr/>
          <p:nvPr/>
        </p:nvSpPr>
        <p:spPr>
          <a:xfrm>
            <a:off x="9666516" y="1135462"/>
            <a:ext cx="1696497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GMV</a:t>
            </a: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Investment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19583-7A9C-403A-9C04-B8BB888A9ACE}"/>
              </a:ext>
            </a:extLst>
          </p:cNvPr>
          <p:cNvSpPr/>
          <p:nvPr/>
        </p:nvSpPr>
        <p:spPr>
          <a:xfrm>
            <a:off x="8750176" y="3582237"/>
            <a:ext cx="3120277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values are scaled differently. This graph is only meant to observe trend.</a:t>
            </a:r>
          </a:p>
        </p:txBody>
      </p:sp>
    </p:spTree>
    <p:extLst>
      <p:ext uri="{BB962C8B-B14F-4D97-AF65-F5344CB8AC3E}">
        <p14:creationId xmlns:p14="http://schemas.microsoft.com/office/powerpoint/2010/main" val="407050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7B4588-D45B-4F1F-9D81-9858CC8D3FA5}"/>
              </a:ext>
            </a:extLst>
          </p:cNvPr>
          <p:cNvSpPr/>
          <p:nvPr/>
        </p:nvSpPr>
        <p:spPr>
          <a:xfrm>
            <a:off x="371789" y="-282359"/>
            <a:ext cx="9334919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Outcomes of the models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A38152-6CD2-4006-90C1-5F76A4B4E8C5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rgbClr val="F5A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6AE5B2-9518-4FE6-B916-57444554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07" y="1162206"/>
            <a:ext cx="5133975" cy="2162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3C5743-D367-4615-9FD5-EDF3C8FA3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79" y="1162206"/>
            <a:ext cx="4857750" cy="2838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2E1E68-A1D9-4510-BEFD-A02C583D7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06" y="3429000"/>
            <a:ext cx="5591175" cy="304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103BC6-9978-4977-9ED9-63E51B72C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079" y="3907155"/>
            <a:ext cx="49815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4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7B4588-D45B-4F1F-9D81-9858CC8D3FA5}"/>
              </a:ext>
            </a:extLst>
          </p:cNvPr>
          <p:cNvSpPr/>
          <p:nvPr/>
        </p:nvSpPr>
        <p:spPr>
          <a:xfrm>
            <a:off x="371789" y="-282359"/>
            <a:ext cx="9334919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Most Efficient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A38152-6CD2-4006-90C1-5F76A4B4E8C5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rgbClr val="F5A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2668C-C089-4D3A-AE54-9E649ECD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292" y="1351556"/>
            <a:ext cx="7342888" cy="31510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667B22-6478-4D33-A4D4-2177336E33CB}"/>
              </a:ext>
            </a:extLst>
          </p:cNvPr>
          <p:cNvSpPr/>
          <p:nvPr/>
        </p:nvSpPr>
        <p:spPr>
          <a:xfrm>
            <a:off x="4572001" y="4767890"/>
            <a:ext cx="2682909" cy="147710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0.8001232</a:t>
            </a: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R-squared</a:t>
            </a:r>
          </a:p>
        </p:txBody>
      </p:sp>
    </p:spTree>
    <p:extLst>
      <p:ext uri="{BB962C8B-B14F-4D97-AF65-F5344CB8AC3E}">
        <p14:creationId xmlns:p14="http://schemas.microsoft.com/office/powerpoint/2010/main" val="417499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7B4588-D45B-4F1F-9D81-9858CC8D3FA5}"/>
              </a:ext>
            </a:extLst>
          </p:cNvPr>
          <p:cNvSpPr/>
          <p:nvPr/>
        </p:nvSpPr>
        <p:spPr>
          <a:xfrm>
            <a:off x="371789" y="-282359"/>
            <a:ext cx="9334919" cy="170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Observations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A38152-6CD2-4006-90C1-5F76A4B4E8C5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rgbClr val="F5A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667B22-6478-4D33-A4D4-2177336E33CB}"/>
              </a:ext>
            </a:extLst>
          </p:cNvPr>
          <p:cNvSpPr/>
          <p:nvPr/>
        </p:nvSpPr>
        <p:spPr>
          <a:xfrm>
            <a:off x="964642" y="2180491"/>
            <a:ext cx="8963129" cy="401934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Additive, </a:t>
            </a:r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Koyk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and Distributed Lag model showed TV Ads to be one of the negative influencers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Online Marketing is positive influencer in 3 of the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Sale of premium products (priced above </a:t>
            </a:r>
            <a:r>
              <a:rPr lang="en-I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Rs</a:t>
            </a:r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6990) 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is also a primary influencer in 3 of the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Affiliates Marketing also tops the influencer list in a lag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Prepaid Payment orders is the common factor in all influencers; it is the biggest influencer in the main Multiplicative model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More ways to enable Prepaid Payments should be introduced.</a:t>
            </a:r>
          </a:p>
          <a:p>
            <a:pPr lvl="1">
              <a:lnSpc>
                <a:spcPct val="150000"/>
              </a:lnSpc>
            </a:pPr>
            <a:endParaRPr lang="en-IN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34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612</Words>
  <Application>Microsoft Office PowerPoint</Application>
  <PresentationFormat>Widescreen</PresentationFormat>
  <Paragraphs>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Abhijeet Karki</dc:creator>
  <cp:lastModifiedBy>Abhijeet Karki</cp:lastModifiedBy>
  <cp:revision>19</cp:revision>
  <dcterms:created xsi:type="dcterms:W3CDTF">2018-03-25T13:04:16Z</dcterms:created>
  <dcterms:modified xsi:type="dcterms:W3CDTF">2018-03-25T16:34:21Z</dcterms:modified>
</cp:coreProperties>
</file>