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2" r:id="rId22"/>
    <p:sldId id="273" r:id="rId23"/>
  </p:sldIdLst>
  <p:sldSz cx="9144000" cy="5143500" type="screen16x9"/>
  <p:notesSz cx="6858000" cy="9144000"/>
  <p:embeddedFontLst>
    <p:embeddedFont>
      <p:font typeface="Bell MT" panose="02020503060305020303" pitchFamily="18" charset="77"/>
      <p:regular r:id="rId25"/>
      <p:bold r:id="rId25"/>
      <p:italic r:id="rId25"/>
      <p:boldItalic r:id="rId25"/>
    </p:embeddedFont>
    <p:embeddedFont>
      <p:font typeface="Roboto"/>
      <p:regular r:id="rId25"/>
      <p:bold r:id="rId25"/>
      <p:italic r:id="rId25"/>
      <p:boldItalic r:id="rId25"/>
    </p:embeddedFont>
    <p:embeddedFont>
      <p:font typeface="Roboto Slab"/>
      <p:regular r:id="rId25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icheng H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6"/>
    <p:restoredTop sz="94671"/>
  </p:normalViewPr>
  <p:slideViewPr>
    <p:cSldViewPr snapToGrid="0">
      <p:cViewPr>
        <p:scale>
          <a:sx n="145" d="100"/>
          <a:sy n="145" d="100"/>
        </p:scale>
        <p:origin x="264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NUL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d7de7c1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d7de7c1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d7de7c1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d7de7c1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d7de7c1c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3d7de7c1c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peripheral blood mononuclear cell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d7de7c1c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d7de7c1c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d7de7c1c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3d7de7c1c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d7de7c1c_0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3d7de7c1c_0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0ddd0cc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0ddd0cc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d7de7c1c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3d7de7c1c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508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d7de7c1c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3d7de7c1c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045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3d7de7c1c_0_2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3d7de7c1c_0_2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d7de7c1c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d7de7c1c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d7de7c1c_0_2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d7de7c1c_0_2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d7de7c1c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d7de7c1c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0c9ed370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0c9ed370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View(count(diseases, DISEASE_TYPE))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c9ed3704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c9ed3704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c9ed3704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0c9ed3704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c9ed370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c9ed370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c9ed37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0c9ed37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c9ed3704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c9ed3704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View(count(arms%&gt;%select(STUDY_ACCESSION, MEASUREMENT_TECHNIQUE) %&gt;% unique(), MEASUREMENT_TECHNIQUE))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Vaccine Response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 Intern Project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l MT"/>
                <a:ea typeface="Bell MT"/>
                <a:cs typeface="Bell MT"/>
                <a:sym typeface="Bell MT"/>
              </a:rPr>
              <a:t>By: Nitin Subramanian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l MT"/>
                <a:ea typeface="Bell MT"/>
                <a:cs typeface="Bell MT"/>
                <a:sym typeface="Bell MT"/>
              </a:rPr>
              <a:t>Mentored by Zicheng Hu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5942555" y="149075"/>
            <a:ext cx="2798400" cy="4041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      Number of Studies</a:t>
            </a:r>
            <a:endParaRPr sz="1800" b="1">
              <a:solidFill>
                <a:srgbClr val="FFFFFF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447152" y="149075"/>
            <a:ext cx="5495400" cy="4041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                                    Measurement Type</a:t>
            </a:r>
            <a:endParaRPr sz="1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447210" y="905550"/>
            <a:ext cx="8294072" cy="408865"/>
            <a:chOff x="943722" y="3098494"/>
            <a:chExt cx="3386995" cy="674472"/>
          </a:xfrm>
        </p:grpSpPr>
        <p:sp>
          <p:nvSpPr>
            <p:cNvPr id="155" name="Google Shape;155;p2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51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2</a:t>
              </a:r>
              <a:endParaRPr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Hemagglutination Inhibition (HAI)</a:t>
              </a:r>
              <a:endParaRPr sz="18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161" name="Google Shape;161;p21"/>
          <p:cNvGrpSpPr/>
          <p:nvPr/>
        </p:nvGrpSpPr>
        <p:grpSpPr>
          <a:xfrm>
            <a:off x="447210" y="1314439"/>
            <a:ext cx="8294072" cy="408865"/>
            <a:chOff x="943722" y="3098494"/>
            <a:chExt cx="3386995" cy="674472"/>
          </a:xfrm>
        </p:grpSpPr>
        <p:sp>
          <p:nvSpPr>
            <p:cNvPr id="162" name="Google Shape;162;p2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36</a:t>
              </a:r>
              <a:endParaRPr sz="18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3</a:t>
              </a:r>
              <a:endParaRPr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ELISA</a:t>
              </a:r>
              <a:endParaRPr sz="18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168" name="Google Shape;168;p21"/>
          <p:cNvGrpSpPr/>
          <p:nvPr/>
        </p:nvGrpSpPr>
        <p:grpSpPr>
          <a:xfrm>
            <a:off x="447210" y="1723328"/>
            <a:ext cx="8294072" cy="408865"/>
            <a:chOff x="943722" y="3098494"/>
            <a:chExt cx="3386995" cy="674472"/>
          </a:xfrm>
        </p:grpSpPr>
        <p:sp>
          <p:nvSpPr>
            <p:cNvPr id="169" name="Google Shape;169;p2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30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4</a:t>
              </a:r>
              <a:endParaRPr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DNA Microarray</a:t>
              </a:r>
              <a:endParaRPr sz="18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175" name="Google Shape;175;p21"/>
          <p:cNvGrpSpPr/>
          <p:nvPr/>
        </p:nvGrpSpPr>
        <p:grpSpPr>
          <a:xfrm>
            <a:off x="447210" y="2132217"/>
            <a:ext cx="8294072" cy="408865"/>
            <a:chOff x="943722" y="3098494"/>
            <a:chExt cx="3386995" cy="674472"/>
          </a:xfrm>
        </p:grpSpPr>
        <p:sp>
          <p:nvSpPr>
            <p:cNvPr id="176" name="Google Shape;176;p2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29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5</a:t>
              </a:r>
              <a:endParaRPr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1591678" y="3098550"/>
              <a:ext cx="187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Transcription Profiling by Array</a:t>
              </a:r>
              <a:endParaRPr sz="18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182" name="Google Shape;182;p21"/>
          <p:cNvGrpSpPr/>
          <p:nvPr/>
        </p:nvGrpSpPr>
        <p:grpSpPr>
          <a:xfrm>
            <a:off x="447210" y="2541106"/>
            <a:ext cx="8294072" cy="408865"/>
            <a:chOff x="943722" y="3098494"/>
            <a:chExt cx="3386995" cy="674472"/>
          </a:xfrm>
        </p:grpSpPr>
        <p:sp>
          <p:nvSpPr>
            <p:cNvPr id="183" name="Google Shape;183;p2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27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6</a:t>
              </a:r>
              <a:endParaRPr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ELISPOT, Virus Neutralization</a:t>
              </a:r>
              <a:endParaRPr sz="18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189" name="Google Shape;189;p21"/>
          <p:cNvGrpSpPr/>
          <p:nvPr/>
        </p:nvGrpSpPr>
        <p:grpSpPr>
          <a:xfrm>
            <a:off x="447210" y="552999"/>
            <a:ext cx="8294072" cy="408865"/>
            <a:chOff x="943722" y="3098494"/>
            <a:chExt cx="3386995" cy="674472"/>
          </a:xfrm>
        </p:grpSpPr>
        <p:sp>
          <p:nvSpPr>
            <p:cNvPr id="190" name="Google Shape;190;p2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63</a:t>
              </a:r>
              <a:endParaRPr sz="18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704730" y="3098547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    Flow Cytometry</a:t>
              </a:r>
              <a:endParaRPr sz="18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1</a:t>
              </a:r>
              <a:endParaRPr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196" name="Google Shape;196;p21"/>
          <p:cNvGrpSpPr/>
          <p:nvPr/>
        </p:nvGrpSpPr>
        <p:grpSpPr>
          <a:xfrm>
            <a:off x="447210" y="2949994"/>
            <a:ext cx="8294072" cy="408865"/>
            <a:chOff x="943722" y="3098494"/>
            <a:chExt cx="3386995" cy="674472"/>
          </a:xfrm>
        </p:grpSpPr>
        <p:sp>
          <p:nvSpPr>
            <p:cNvPr id="197" name="Google Shape;197;p2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25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8</a:t>
              </a:r>
              <a:endParaRPr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Immunology Test</a:t>
              </a:r>
              <a:endParaRPr sz="18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203" name="Google Shape;203;p21"/>
          <p:cNvGrpSpPr/>
          <p:nvPr/>
        </p:nvGrpSpPr>
        <p:grpSpPr>
          <a:xfrm>
            <a:off x="447210" y="3358883"/>
            <a:ext cx="8294072" cy="408865"/>
            <a:chOff x="943722" y="3098494"/>
            <a:chExt cx="3386995" cy="674472"/>
          </a:xfrm>
        </p:grpSpPr>
        <p:sp>
          <p:nvSpPr>
            <p:cNvPr id="204" name="Google Shape;204;p2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20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9</a:t>
              </a:r>
              <a:endParaRPr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Luminex xMAP</a:t>
              </a:r>
              <a:endParaRPr sz="18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210" name="Google Shape;210;p21"/>
          <p:cNvGrpSpPr/>
          <p:nvPr/>
        </p:nvGrpSpPr>
        <p:grpSpPr>
          <a:xfrm>
            <a:off x="446383" y="3767771"/>
            <a:ext cx="8294072" cy="408865"/>
            <a:chOff x="943722" y="3098494"/>
            <a:chExt cx="3386995" cy="674472"/>
          </a:xfrm>
        </p:grpSpPr>
        <p:sp>
          <p:nvSpPr>
            <p:cNvPr id="211" name="Google Shape;211;p2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11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10</a:t>
              </a:r>
              <a:endParaRPr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Q-PCR, </a:t>
              </a: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Sequencing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217" name="Google Shape;217;p21"/>
          <p:cNvGrpSpPr/>
          <p:nvPr/>
        </p:nvGrpSpPr>
        <p:grpSpPr>
          <a:xfrm>
            <a:off x="447210" y="4176659"/>
            <a:ext cx="8294072" cy="408865"/>
            <a:chOff x="943722" y="3098494"/>
            <a:chExt cx="3386995" cy="674472"/>
          </a:xfrm>
        </p:grpSpPr>
        <p:sp>
          <p:nvSpPr>
            <p:cNvPr id="218" name="Google Shape;218;p2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9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12</a:t>
              </a:r>
              <a:endParaRPr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CyTOF</a:t>
              </a:r>
              <a:endParaRPr sz="18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224" name="Google Shape;224;p21"/>
          <p:cNvGrpSpPr/>
          <p:nvPr/>
        </p:nvGrpSpPr>
        <p:grpSpPr>
          <a:xfrm>
            <a:off x="447210" y="4585559"/>
            <a:ext cx="8294072" cy="408865"/>
            <a:chOff x="943722" y="3098494"/>
            <a:chExt cx="3386995" cy="674472"/>
          </a:xfrm>
        </p:grpSpPr>
        <p:sp>
          <p:nvSpPr>
            <p:cNvPr id="225" name="Google Shape;225;p2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8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13</a:t>
              </a:r>
              <a:endParaRPr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HLA Typing</a:t>
              </a:r>
              <a:endParaRPr sz="18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ll MT" panose="02020503060305020303" pitchFamily="18" charset="77"/>
              </a:rPr>
              <a:t>Outcome Measurements</a:t>
            </a:r>
            <a:endParaRPr dirty="0">
              <a:latin typeface="Bell MT" panose="02020503060305020303" pitchFamily="18" charset="77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4496789" y="1203350"/>
            <a:ext cx="4390500" cy="4947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Outcome Measurement Type</a:t>
            </a:r>
            <a:endParaRPr sz="1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grpSp>
        <p:nvGrpSpPr>
          <p:cNvPr id="237" name="Google Shape;237;p22"/>
          <p:cNvGrpSpPr/>
          <p:nvPr/>
        </p:nvGrpSpPr>
        <p:grpSpPr>
          <a:xfrm>
            <a:off x="4496699" y="3129999"/>
            <a:ext cx="4390329" cy="500390"/>
            <a:chOff x="943654" y="3098500"/>
            <a:chExt cx="2379969" cy="674471"/>
          </a:xfrm>
        </p:grpSpPr>
        <p:sp>
          <p:nvSpPr>
            <p:cNvPr id="238" name="Google Shape;238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943654" y="3098571"/>
              <a:ext cx="23799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                  Virus Neutralization</a:t>
              </a:r>
              <a:endParaRPr sz="18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4496825" y="3630434"/>
            <a:ext cx="4390755" cy="500378"/>
            <a:chOff x="943723" y="3098500"/>
            <a:chExt cx="2380200" cy="674455"/>
          </a:xfrm>
        </p:grpSpPr>
        <p:sp>
          <p:nvSpPr>
            <p:cNvPr id="243" name="Google Shape;243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943723" y="3098555"/>
              <a:ext cx="23802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                     Flow Cytometry</a:t>
              </a:r>
              <a:endParaRPr sz="18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4496643" y="1697646"/>
            <a:ext cx="4390385" cy="500364"/>
            <a:chOff x="943624" y="3098500"/>
            <a:chExt cx="2379999" cy="674436"/>
          </a:xfrm>
        </p:grpSpPr>
        <p:sp>
          <p:nvSpPr>
            <p:cNvPr id="248" name="Google Shape;248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943624" y="3098536"/>
              <a:ext cx="23799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Hemagglutination Inhibition (HAI)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4496435" y="2129129"/>
            <a:ext cx="4390593" cy="500363"/>
            <a:chOff x="943511" y="3098500"/>
            <a:chExt cx="2380112" cy="674435"/>
          </a:xfrm>
        </p:grpSpPr>
        <p:sp>
          <p:nvSpPr>
            <p:cNvPr id="253" name="Google Shape;253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943511" y="3098535"/>
              <a:ext cx="23799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     Transcription profiling by array	</a:t>
              </a:r>
              <a:endParaRPr sz="18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257" name="Google Shape;257;p22"/>
          <p:cNvGrpSpPr/>
          <p:nvPr/>
        </p:nvGrpSpPr>
        <p:grpSpPr>
          <a:xfrm>
            <a:off x="4496228" y="2629561"/>
            <a:ext cx="4390800" cy="500377"/>
            <a:chOff x="943399" y="3098500"/>
            <a:chExt cx="2380224" cy="674454"/>
          </a:xfrm>
        </p:grpSpPr>
        <p:sp>
          <p:nvSpPr>
            <p:cNvPr id="258" name="Google Shape;258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943399" y="3098554"/>
              <a:ext cx="23802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                          Microarray</a:t>
              </a:r>
              <a:endParaRPr sz="18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262" name="Google Shape;262;p22"/>
          <p:cNvGrpSpPr/>
          <p:nvPr/>
        </p:nvGrpSpPr>
        <p:grpSpPr>
          <a:xfrm>
            <a:off x="4496699" y="4130869"/>
            <a:ext cx="4390329" cy="500386"/>
            <a:chOff x="943654" y="3098500"/>
            <a:chExt cx="2379969" cy="674466"/>
          </a:xfrm>
        </p:grpSpPr>
        <p:sp>
          <p:nvSpPr>
            <p:cNvPr id="263" name="Google Shape;263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Bell MT"/>
                  <a:ea typeface="Bell MT"/>
                  <a:cs typeface="Bell MT"/>
                  <a:sym typeface="Bell MT"/>
                </a:rPr>
                <a:t>    </a:t>
              </a:r>
              <a:endParaRPr sz="1800" dirty="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943654" y="3098566"/>
              <a:ext cx="23799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   Elisa	</a:t>
              </a:r>
              <a:endParaRPr sz="18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sp>
        <p:nvSpPr>
          <p:cNvPr id="267" name="Google Shape;267;p22"/>
          <p:cNvSpPr txBox="1"/>
          <p:nvPr/>
        </p:nvSpPr>
        <p:spPr>
          <a:xfrm>
            <a:off x="0" y="1441400"/>
            <a:ext cx="4166700" cy="3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 MT"/>
              <a:buChar char="●"/>
            </a:pPr>
            <a:r>
              <a:rPr lang="en" sz="2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Used to measure the effectiveness of the applied vaccine</a:t>
            </a:r>
            <a:endParaRPr sz="2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 MT"/>
              <a:buChar char="●"/>
            </a:pPr>
            <a:r>
              <a:rPr lang="en" sz="2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Most Influenza Cases had their outcomes tested with HAI </a:t>
            </a:r>
            <a:endParaRPr sz="2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l MT"/>
                <a:ea typeface="Bell MT"/>
                <a:cs typeface="Bell MT"/>
                <a:sym typeface="Bell MT"/>
              </a:rPr>
              <a:t>Case Studies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l MT"/>
                <a:ea typeface="Bell MT"/>
                <a:cs typeface="Bell MT"/>
                <a:sym typeface="Bell MT"/>
              </a:rPr>
              <a:t>Influenza Case Study - SDY269</a:t>
            </a:r>
            <a:endParaRPr i="1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78" name="Google Shape;278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Design - 2 arms - Healthy Adults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○"/>
            </a:pPr>
            <a:r>
              <a:rPr lang="en" sz="1800" dirty="0">
                <a:latin typeface="Bell MT"/>
                <a:ea typeface="Bell MT"/>
                <a:cs typeface="Bell MT"/>
                <a:sym typeface="Bell MT"/>
              </a:rPr>
              <a:t>TIV Vaccine (Trivalent Inactivated Influenza Vaccine)</a:t>
            </a:r>
            <a:endParaRPr sz="1800" dirty="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○"/>
            </a:pPr>
            <a:r>
              <a:rPr lang="en" sz="1800" dirty="0">
                <a:latin typeface="Bell MT"/>
                <a:ea typeface="Bell MT"/>
                <a:cs typeface="Bell MT"/>
                <a:sym typeface="Bell MT"/>
              </a:rPr>
              <a:t>LAIV (Live Attenuated Influenza Vaccine)</a:t>
            </a:r>
            <a:endParaRPr sz="1800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T</a:t>
            </a:r>
            <a:r>
              <a:rPr lang="en" baseline="-25000" dirty="0">
                <a:latin typeface="Bell MT"/>
                <a:ea typeface="Bell MT"/>
                <a:cs typeface="Bell MT"/>
                <a:sym typeface="Bell MT"/>
              </a:rPr>
              <a:t>0   </a:t>
            </a: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-  Transcription profiling by array, Gene Expression in PBMC 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T</a:t>
            </a:r>
            <a:r>
              <a:rPr lang="en" baseline="-25000" dirty="0">
                <a:latin typeface="Bell MT"/>
                <a:ea typeface="Bell MT"/>
                <a:cs typeface="Bell MT"/>
                <a:sym typeface="Bell MT"/>
              </a:rPr>
              <a:t>1  </a:t>
            </a: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-  Flow Cytometry, Analysis of IgA, IgG and IgM </a:t>
            </a:r>
            <a:r>
              <a:rPr lang="en" dirty="0" err="1">
                <a:latin typeface="Bell MT"/>
                <a:ea typeface="Bell MT"/>
                <a:cs typeface="Bell MT"/>
                <a:sym typeface="Bell MT"/>
              </a:rPr>
              <a:t>Plasmablasts</a:t>
            </a: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  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Outcome - Hemagglutination Inhibition, Antibody Responses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○"/>
            </a:pPr>
            <a:r>
              <a:rPr lang="en" sz="1800" dirty="0">
                <a:latin typeface="Bell MT"/>
                <a:ea typeface="Bell MT"/>
                <a:cs typeface="Bell MT"/>
                <a:sym typeface="Bell MT"/>
              </a:rPr>
              <a:t>Antibody responses induced by 2008 TIV and LAIV</a:t>
            </a:r>
            <a:endParaRPr sz="1800" dirty="0"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5"/>
          <p:cNvGrpSpPr/>
          <p:nvPr/>
        </p:nvGrpSpPr>
        <p:grpSpPr>
          <a:xfrm>
            <a:off x="2066456" y="531634"/>
            <a:ext cx="2342984" cy="4357962"/>
            <a:chOff x="1083025" y="1474620"/>
            <a:chExt cx="1834900" cy="2743272"/>
          </a:xfrm>
        </p:grpSpPr>
        <p:sp>
          <p:nvSpPr>
            <p:cNvPr id="284" name="Google Shape;284;p25"/>
            <p:cNvSpPr txBox="1"/>
            <p:nvPr/>
          </p:nvSpPr>
          <p:spPr>
            <a:xfrm>
              <a:off x="1593914" y="147462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T</a:t>
              </a:r>
              <a:r>
                <a:rPr lang="en" sz="2400" b="1" baseline="-250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0</a:t>
              </a:r>
              <a:endParaRPr sz="24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1235818" y="2649859"/>
              <a:ext cx="15051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T</a:t>
              </a:r>
              <a:r>
                <a:rPr lang="en" sz="1800" b="1" baseline="-250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0</a:t>
              </a:r>
              <a:r>
                <a:rPr lang="en" sz="18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  </a:t>
              </a: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 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Transcription profiling by array</a:t>
              </a:r>
              <a:endParaRPr sz="1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86" name="Google Shape;286;p25"/>
            <p:cNvSpPr txBox="1"/>
            <p:nvPr/>
          </p:nvSpPr>
          <p:spPr>
            <a:xfrm>
              <a:off x="1215576" y="3421092"/>
              <a:ext cx="1525200" cy="7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Gene Expression in PBMC</a:t>
              </a:r>
              <a:endParaRPr sz="1800">
                <a:solidFill>
                  <a:srgbClr val="858585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cxnSp>
          <p:nvCxnSpPr>
            <p:cNvPr id="287" name="Google Shape;287;p25"/>
            <p:cNvCxnSpPr>
              <a:endCxn id="288" idx="1"/>
            </p:cNvCxnSpPr>
            <p:nvPr/>
          </p:nvCxnSpPr>
          <p:spPr>
            <a:xfrm flipH="1">
              <a:off x="1913941" y="1891425"/>
              <a:ext cx="600" cy="415200"/>
            </a:xfrm>
            <a:prstGeom prst="straightConnector1">
              <a:avLst/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sp>
          <p:nvSpPr>
            <p:cNvPr id="288" name="Google Shape;288;p2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5"/>
          <p:cNvGrpSpPr/>
          <p:nvPr/>
        </p:nvGrpSpPr>
        <p:grpSpPr>
          <a:xfrm>
            <a:off x="4337279" y="531634"/>
            <a:ext cx="2342984" cy="4358058"/>
            <a:chOff x="1083025" y="1474620"/>
            <a:chExt cx="1834900" cy="2743332"/>
          </a:xfrm>
        </p:grpSpPr>
        <p:sp>
          <p:nvSpPr>
            <p:cNvPr id="291" name="Google Shape;291;p25"/>
            <p:cNvSpPr txBox="1"/>
            <p:nvPr/>
          </p:nvSpPr>
          <p:spPr>
            <a:xfrm>
              <a:off x="1593914" y="147462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T</a:t>
              </a:r>
              <a:r>
                <a:rPr lang="en" sz="2400" b="1" baseline="-250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1</a:t>
              </a:r>
              <a:endParaRPr sz="24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92" name="Google Shape;292;p25"/>
            <p:cNvSpPr txBox="1"/>
            <p:nvPr/>
          </p:nvSpPr>
          <p:spPr>
            <a:xfrm>
              <a:off x="1235818" y="2649859"/>
              <a:ext cx="15051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T</a:t>
              </a:r>
              <a:r>
                <a:rPr lang="en" sz="1800" b="1" baseline="-250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1</a:t>
              </a:r>
              <a:endParaRPr sz="1800" b="1" baseline="-25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Flow Cytometry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 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93" name="Google Shape;293;p25"/>
            <p:cNvSpPr txBox="1"/>
            <p:nvPr/>
          </p:nvSpPr>
          <p:spPr>
            <a:xfrm>
              <a:off x="1215576" y="3413953"/>
              <a:ext cx="1525200" cy="8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Analysis of IgA, IgG and IgM Plasmablasts  </a:t>
              </a:r>
              <a:endParaRPr sz="1800">
                <a:solidFill>
                  <a:srgbClr val="858585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cxnSp>
          <p:nvCxnSpPr>
            <p:cNvPr id="294" name="Google Shape;294;p25"/>
            <p:cNvCxnSpPr>
              <a:endCxn id="295" idx="1"/>
            </p:cNvCxnSpPr>
            <p:nvPr/>
          </p:nvCxnSpPr>
          <p:spPr>
            <a:xfrm flipH="1">
              <a:off x="1913941" y="1891425"/>
              <a:ext cx="600" cy="415200"/>
            </a:xfrm>
            <a:prstGeom prst="straightConnector1">
              <a:avLst/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sp>
          <p:nvSpPr>
            <p:cNvPr id="295" name="Google Shape;295;p2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25"/>
          <p:cNvGrpSpPr/>
          <p:nvPr/>
        </p:nvGrpSpPr>
        <p:grpSpPr>
          <a:xfrm>
            <a:off x="6616869" y="210790"/>
            <a:ext cx="2342984" cy="4679099"/>
            <a:chOff x="1083025" y="1272654"/>
            <a:chExt cx="1834900" cy="2945423"/>
          </a:xfrm>
        </p:grpSpPr>
        <p:sp>
          <p:nvSpPr>
            <p:cNvPr id="298" name="Google Shape;298;p25"/>
            <p:cNvSpPr txBox="1"/>
            <p:nvPr/>
          </p:nvSpPr>
          <p:spPr>
            <a:xfrm>
              <a:off x="1353247" y="1272654"/>
              <a:ext cx="11220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Outcome</a:t>
              </a:r>
              <a:endParaRPr sz="24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(Day 28)</a:t>
              </a:r>
              <a:endParaRPr sz="24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99" name="Google Shape;299;p25"/>
            <p:cNvSpPr txBox="1"/>
            <p:nvPr/>
          </p:nvSpPr>
          <p:spPr>
            <a:xfrm>
              <a:off x="1235818" y="2649859"/>
              <a:ext cx="15051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Outcome</a:t>
              </a:r>
              <a:endParaRPr sz="1800" b="1" baseline="-25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Hemagglutination Inhibition</a:t>
              </a:r>
              <a:r>
                <a:rPr lang="en" sz="18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 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00" name="Google Shape;300;p25"/>
            <p:cNvSpPr txBox="1"/>
            <p:nvPr/>
          </p:nvSpPr>
          <p:spPr>
            <a:xfrm>
              <a:off x="1215576" y="3370277"/>
              <a:ext cx="1525200" cy="84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Antibody responses induced by 2008 TIV and LAIV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858585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800">
                <a:solidFill>
                  <a:srgbClr val="858585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cxnSp>
          <p:nvCxnSpPr>
            <p:cNvPr id="301" name="Google Shape;301;p25"/>
            <p:cNvCxnSpPr>
              <a:endCxn id="302" idx="1"/>
            </p:cNvCxnSpPr>
            <p:nvPr/>
          </p:nvCxnSpPr>
          <p:spPr>
            <a:xfrm flipH="1">
              <a:off x="1913941" y="1891425"/>
              <a:ext cx="600" cy="415200"/>
            </a:xfrm>
            <a:prstGeom prst="straightConnector1">
              <a:avLst/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sp>
          <p:nvSpPr>
            <p:cNvPr id="302" name="Google Shape;302;p2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25"/>
          <p:cNvSpPr txBox="1"/>
          <p:nvPr/>
        </p:nvSpPr>
        <p:spPr>
          <a:xfrm>
            <a:off x="2700" y="531649"/>
            <a:ext cx="2161800" cy="4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D6DADC"/>
                </a:solidFill>
                <a:latin typeface="Bell MT"/>
                <a:ea typeface="Bell MT"/>
                <a:cs typeface="Bell MT"/>
                <a:sym typeface="Bell MT"/>
              </a:rPr>
              <a:t>Time:</a:t>
            </a:r>
            <a:endParaRPr sz="2400" b="1">
              <a:solidFill>
                <a:srgbClr val="D6DADC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D6DADC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D6DADC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D6DADC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D6DADC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D6DADC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6DADC"/>
                </a:solidFill>
                <a:latin typeface="Bell MT"/>
                <a:ea typeface="Bell MT"/>
                <a:cs typeface="Bell MT"/>
                <a:sym typeface="Bell MT"/>
              </a:rPr>
              <a:t>Measurement Technique:</a:t>
            </a:r>
            <a:endParaRPr sz="1800" b="1">
              <a:solidFill>
                <a:srgbClr val="D6DADC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D6DADC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D6DADC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6DADC"/>
                </a:solidFill>
                <a:latin typeface="Bell MT"/>
                <a:ea typeface="Bell MT"/>
                <a:cs typeface="Bell MT"/>
                <a:sym typeface="Bell MT"/>
              </a:rPr>
              <a:t>Measurement:</a:t>
            </a:r>
            <a:endParaRPr sz="1800" b="1">
              <a:solidFill>
                <a:srgbClr val="D6DADC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D6DADC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D6DADC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305" name="Google Shape;305;p25"/>
          <p:cNvCxnSpPr/>
          <p:nvPr/>
        </p:nvCxnSpPr>
        <p:spPr>
          <a:xfrm>
            <a:off x="1350" y="3550488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l MT"/>
                <a:ea typeface="Bell MT"/>
                <a:cs typeface="Bell MT"/>
                <a:sym typeface="Bell MT"/>
              </a:rPr>
              <a:t>Malaria Case Study - SDY1293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11" name="Google Shape;311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Design - 2 arms 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○"/>
            </a:pPr>
            <a:r>
              <a:rPr lang="en" sz="1800" dirty="0">
                <a:latin typeface="Bell MT"/>
                <a:ea typeface="Bell MT"/>
                <a:cs typeface="Bell MT"/>
                <a:sym typeface="Bell MT"/>
              </a:rPr>
              <a:t>No Vaccine - Control</a:t>
            </a:r>
            <a:endParaRPr sz="1800" dirty="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○"/>
            </a:pPr>
            <a:r>
              <a:rPr lang="en" sz="1800" dirty="0">
                <a:latin typeface="Bell MT"/>
                <a:ea typeface="Bell MT"/>
                <a:cs typeface="Bell MT"/>
                <a:sym typeface="Bell MT"/>
              </a:rPr>
              <a:t>Adjuvanted RTS,S Malaria Vaccine</a:t>
            </a:r>
            <a:endParaRPr sz="1800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T</a:t>
            </a:r>
            <a:r>
              <a:rPr lang="en" baseline="-25000" dirty="0">
                <a:latin typeface="Bell MT"/>
                <a:ea typeface="Bell MT"/>
                <a:cs typeface="Bell MT"/>
                <a:sym typeface="Bell MT"/>
              </a:rPr>
              <a:t>0   </a:t>
            </a: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-  Transcription profiling by array, Gene Expression  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T</a:t>
            </a:r>
            <a:r>
              <a:rPr lang="en" baseline="-25000" dirty="0">
                <a:latin typeface="Bell MT"/>
                <a:ea typeface="Bell MT"/>
                <a:cs typeface="Bell MT"/>
                <a:sym typeface="Bell MT"/>
              </a:rPr>
              <a:t>1   </a:t>
            </a: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-  Transcription profiling by array, Gene Expression  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Outcome - Malaria Infection, Challenge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ll MT"/>
              <a:buChar char="○"/>
            </a:pPr>
            <a:r>
              <a:rPr lang="en" sz="1800" dirty="0">
                <a:latin typeface="Bell MT"/>
                <a:ea typeface="Bell MT"/>
                <a:cs typeface="Bell MT"/>
                <a:sym typeface="Bell MT"/>
              </a:rPr>
              <a:t>Tests the efficacy of the vaccine</a:t>
            </a:r>
            <a:endParaRPr sz="1800" dirty="0"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7"/>
          <p:cNvGrpSpPr/>
          <p:nvPr/>
        </p:nvGrpSpPr>
        <p:grpSpPr>
          <a:xfrm>
            <a:off x="2066456" y="531634"/>
            <a:ext cx="2342984" cy="4357628"/>
            <a:chOff x="1083025" y="1474620"/>
            <a:chExt cx="1834900" cy="2743062"/>
          </a:xfrm>
        </p:grpSpPr>
        <p:sp>
          <p:nvSpPr>
            <p:cNvPr id="317" name="Google Shape;317;p27"/>
            <p:cNvSpPr txBox="1"/>
            <p:nvPr/>
          </p:nvSpPr>
          <p:spPr>
            <a:xfrm>
              <a:off x="1593914" y="147462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T</a:t>
              </a:r>
              <a:r>
                <a:rPr lang="en" sz="2400" b="1" baseline="-250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0</a:t>
              </a:r>
              <a:endParaRPr sz="24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18" name="Google Shape;318;p27"/>
            <p:cNvSpPr txBox="1"/>
            <p:nvPr/>
          </p:nvSpPr>
          <p:spPr>
            <a:xfrm>
              <a:off x="1235818" y="2649859"/>
              <a:ext cx="15051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T</a:t>
              </a:r>
              <a:r>
                <a:rPr lang="en" sz="1800" b="1" baseline="-250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0</a:t>
              </a:r>
              <a:r>
                <a:rPr lang="en" sz="18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  </a:t>
              </a: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 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Transcription profiling by array</a:t>
              </a:r>
              <a:endParaRPr sz="1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19" name="Google Shape;319;p27"/>
            <p:cNvSpPr txBox="1"/>
            <p:nvPr/>
          </p:nvSpPr>
          <p:spPr>
            <a:xfrm>
              <a:off x="1215568" y="3474882"/>
              <a:ext cx="1525200" cy="7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Gene Expression </a:t>
              </a:r>
              <a:endParaRPr sz="1800">
                <a:solidFill>
                  <a:srgbClr val="858585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cxnSp>
          <p:nvCxnSpPr>
            <p:cNvPr id="320" name="Google Shape;320;p27"/>
            <p:cNvCxnSpPr>
              <a:endCxn id="321" idx="1"/>
            </p:cNvCxnSpPr>
            <p:nvPr/>
          </p:nvCxnSpPr>
          <p:spPr>
            <a:xfrm flipH="1">
              <a:off x="1913941" y="1891425"/>
              <a:ext cx="600" cy="415200"/>
            </a:xfrm>
            <a:prstGeom prst="straightConnector1">
              <a:avLst/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sp>
          <p:nvSpPr>
            <p:cNvPr id="321" name="Google Shape;321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7"/>
          <p:cNvGrpSpPr/>
          <p:nvPr/>
        </p:nvGrpSpPr>
        <p:grpSpPr>
          <a:xfrm>
            <a:off x="4337279" y="531634"/>
            <a:ext cx="2342984" cy="4358050"/>
            <a:chOff x="1083025" y="1474620"/>
            <a:chExt cx="1834900" cy="2743327"/>
          </a:xfrm>
        </p:grpSpPr>
        <p:sp>
          <p:nvSpPr>
            <p:cNvPr id="324" name="Google Shape;324;p27"/>
            <p:cNvSpPr txBox="1"/>
            <p:nvPr/>
          </p:nvSpPr>
          <p:spPr>
            <a:xfrm>
              <a:off x="1593914" y="147462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T</a:t>
              </a:r>
              <a:r>
                <a:rPr lang="en" sz="2400" b="1" baseline="-250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1</a:t>
              </a:r>
              <a:endParaRPr sz="24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25" name="Google Shape;325;p27"/>
            <p:cNvSpPr txBox="1"/>
            <p:nvPr/>
          </p:nvSpPr>
          <p:spPr>
            <a:xfrm>
              <a:off x="1235818" y="2649859"/>
              <a:ext cx="15051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T</a:t>
              </a:r>
              <a:r>
                <a:rPr lang="en" sz="1800" b="1" baseline="-250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1</a:t>
              </a:r>
              <a:endParaRPr sz="1800" b="1" baseline="-25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Transcription profiling by array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1215569" y="3490448"/>
              <a:ext cx="1525200" cy="72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Gene Expression </a:t>
              </a:r>
              <a:endParaRPr sz="1800">
                <a:solidFill>
                  <a:srgbClr val="858585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cxnSp>
          <p:nvCxnSpPr>
            <p:cNvPr id="327" name="Google Shape;327;p27"/>
            <p:cNvCxnSpPr>
              <a:endCxn id="328" idx="1"/>
            </p:cNvCxnSpPr>
            <p:nvPr/>
          </p:nvCxnSpPr>
          <p:spPr>
            <a:xfrm flipH="1">
              <a:off x="1913941" y="1891425"/>
              <a:ext cx="600" cy="415200"/>
            </a:xfrm>
            <a:prstGeom prst="straightConnector1">
              <a:avLst/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sp>
          <p:nvSpPr>
            <p:cNvPr id="328" name="Google Shape;328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7"/>
          <p:cNvGrpSpPr/>
          <p:nvPr/>
        </p:nvGrpSpPr>
        <p:grpSpPr>
          <a:xfrm>
            <a:off x="6616869" y="254865"/>
            <a:ext cx="2342984" cy="4558788"/>
            <a:chOff x="1083025" y="1300399"/>
            <a:chExt cx="1834900" cy="2869689"/>
          </a:xfrm>
        </p:grpSpPr>
        <p:sp>
          <p:nvSpPr>
            <p:cNvPr id="331" name="Google Shape;331;p27"/>
            <p:cNvSpPr txBox="1"/>
            <p:nvPr/>
          </p:nvSpPr>
          <p:spPr>
            <a:xfrm>
              <a:off x="1353247" y="1300399"/>
              <a:ext cx="11220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Outcome</a:t>
              </a:r>
              <a:endParaRPr sz="24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(Day 74)</a:t>
              </a:r>
              <a:endParaRPr sz="24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32" name="Google Shape;332;p27"/>
            <p:cNvSpPr txBox="1"/>
            <p:nvPr/>
          </p:nvSpPr>
          <p:spPr>
            <a:xfrm>
              <a:off x="1235821" y="2841731"/>
              <a:ext cx="15051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457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Outcome</a:t>
              </a:r>
              <a:endParaRPr sz="1800" b="1" baseline="-25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Controlled Malaria Infection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33" name="Google Shape;333;p27"/>
            <p:cNvSpPr txBox="1"/>
            <p:nvPr/>
          </p:nvSpPr>
          <p:spPr>
            <a:xfrm>
              <a:off x="1215577" y="3400288"/>
              <a:ext cx="1525200" cy="76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Test whether or not the subjects was protected from infection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858585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800">
                <a:solidFill>
                  <a:srgbClr val="858585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cxnSp>
          <p:nvCxnSpPr>
            <p:cNvPr id="334" name="Google Shape;334;p27"/>
            <p:cNvCxnSpPr>
              <a:endCxn id="335" idx="1"/>
            </p:cNvCxnSpPr>
            <p:nvPr/>
          </p:nvCxnSpPr>
          <p:spPr>
            <a:xfrm flipH="1">
              <a:off x="1913941" y="1891425"/>
              <a:ext cx="600" cy="415200"/>
            </a:xfrm>
            <a:prstGeom prst="straightConnector1">
              <a:avLst/>
            </a:prstGeom>
            <a:noFill/>
            <a:ln w="28575" cap="flat" cmpd="sng">
              <a:solidFill>
                <a:srgbClr val="C2C2C2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sp>
          <p:nvSpPr>
            <p:cNvPr id="335" name="Google Shape;335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27"/>
          <p:cNvSpPr txBox="1"/>
          <p:nvPr/>
        </p:nvSpPr>
        <p:spPr>
          <a:xfrm>
            <a:off x="2700" y="531649"/>
            <a:ext cx="2161800" cy="4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Bell MT"/>
                <a:ea typeface="Bell MT"/>
                <a:cs typeface="Bell MT"/>
                <a:sym typeface="Bell MT"/>
              </a:rPr>
              <a:t>Time:</a:t>
            </a:r>
            <a:endParaRPr sz="2400" b="1">
              <a:solidFill>
                <a:schemeClr val="lt2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2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2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2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2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2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ell MT"/>
                <a:ea typeface="Bell MT"/>
                <a:cs typeface="Bell MT"/>
                <a:sym typeface="Bell MT"/>
              </a:rPr>
              <a:t>Measurement Technique:</a:t>
            </a:r>
            <a:endParaRPr sz="1800" b="1">
              <a:solidFill>
                <a:schemeClr val="lt2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2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2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ell MT"/>
                <a:ea typeface="Bell MT"/>
                <a:cs typeface="Bell MT"/>
                <a:sym typeface="Bell MT"/>
              </a:rPr>
              <a:t>Measurement:</a:t>
            </a:r>
            <a:endParaRPr sz="1800" b="1">
              <a:solidFill>
                <a:schemeClr val="lt2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2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2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338" name="Google Shape;338;p27"/>
          <p:cNvCxnSpPr/>
          <p:nvPr/>
        </p:nvCxnSpPr>
        <p:spPr>
          <a:xfrm>
            <a:off x="1350" y="3550488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7875"/>
            <a:ext cx="9144000" cy="4030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ll MT"/>
                <a:ea typeface="Bell MT"/>
                <a:cs typeface="Bell MT"/>
                <a:sym typeface="Bell MT"/>
              </a:rPr>
              <a:t>The Data in R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11" name="Google Shape;311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57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-US" b="1" dirty="0">
                <a:latin typeface="Bell MT"/>
                <a:ea typeface="Bell MT"/>
                <a:cs typeface="Bell MT"/>
                <a:sym typeface="Bell MT"/>
              </a:rPr>
              <a:t>STUDY_ACCESSION: </a:t>
            </a:r>
            <a:r>
              <a:rPr lang="en-US" dirty="0">
                <a:latin typeface="Bell MT"/>
                <a:ea typeface="Bell MT"/>
                <a:cs typeface="Bell MT"/>
                <a:sym typeface="Bell MT"/>
              </a:rPr>
              <a:t>Unique to each study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-US" b="1" dirty="0">
                <a:latin typeface="Bell MT"/>
                <a:ea typeface="Bell MT"/>
                <a:cs typeface="Bell MT"/>
                <a:sym typeface="Bell MT"/>
              </a:rPr>
              <a:t>ARM_ACCESSION: </a:t>
            </a:r>
            <a:r>
              <a:rPr lang="en-US" dirty="0">
                <a:latin typeface="Bell MT"/>
                <a:ea typeface="Bell MT"/>
                <a:cs typeface="Bell MT"/>
                <a:sym typeface="Bell MT"/>
              </a:rPr>
              <a:t>Unique to each arm 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-US" b="1" dirty="0">
                <a:latin typeface="Bell MT"/>
                <a:ea typeface="Bell MT"/>
                <a:cs typeface="Bell MT"/>
                <a:sym typeface="Bell MT"/>
              </a:rPr>
              <a:t>DESCRIPTION: </a:t>
            </a:r>
            <a:r>
              <a:rPr lang="en-US" dirty="0">
                <a:latin typeface="Bell MT"/>
                <a:ea typeface="Bell MT"/>
                <a:cs typeface="Bell MT"/>
                <a:sym typeface="Bell MT"/>
              </a:rPr>
              <a:t>Describes the criteria for each arm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-US" b="1" dirty="0">
                <a:latin typeface="Bell MT"/>
                <a:ea typeface="Bell MT"/>
                <a:cs typeface="Bell MT"/>
                <a:sym typeface="Bell MT"/>
              </a:rPr>
              <a:t>MEASUREMENT_TECHNIQUE</a:t>
            </a:r>
            <a:r>
              <a:rPr lang="en-US" dirty="0">
                <a:latin typeface="Bell MT"/>
                <a:ea typeface="Bell MT"/>
                <a:cs typeface="Bell MT"/>
                <a:sym typeface="Bell MT"/>
              </a:rPr>
              <a:t>: Measurement Technique for the arm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-US" b="1" dirty="0">
                <a:latin typeface="Bell MT"/>
                <a:ea typeface="Bell MT"/>
                <a:cs typeface="Bell MT"/>
                <a:sym typeface="Bell MT"/>
              </a:rPr>
              <a:t>ACTUAL_ENROLLMENT: </a:t>
            </a:r>
            <a:r>
              <a:rPr lang="en-US" dirty="0">
                <a:latin typeface="Bell MT"/>
                <a:ea typeface="Bell MT"/>
                <a:cs typeface="Bell MT"/>
                <a:sym typeface="Bell MT"/>
              </a:rPr>
              <a:t>Number of subjects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-US" b="1" dirty="0">
                <a:latin typeface="Bell MT"/>
                <a:ea typeface="Bell MT"/>
                <a:cs typeface="Bell MT"/>
                <a:sym typeface="Bell MT"/>
              </a:rPr>
              <a:t>DISEASE_TYPE:</a:t>
            </a:r>
            <a:r>
              <a:rPr lang="en-US" dirty="0">
                <a:latin typeface="Bell MT"/>
                <a:ea typeface="Bell MT"/>
                <a:cs typeface="Bell MT"/>
                <a:sym typeface="Bell MT"/>
              </a:rPr>
              <a:t> Disease Studied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-US" b="1" dirty="0">
                <a:latin typeface="Bell MT"/>
                <a:ea typeface="Bell MT"/>
                <a:cs typeface="Bell MT"/>
                <a:sym typeface="Bell MT"/>
              </a:rPr>
              <a:t>OUTCOME:</a:t>
            </a:r>
            <a:r>
              <a:rPr lang="en-US" dirty="0">
                <a:latin typeface="Bell MT"/>
                <a:ea typeface="Bell MT"/>
                <a:cs typeface="Bell MT"/>
                <a:sym typeface="Bell MT"/>
              </a:rPr>
              <a:t> Outcome Measurement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endParaRPr lang="en-US" b="1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endParaRPr lang="en-US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endParaRPr lang="en-US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endParaRPr lang="en-US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79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ll MT"/>
                <a:ea typeface="Bell MT"/>
                <a:cs typeface="Bell MT"/>
                <a:sym typeface="Bell MT"/>
              </a:rPr>
              <a:t>Data Cont.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11" name="Google Shape;311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-US" sz="1800" dirty="0">
                <a:latin typeface="Bell MT"/>
                <a:ea typeface="Bell MT"/>
                <a:cs typeface="Bell MT"/>
                <a:sym typeface="Bell MT"/>
              </a:rPr>
              <a:t>12</a:t>
            </a:r>
            <a:r>
              <a:rPr lang="en-US" dirty="0">
                <a:latin typeface="Bell MT"/>
                <a:ea typeface="Bell MT"/>
                <a:cs typeface="Bell MT"/>
                <a:sym typeface="Bell MT"/>
              </a:rPr>
              <a:t>14 Total Rows of Data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r>
              <a:rPr lang="en-US" dirty="0">
                <a:latin typeface="Bell MT"/>
                <a:ea typeface="Bell MT"/>
                <a:cs typeface="Bell MT"/>
                <a:sym typeface="Bell MT"/>
              </a:rPr>
              <a:t>Average Study takes 10.28 different types of measurements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Font typeface="Bell MT"/>
              <a:buChar char="●"/>
            </a:pPr>
            <a:r>
              <a:rPr lang="en-US" dirty="0">
                <a:latin typeface="Bell MT"/>
                <a:ea typeface="Bell MT"/>
                <a:cs typeface="Bell MT"/>
                <a:sym typeface="Bell MT"/>
              </a:rPr>
              <a:t>Flow Cytometry and HAI are most popular</a:t>
            </a: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endParaRPr lang="en-US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●"/>
            </a:pPr>
            <a:endParaRPr sz="1800" dirty="0">
              <a:latin typeface="Bell MT"/>
              <a:ea typeface="Bell MT"/>
              <a:cs typeface="Bell MT"/>
              <a:sym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95038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ll MT" panose="02020503060305020303" pitchFamily="18" charset="77"/>
              </a:rPr>
              <a:t>What are we trying to solve?</a:t>
            </a:r>
            <a:endParaRPr dirty="0">
              <a:latin typeface="Bell MT" panose="02020503060305020303" pitchFamily="18" charset="77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341450"/>
            <a:ext cx="8368200" cy="3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●"/>
            </a:pPr>
            <a:r>
              <a:rPr lang="en" sz="2000">
                <a:latin typeface="Bell MT"/>
                <a:ea typeface="Bell MT"/>
                <a:cs typeface="Bell MT"/>
                <a:sym typeface="Bell MT"/>
              </a:rPr>
              <a:t>Overarching goal:</a:t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○"/>
            </a:pPr>
            <a:r>
              <a:rPr lang="en" sz="2000">
                <a:latin typeface="Bell MT"/>
                <a:ea typeface="Bell MT"/>
                <a:cs typeface="Bell MT"/>
                <a:sym typeface="Bell MT"/>
              </a:rPr>
              <a:t>Understand why people have different responses to vaccines</a:t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○"/>
            </a:pPr>
            <a:r>
              <a:rPr lang="en" sz="2000">
                <a:latin typeface="Bell MT"/>
                <a:ea typeface="Bell MT"/>
                <a:cs typeface="Bell MT"/>
                <a:sym typeface="Bell MT"/>
              </a:rPr>
              <a:t>Understand the immunology impact of each vaccine</a:t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●"/>
            </a:pPr>
            <a:r>
              <a:rPr lang="en" sz="2000">
                <a:latin typeface="Bell MT"/>
                <a:ea typeface="Bell MT"/>
                <a:cs typeface="Bell MT"/>
                <a:sym typeface="Bell MT"/>
              </a:rPr>
              <a:t>My research:</a:t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○"/>
            </a:pPr>
            <a:r>
              <a:rPr lang="en" sz="2000">
                <a:latin typeface="Bell MT"/>
                <a:ea typeface="Bell MT"/>
                <a:cs typeface="Bell MT"/>
                <a:sym typeface="Bell MT"/>
              </a:rPr>
              <a:t>Analyzing the data we have in ImmPort</a:t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○"/>
            </a:pPr>
            <a:r>
              <a:rPr lang="en" sz="2000">
                <a:latin typeface="Bell MT"/>
                <a:ea typeface="Bell MT"/>
                <a:cs typeface="Bell MT"/>
                <a:sym typeface="Bell MT"/>
              </a:rPr>
              <a:t>Understanding the structure of each study and the what type of data they are collecting</a:t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946743-6D56-E547-9E85-DD2F21F7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595"/>
            <a:ext cx="9144000" cy="45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56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l MT"/>
                <a:ea typeface="Bell MT"/>
                <a:cs typeface="Bell MT"/>
                <a:sym typeface="Bell MT"/>
              </a:rPr>
              <a:t>Reflection on my experience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49" name="Google Shape;349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●"/>
            </a:pPr>
            <a:r>
              <a:rPr lang="en" sz="2000" dirty="0">
                <a:latin typeface="Bell MT"/>
                <a:ea typeface="Bell MT"/>
                <a:cs typeface="Bell MT"/>
                <a:sym typeface="Bell MT"/>
              </a:rPr>
              <a:t>Interning here was an amazing experience</a:t>
            </a:r>
            <a:endParaRPr sz="2000" dirty="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○"/>
            </a:pPr>
            <a:r>
              <a:rPr lang="en" sz="2000" dirty="0">
                <a:latin typeface="Bell MT"/>
                <a:ea typeface="Bell MT"/>
                <a:cs typeface="Bell MT"/>
                <a:sym typeface="Bell MT"/>
              </a:rPr>
              <a:t>So much fun with R </a:t>
            </a:r>
            <a:endParaRPr sz="2000" dirty="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○"/>
            </a:pPr>
            <a:r>
              <a:rPr lang="en" sz="2000" dirty="0">
                <a:latin typeface="Bell MT"/>
                <a:ea typeface="Bell MT"/>
                <a:cs typeface="Bell MT"/>
                <a:sym typeface="Bell MT"/>
              </a:rPr>
              <a:t>Experimenting with new packages and libraries</a:t>
            </a:r>
            <a:endParaRPr sz="2000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●"/>
            </a:pPr>
            <a:r>
              <a:rPr lang="en" sz="2000" dirty="0">
                <a:latin typeface="Bell MT"/>
                <a:ea typeface="Bell MT"/>
                <a:cs typeface="Bell MT"/>
                <a:sym typeface="Bell MT"/>
              </a:rPr>
              <a:t>Sparked my interest in Computation Biology</a:t>
            </a:r>
            <a:endParaRPr sz="2000" dirty="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○"/>
            </a:pPr>
            <a:r>
              <a:rPr lang="en" sz="2000" dirty="0">
                <a:latin typeface="Bell MT"/>
                <a:ea typeface="Bell MT"/>
                <a:cs typeface="Bell MT"/>
                <a:sym typeface="Bell MT"/>
              </a:rPr>
              <a:t>Applying Computational Biology to most Universities </a:t>
            </a:r>
            <a:endParaRPr sz="2000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●"/>
            </a:pPr>
            <a:r>
              <a:rPr lang="en" sz="2000" dirty="0">
                <a:latin typeface="Bell MT"/>
                <a:ea typeface="Bell MT"/>
                <a:cs typeface="Bell MT"/>
                <a:sym typeface="Bell MT"/>
              </a:rPr>
              <a:t>Lab Meetings were my favorite part </a:t>
            </a:r>
            <a:endParaRPr sz="2000" dirty="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○"/>
            </a:pPr>
            <a:r>
              <a:rPr lang="en" sz="2000" dirty="0">
                <a:latin typeface="Bell MT"/>
                <a:ea typeface="Bell MT"/>
                <a:cs typeface="Bell MT"/>
                <a:sym typeface="Bell MT"/>
              </a:rPr>
              <a:t>Collaboration and discussion</a:t>
            </a:r>
            <a:endParaRPr sz="2000" dirty="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ll MT" panose="02020503060305020303" pitchFamily="18" charset="77"/>
              </a:rPr>
              <a:t>Thank you</a:t>
            </a:r>
            <a:endParaRPr dirty="0">
              <a:latin typeface="Bell MT" panose="02020503060305020303" pitchFamily="18" charset="77"/>
            </a:endParaRPr>
          </a:p>
        </p:txBody>
      </p:sp>
      <p:sp>
        <p:nvSpPr>
          <p:cNvPr id="355" name="Google Shape;355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●"/>
            </a:pPr>
            <a:r>
              <a:rPr lang="en" sz="2000" dirty="0" err="1">
                <a:latin typeface="Bell MT"/>
                <a:ea typeface="Bell MT"/>
                <a:cs typeface="Bell MT"/>
                <a:sym typeface="Bell MT"/>
              </a:rPr>
              <a:t>Zicheng</a:t>
            </a:r>
            <a:r>
              <a:rPr lang="en" sz="2000" dirty="0">
                <a:latin typeface="Bell MT"/>
                <a:ea typeface="Bell MT"/>
                <a:cs typeface="Bell MT"/>
                <a:sym typeface="Bell MT"/>
              </a:rPr>
              <a:t> Hu</a:t>
            </a:r>
            <a:endParaRPr sz="2000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●"/>
            </a:pPr>
            <a:r>
              <a:rPr lang="en" sz="2000" dirty="0">
                <a:latin typeface="Bell MT"/>
                <a:ea typeface="Bell MT"/>
                <a:cs typeface="Bell MT"/>
                <a:sym typeface="Bell MT"/>
              </a:rPr>
              <a:t>Professor Butte</a:t>
            </a:r>
            <a:endParaRPr sz="2000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ll MT"/>
              <a:buChar char="●"/>
            </a:pPr>
            <a:r>
              <a:rPr lang="en" sz="2000" dirty="0">
                <a:latin typeface="Bell MT"/>
                <a:ea typeface="Bell MT"/>
                <a:cs typeface="Bell MT"/>
                <a:sym typeface="Bell MT"/>
              </a:rPr>
              <a:t>Everyone in the Butte Lab</a:t>
            </a:r>
            <a:endParaRPr sz="2000" dirty="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l MT"/>
                <a:ea typeface="Bell MT"/>
                <a:cs typeface="Bell MT"/>
                <a:sym typeface="Bell MT"/>
              </a:rPr>
              <a:t>The Data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ll MT"/>
              <a:buChar char="●"/>
            </a:pPr>
            <a:r>
              <a:rPr lang="en" sz="2400" dirty="0" err="1">
                <a:latin typeface="Bell MT"/>
                <a:ea typeface="Bell MT"/>
                <a:cs typeface="Bell MT"/>
                <a:sym typeface="Bell MT"/>
              </a:rPr>
              <a:t>Immport</a:t>
            </a:r>
            <a:r>
              <a:rPr lang="en" sz="2400" dirty="0">
                <a:latin typeface="Bell MT"/>
                <a:ea typeface="Bell MT"/>
                <a:cs typeface="Bell MT"/>
                <a:sym typeface="Bell MT"/>
              </a:rPr>
              <a:t> Database</a:t>
            </a:r>
            <a:endParaRPr sz="2400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ll MT"/>
              <a:buChar char="●"/>
            </a:pPr>
            <a:r>
              <a:rPr lang="en" sz="2400" dirty="0">
                <a:latin typeface="Bell MT"/>
                <a:ea typeface="Bell MT"/>
                <a:cs typeface="Bell MT"/>
                <a:sym typeface="Bell MT"/>
              </a:rPr>
              <a:t>All studies that analyze direct responses to vaccines</a:t>
            </a:r>
            <a:endParaRPr sz="2400" dirty="0"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 MT"/>
              <a:buChar char="●"/>
            </a:pPr>
            <a:r>
              <a:rPr lang="en" sz="2400" dirty="0">
                <a:latin typeface="Bell MT"/>
                <a:ea typeface="Bell MT"/>
                <a:cs typeface="Bell MT"/>
                <a:sym typeface="Bell MT"/>
              </a:rPr>
              <a:t>Humans only</a:t>
            </a:r>
            <a:endParaRPr sz="2400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ll MT"/>
              <a:buChar char="●"/>
            </a:pPr>
            <a:r>
              <a:rPr lang="en" sz="2400" dirty="0">
                <a:latin typeface="Bell MT"/>
                <a:ea typeface="Bell MT"/>
                <a:cs typeface="Bell MT"/>
                <a:sym typeface="Bell MT"/>
              </a:rPr>
              <a:t>117 Total Studies</a:t>
            </a:r>
            <a:endParaRPr sz="2400" dirty="0"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3465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l MT"/>
                <a:ea typeface="Bell MT"/>
                <a:cs typeface="Bell MT"/>
                <a:sym typeface="Bell MT"/>
              </a:rPr>
              <a:t>Identifying Diseases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801485" y="1146225"/>
            <a:ext cx="2708700" cy="4392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rPr>
              <a:t>      Number of Studies</a:t>
            </a:r>
            <a:endParaRPr sz="1800" b="1">
              <a:solidFill>
                <a:srgbClr val="FFFFFF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82200" y="1146225"/>
            <a:ext cx="5319300" cy="4392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                                 Disease Type</a:t>
            </a:r>
            <a:endParaRPr sz="1800" b="1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482331" y="1585390"/>
            <a:ext cx="8028532" cy="444409"/>
            <a:chOff x="943722" y="3098494"/>
            <a:chExt cx="3386995" cy="674472"/>
          </a:xfrm>
        </p:grpSpPr>
        <p:sp>
          <p:nvSpPr>
            <p:cNvPr id="85" name="Google Shape;85;p16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73</a:t>
              </a:r>
              <a:endParaRPr sz="18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1</a:t>
              </a:r>
              <a:endParaRPr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704730" y="3098547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Influenza</a:t>
              </a:r>
              <a:endParaRPr sz="18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482331" y="1968560"/>
            <a:ext cx="8028532" cy="444409"/>
            <a:chOff x="943722" y="3098494"/>
            <a:chExt cx="3386995" cy="674472"/>
          </a:xfrm>
        </p:grpSpPr>
        <p:sp>
          <p:nvSpPr>
            <p:cNvPr id="92" name="Google Shape;92;p16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7</a:t>
              </a: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2</a:t>
              </a:r>
              <a:endParaRPr sz="1800" b="1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Varicella</a:t>
              </a:r>
              <a:endParaRPr sz="18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482331" y="2412964"/>
            <a:ext cx="8028530" cy="444409"/>
            <a:chOff x="943722" y="3098494"/>
            <a:chExt cx="3386994" cy="674471"/>
          </a:xfrm>
        </p:grpSpPr>
        <p:sp>
          <p:nvSpPr>
            <p:cNvPr id="99" name="Google Shape;99;p16"/>
            <p:cNvSpPr/>
            <p:nvPr/>
          </p:nvSpPr>
          <p:spPr>
            <a:xfrm>
              <a:off x="943723" y="3098497"/>
              <a:ext cx="2379900" cy="674401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5</a:t>
              </a:r>
              <a:endParaRPr sz="18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3</a:t>
              </a:r>
              <a:endParaRPr sz="1800" b="1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 Hepatitis, Tuberculosis</a:t>
              </a:r>
              <a:endParaRPr sz="18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482331" y="2857362"/>
            <a:ext cx="8028532" cy="444409"/>
            <a:chOff x="943722" y="3098494"/>
            <a:chExt cx="3386995" cy="674472"/>
          </a:xfrm>
        </p:grpSpPr>
        <p:sp>
          <p:nvSpPr>
            <p:cNvPr id="106" name="Google Shape;106;p16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4</a:t>
              </a:r>
              <a:endParaRPr sz="18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5</a:t>
              </a:r>
              <a:endParaRPr sz="1800" b="1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   Smallpox, Yellow Fever</a:t>
              </a:r>
              <a:endParaRPr sz="18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458317" y="3606939"/>
            <a:ext cx="8052545" cy="865050"/>
            <a:chOff x="933591" y="3001214"/>
            <a:chExt cx="3397125" cy="889165"/>
          </a:xfrm>
        </p:grpSpPr>
        <p:sp>
          <p:nvSpPr>
            <p:cNvPr id="113" name="Google Shape;113;p16"/>
            <p:cNvSpPr/>
            <p:nvPr/>
          </p:nvSpPr>
          <p:spPr>
            <a:xfrm>
              <a:off x="947432" y="3098501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2</a:t>
              </a:r>
              <a:endParaRPr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933591" y="3001214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8</a:t>
              </a:r>
              <a:endParaRPr sz="1800" b="1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641454" y="3090705"/>
              <a:ext cx="1915633" cy="799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Anthrax, Eczema Herpeticum,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West Nile, Meningococcal</a:t>
              </a:r>
              <a:endParaRPr sz="16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481653" y="4293033"/>
            <a:ext cx="8028532" cy="444363"/>
            <a:chOff x="943722" y="3098494"/>
            <a:chExt cx="3386995" cy="674472"/>
          </a:xfrm>
        </p:grpSpPr>
        <p:sp>
          <p:nvSpPr>
            <p:cNvPr id="120" name="Google Shape;120;p16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7</a:t>
              </a:r>
              <a:endParaRPr sz="18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12</a:t>
              </a:r>
              <a:endParaRPr sz="1800" b="1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    Other*</a:t>
              </a:r>
              <a:endParaRPr sz="18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sp>
        <p:nvSpPr>
          <p:cNvPr id="126" name="Google Shape;126;p16"/>
          <p:cNvSpPr txBox="1"/>
          <p:nvPr/>
        </p:nvSpPr>
        <p:spPr>
          <a:xfrm>
            <a:off x="1141724" y="4662666"/>
            <a:ext cx="7232841" cy="51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6DADC"/>
                </a:solidFill>
                <a:latin typeface="Bell MT"/>
                <a:ea typeface="Bell MT"/>
                <a:cs typeface="Bell MT"/>
                <a:sym typeface="Bell MT"/>
              </a:rPr>
              <a:t>*Other: 'Diabetes', 'Ebola', 'HIV', 'Newcastle','Palmoplantar Pustulosis’, 'Pneumococcal’, and 'Pneumovax’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D6DADC"/>
                </a:solidFill>
                <a:latin typeface="Bell MT"/>
                <a:ea typeface="Bell MT"/>
                <a:cs typeface="Bell MT"/>
                <a:sym typeface="Bell MT"/>
              </a:rPr>
              <a:t>all had one study in the database</a:t>
            </a:r>
            <a:endParaRPr sz="1200" b="1" dirty="0">
              <a:solidFill>
                <a:srgbClr val="D6DADC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grpSp>
        <p:nvGrpSpPr>
          <p:cNvPr id="48" name="Google Shape;105;p16">
            <a:extLst>
              <a:ext uri="{FF2B5EF4-FFF2-40B4-BE49-F238E27FC236}">
                <a16:creationId xmlns:a16="http://schemas.microsoft.com/office/drawing/2014/main" id="{6D7FCAF5-D178-0147-989B-3613F5FEBB18}"/>
              </a:ext>
            </a:extLst>
          </p:cNvPr>
          <p:cNvGrpSpPr/>
          <p:nvPr/>
        </p:nvGrpSpPr>
        <p:grpSpPr>
          <a:xfrm>
            <a:off x="484857" y="3308720"/>
            <a:ext cx="8028532" cy="444409"/>
            <a:chOff x="943722" y="3098494"/>
            <a:chExt cx="3386995" cy="674472"/>
          </a:xfrm>
        </p:grpSpPr>
        <p:sp>
          <p:nvSpPr>
            <p:cNvPr id="49" name="Google Shape;106;p16">
              <a:extLst>
                <a:ext uri="{FF2B5EF4-FFF2-40B4-BE49-F238E27FC236}">
                  <a16:creationId xmlns:a16="http://schemas.microsoft.com/office/drawing/2014/main" id="{F751DC36-BDE1-A143-AD4C-950E85DB933F}"/>
                </a:ext>
              </a:extLst>
            </p:cNvPr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50" name="Google Shape;107;p16">
              <a:extLst>
                <a:ext uri="{FF2B5EF4-FFF2-40B4-BE49-F238E27FC236}">
                  <a16:creationId xmlns:a16="http://schemas.microsoft.com/office/drawing/2014/main" id="{1C58B0CC-759D-9D41-8BFD-0E31AE6E4C52}"/>
                </a:ext>
              </a:extLst>
            </p:cNvPr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51" name="Google Shape;108;p16">
              <a:extLst>
                <a:ext uri="{FF2B5EF4-FFF2-40B4-BE49-F238E27FC236}">
                  <a16:creationId xmlns:a16="http://schemas.microsoft.com/office/drawing/2014/main" id="{50DC670E-0EFA-9E43-AF82-8A8E1B9A6F5E}"/>
                </a:ext>
              </a:extLst>
            </p:cNvPr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52" name="Google Shape;109;p16">
              <a:extLst>
                <a:ext uri="{FF2B5EF4-FFF2-40B4-BE49-F238E27FC236}">
                  <a16:creationId xmlns:a16="http://schemas.microsoft.com/office/drawing/2014/main" id="{ABF436DE-B2B6-BA4F-BAFD-88A41FF58F01}"/>
                </a:ext>
              </a:extLst>
            </p:cNvPr>
            <p:cNvSpPr/>
            <p:nvPr/>
          </p:nvSpPr>
          <p:spPr>
            <a:xfrm>
              <a:off x="3323616" y="3098494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3</a:t>
              </a:r>
              <a:endParaRPr sz="18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53" name="Google Shape;110;p16">
              <a:extLst>
                <a:ext uri="{FF2B5EF4-FFF2-40B4-BE49-F238E27FC236}">
                  <a16:creationId xmlns:a16="http://schemas.microsoft.com/office/drawing/2014/main" id="{D50CC2FE-0501-0A49-9B81-800389093354}"/>
                </a:ext>
              </a:extLst>
            </p:cNvPr>
            <p:cNvSpPr/>
            <p:nvPr/>
          </p:nvSpPr>
          <p:spPr>
            <a:xfrm>
              <a:off x="943722" y="3106365"/>
              <a:ext cx="687600" cy="6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7</a:t>
              </a:r>
              <a:endParaRPr sz="1800" b="1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54" name="Google Shape;111;p16">
              <a:extLst>
                <a:ext uri="{FF2B5EF4-FFF2-40B4-BE49-F238E27FC236}">
                  <a16:creationId xmlns:a16="http://schemas.microsoft.com/office/drawing/2014/main" id="{FC4D65F7-B549-8943-B919-3B081E1F94C7}"/>
                </a:ext>
              </a:extLst>
            </p:cNvPr>
            <p:cNvSpPr/>
            <p:nvPr/>
          </p:nvSpPr>
          <p:spPr>
            <a:xfrm>
              <a:off x="1704721" y="3098550"/>
              <a:ext cx="16188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Malaria</a:t>
              </a:r>
              <a:endParaRPr sz="1800" dirty="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CC2C8D1-A271-454C-916B-F95269D8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l MT"/>
                <a:ea typeface="Bell MT"/>
                <a:cs typeface="Bell MT"/>
                <a:sym typeface="Bell MT"/>
              </a:rPr>
              <a:t>Measurements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Bell MT"/>
              <a:buChar char="●"/>
            </a:pPr>
            <a:r>
              <a:rPr lang="en" sz="2200" dirty="0">
                <a:latin typeface="Bell MT"/>
                <a:ea typeface="Bell MT"/>
                <a:cs typeface="Bell MT"/>
                <a:sym typeface="Bell MT"/>
              </a:rPr>
              <a:t>62 total Measurement Techniques</a:t>
            </a:r>
            <a:endParaRPr sz="2200" dirty="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Bell MT"/>
              <a:buChar char="○"/>
            </a:pPr>
            <a:r>
              <a:rPr lang="en" sz="2200" dirty="0">
                <a:latin typeface="Bell MT"/>
                <a:ea typeface="Bell MT"/>
                <a:cs typeface="Bell MT"/>
                <a:sym typeface="Bell MT"/>
              </a:rPr>
              <a:t>Most were associated with only a few studies </a:t>
            </a:r>
            <a:endParaRPr sz="2200" dirty="0"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Bell MT"/>
              <a:buChar char="●"/>
            </a:pPr>
            <a:r>
              <a:rPr lang="en" sz="2200" dirty="0">
                <a:latin typeface="Bell MT"/>
                <a:ea typeface="Bell MT"/>
                <a:cs typeface="Bell MT"/>
                <a:sym typeface="Bell MT"/>
              </a:rPr>
              <a:t>Clustering</a:t>
            </a:r>
            <a:endParaRPr sz="2200" dirty="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Bell MT"/>
              <a:buChar char="○"/>
            </a:pPr>
            <a:r>
              <a:rPr lang="en" sz="2200" dirty="0">
                <a:latin typeface="Bell MT"/>
                <a:ea typeface="Bell MT"/>
                <a:cs typeface="Bell MT"/>
                <a:sym typeface="Bell MT"/>
              </a:rPr>
              <a:t>Found the most prevalent measurement techniques</a:t>
            </a:r>
            <a:endParaRPr sz="2200" dirty="0">
              <a:latin typeface="Bell MT"/>
              <a:ea typeface="Bell MT"/>
              <a:cs typeface="Bell MT"/>
              <a:sym typeface="Bell MT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Bell MT"/>
              <a:buChar char="○"/>
            </a:pPr>
            <a:r>
              <a:rPr lang="en" sz="2200" dirty="0">
                <a:latin typeface="Bell MT"/>
                <a:ea typeface="Bell MT"/>
                <a:cs typeface="Bell MT"/>
                <a:sym typeface="Bell MT"/>
              </a:rPr>
              <a:t>Simplified the </a:t>
            </a:r>
            <a:r>
              <a:rPr lang="en" sz="2200" dirty="0" err="1">
                <a:latin typeface="Bell MT"/>
                <a:ea typeface="Bell MT"/>
                <a:cs typeface="Bell MT"/>
                <a:sym typeface="Bell MT"/>
              </a:rPr>
              <a:t>corrplot</a:t>
            </a:r>
            <a:endParaRPr sz="2200" dirty="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76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5" cy="480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r="2600"/>
          <a:stretch/>
        </p:blipFill>
        <p:spPr>
          <a:xfrm>
            <a:off x="0" y="1056475"/>
            <a:ext cx="9144002" cy="303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9388</TotalTime>
  <Words>656</Words>
  <Application>Microsoft Macintosh PowerPoint</Application>
  <PresentationFormat>On-screen Show (16:9)</PresentationFormat>
  <Paragraphs>204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Verdana</vt:lpstr>
      <vt:lpstr>Bell MT</vt:lpstr>
      <vt:lpstr>Roboto</vt:lpstr>
      <vt:lpstr>Roboto Slab</vt:lpstr>
      <vt:lpstr>Marina</vt:lpstr>
      <vt:lpstr>Vaccine Response  Intern Project</vt:lpstr>
      <vt:lpstr>What are we trying to solve?</vt:lpstr>
      <vt:lpstr>The Data</vt:lpstr>
      <vt:lpstr>Identifying Diseases</vt:lpstr>
      <vt:lpstr>PowerPoint Presentation</vt:lpstr>
      <vt:lpstr>Measurements</vt:lpstr>
      <vt:lpstr>PowerPoint Presentation</vt:lpstr>
      <vt:lpstr>PowerPoint Presentation</vt:lpstr>
      <vt:lpstr>PowerPoint Presentation</vt:lpstr>
      <vt:lpstr>PowerPoint Presentation</vt:lpstr>
      <vt:lpstr>Outcome Measurements</vt:lpstr>
      <vt:lpstr>Case Studies</vt:lpstr>
      <vt:lpstr>Influenza Case Study - SDY269</vt:lpstr>
      <vt:lpstr>PowerPoint Presentation</vt:lpstr>
      <vt:lpstr>Malaria Case Study - SDY1293</vt:lpstr>
      <vt:lpstr>PowerPoint Presentation</vt:lpstr>
      <vt:lpstr>PowerPoint Presentation</vt:lpstr>
      <vt:lpstr>The Data in R</vt:lpstr>
      <vt:lpstr>Data Cont.</vt:lpstr>
      <vt:lpstr>PowerPoint Presentation</vt:lpstr>
      <vt:lpstr>Reflection on my experience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Response  Analysis</dc:title>
  <cp:lastModifiedBy>Nitin Subramanian</cp:lastModifiedBy>
  <cp:revision>13</cp:revision>
  <dcterms:modified xsi:type="dcterms:W3CDTF">2019-09-02T04:22:41Z</dcterms:modified>
</cp:coreProperties>
</file>