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4" r:id="rId2"/>
    <p:sldId id="259" r:id="rId3"/>
    <p:sldId id="260" r:id="rId4"/>
    <p:sldId id="261" r:id="rId5"/>
    <p:sldId id="262" r:id="rId6"/>
    <p:sldId id="265"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971692-2DD7-491B-94D1-308E86120654}">
          <p14:sldIdLst>
            <p14:sldId id="264"/>
            <p14:sldId id="259"/>
            <p14:sldId id="260"/>
            <p14:sldId id="261"/>
            <p14:sldId id="262"/>
            <p14:sldId id="265"/>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401040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93282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748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862951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4569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16200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241652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53465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31098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8223A-4D0A-4744-BDBA-37A8829120E4}"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35211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8223A-4D0A-4744-BDBA-37A8829120E4}" type="datetimeFigureOut">
              <a:rPr lang="en-IN" smtClean="0"/>
              <a:t>02-02-2018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86704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8223A-4D0A-4744-BDBA-37A8829120E4}" type="datetimeFigureOut">
              <a:rPr lang="en-IN" smtClean="0"/>
              <a:t>02-02-2018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362537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8223A-4D0A-4744-BDBA-37A8829120E4}" type="datetimeFigureOut">
              <a:rPr lang="en-IN" smtClean="0"/>
              <a:t>02-02-2018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2824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8223A-4D0A-4744-BDBA-37A8829120E4}" type="datetimeFigureOut">
              <a:rPr lang="en-IN" smtClean="0"/>
              <a:t>02-02-2018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55221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A8223A-4D0A-4744-BDBA-37A8829120E4}" type="datetimeFigureOut">
              <a:rPr lang="en-IN" smtClean="0"/>
              <a:t>02-02-2018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123040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A8223A-4D0A-4744-BDBA-37A8829120E4}" type="datetimeFigureOut">
              <a:rPr lang="en-IN" smtClean="0"/>
              <a:t>02-02-2018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4D79B-6DBF-4B80-BDD1-675E97EBC7E4}" type="slidenum">
              <a:rPr lang="en-IN" smtClean="0"/>
              <a:t>‹#›</a:t>
            </a:fld>
            <a:endParaRPr lang="en-IN"/>
          </a:p>
        </p:txBody>
      </p:sp>
    </p:spTree>
    <p:extLst>
      <p:ext uri="{BB962C8B-B14F-4D97-AF65-F5344CB8AC3E}">
        <p14:creationId xmlns:p14="http://schemas.microsoft.com/office/powerpoint/2010/main" val="295095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A8223A-4D0A-4744-BDBA-37A8829120E4}" type="datetimeFigureOut">
              <a:rPr lang="en-IN" smtClean="0"/>
              <a:t>02-02-2018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54D79B-6DBF-4B80-BDD1-675E97EBC7E4}" type="slidenum">
              <a:rPr lang="en-IN" smtClean="0"/>
              <a:t>‹#›</a:t>
            </a:fld>
            <a:endParaRPr lang="en-IN"/>
          </a:p>
        </p:txBody>
      </p:sp>
    </p:spTree>
    <p:extLst>
      <p:ext uri="{BB962C8B-B14F-4D97-AF65-F5344CB8AC3E}">
        <p14:creationId xmlns:p14="http://schemas.microsoft.com/office/powerpoint/2010/main" val="17089532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9BE5-8025-4C2B-BFEB-2F33EB394803}"/>
              </a:ext>
            </a:extLst>
          </p:cNvPr>
          <p:cNvSpPr>
            <a:spLocks noGrp="1"/>
          </p:cNvSpPr>
          <p:nvPr>
            <p:ph type="ctrTitle"/>
          </p:nvPr>
        </p:nvSpPr>
        <p:spPr>
          <a:xfrm>
            <a:off x="1507067" y="2054087"/>
            <a:ext cx="8233282" cy="1996749"/>
          </a:xfrm>
        </p:spPr>
        <p:txBody>
          <a:bodyPr/>
          <a:lstStyle/>
          <a:p>
            <a:r>
              <a:rPr lang="en-IN" dirty="0"/>
              <a:t>BLIND MAN READING MACHINE</a:t>
            </a:r>
          </a:p>
        </p:txBody>
      </p:sp>
      <p:sp>
        <p:nvSpPr>
          <p:cNvPr id="3" name="Subtitle 2">
            <a:extLst>
              <a:ext uri="{FF2B5EF4-FFF2-40B4-BE49-F238E27FC236}">
                <a16:creationId xmlns:a16="http://schemas.microsoft.com/office/drawing/2014/main" id="{C604FF11-AD02-4E59-8118-45856819AE1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7915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TECHNICAL DETAILS</a:t>
            </a:r>
            <a:br>
              <a:rPr lang="en-IN" dirty="0"/>
            </a:br>
            <a:r>
              <a:rPr lang="en-IN" sz="2400" dirty="0"/>
              <a:t>(ABSTRACTED)</a:t>
            </a:r>
          </a:p>
        </p:txBody>
      </p:sp>
      <p:sp>
        <p:nvSpPr>
          <p:cNvPr id="3" name="Content Placeholder 2"/>
          <p:cNvSpPr>
            <a:spLocks noGrp="1"/>
          </p:cNvSpPr>
          <p:nvPr>
            <p:ph idx="1"/>
          </p:nvPr>
        </p:nvSpPr>
        <p:spPr/>
        <p:txBody>
          <a:bodyPr/>
          <a:lstStyle/>
          <a:p>
            <a:r>
              <a:rPr lang="en-IN" dirty="0"/>
              <a:t>Image clicked by a raspberry pi webcam will be send to the raspberry pi on a click of a button.</a:t>
            </a:r>
          </a:p>
          <a:p>
            <a:r>
              <a:rPr lang="en-IN"/>
              <a:t>Using a </a:t>
            </a:r>
            <a:r>
              <a:rPr lang="en-IN" dirty="0"/>
              <a:t>software for text to speech conversion, we will read the characters of the text. (This is called the OCR technology).</a:t>
            </a:r>
          </a:p>
          <a:p>
            <a:r>
              <a:rPr lang="en-IN" dirty="0"/>
              <a:t>We will store the software in the SD card and the processor will do the task of compilation, character segmentation, feature extraction, image to text conversion and speech synthesis.</a:t>
            </a:r>
          </a:p>
          <a:p>
            <a:r>
              <a:rPr lang="en-IN" dirty="0"/>
              <a:t>The RPI board will then send the audio output via the 3.5mm Audio and Composite output jack.</a:t>
            </a:r>
          </a:p>
          <a:p>
            <a:endParaRPr lang="en-IN" dirty="0"/>
          </a:p>
        </p:txBody>
      </p:sp>
    </p:spTree>
    <p:extLst>
      <p:ext uri="{BB962C8B-B14F-4D97-AF65-F5344CB8AC3E}">
        <p14:creationId xmlns:p14="http://schemas.microsoft.com/office/powerpoint/2010/main" val="56846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92B2-75D3-41F5-9346-E2CD561F5179}"/>
              </a:ext>
            </a:extLst>
          </p:cNvPr>
          <p:cNvSpPr>
            <a:spLocks noGrp="1"/>
          </p:cNvSpPr>
          <p:nvPr>
            <p:ph type="title"/>
          </p:nvPr>
        </p:nvSpPr>
        <p:spPr>
          <a:xfrm>
            <a:off x="677334" y="609599"/>
            <a:ext cx="8596668" cy="1325217"/>
          </a:xfrm>
        </p:spPr>
        <p:txBody>
          <a:bodyPr/>
          <a:lstStyle/>
          <a:p>
            <a:pPr algn="ctr"/>
            <a:r>
              <a:rPr lang="en-IN" dirty="0"/>
              <a:t>THINGS DONE YET</a:t>
            </a:r>
          </a:p>
        </p:txBody>
      </p:sp>
      <p:sp>
        <p:nvSpPr>
          <p:cNvPr id="3" name="Content Placeholder 2">
            <a:extLst>
              <a:ext uri="{FF2B5EF4-FFF2-40B4-BE49-F238E27FC236}">
                <a16:creationId xmlns:a16="http://schemas.microsoft.com/office/drawing/2014/main" id="{B98218F9-2D39-4117-A256-4BD9A9465A3E}"/>
              </a:ext>
            </a:extLst>
          </p:cNvPr>
          <p:cNvSpPr>
            <a:spLocks noGrp="1"/>
          </p:cNvSpPr>
          <p:nvPr>
            <p:ph idx="1"/>
          </p:nvPr>
        </p:nvSpPr>
        <p:spPr/>
        <p:txBody>
          <a:bodyPr/>
          <a:lstStyle/>
          <a:p>
            <a:r>
              <a:rPr lang="en-IN" dirty="0"/>
              <a:t>Raspberry pi is setup with loading of OS</a:t>
            </a:r>
          </a:p>
          <a:p>
            <a:r>
              <a:rPr lang="en-IN" dirty="0"/>
              <a:t>Updated and upgraded the libraries in raspberry pi</a:t>
            </a:r>
          </a:p>
          <a:p>
            <a:r>
              <a:rPr lang="en-IN" dirty="0"/>
              <a:t>Image to text conversion using Tesseract software</a:t>
            </a:r>
          </a:p>
          <a:p>
            <a:r>
              <a:rPr lang="en-IN" dirty="0"/>
              <a:t>Worked with the commands to click photo with webcam on raspberry pi</a:t>
            </a:r>
          </a:p>
          <a:p>
            <a:r>
              <a:rPr lang="en-IN" dirty="0"/>
              <a:t>To push files from computer to raspberry pi</a:t>
            </a:r>
          </a:p>
          <a:p>
            <a:r>
              <a:rPr lang="en-IN" dirty="0"/>
              <a:t>Converted text to speech using </a:t>
            </a:r>
            <a:r>
              <a:rPr lang="en-IN" dirty="0" err="1"/>
              <a:t>pyttsx</a:t>
            </a:r>
            <a:r>
              <a:rPr lang="en-IN" dirty="0"/>
              <a:t> libraries</a:t>
            </a:r>
          </a:p>
          <a:p>
            <a:r>
              <a:rPr lang="en-IN" dirty="0"/>
              <a:t>Wrote a python script which integrates all the above tasks and enables the raspberry pi to speak on its execution.</a:t>
            </a:r>
          </a:p>
          <a:p>
            <a:endParaRPr lang="en-IN" dirty="0"/>
          </a:p>
        </p:txBody>
      </p:sp>
    </p:spTree>
    <p:extLst>
      <p:ext uri="{BB962C8B-B14F-4D97-AF65-F5344CB8AC3E}">
        <p14:creationId xmlns:p14="http://schemas.microsoft.com/office/powerpoint/2010/main" val="273339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A74-E28C-4952-826C-9A57734478DC}"/>
              </a:ext>
            </a:extLst>
          </p:cNvPr>
          <p:cNvSpPr>
            <a:spLocks noGrp="1"/>
          </p:cNvSpPr>
          <p:nvPr>
            <p:ph type="title"/>
          </p:nvPr>
        </p:nvSpPr>
        <p:spPr/>
        <p:txBody>
          <a:bodyPr/>
          <a:lstStyle/>
          <a:p>
            <a:pPr algn="ctr"/>
            <a:r>
              <a:rPr lang="en-IN" dirty="0"/>
              <a:t>ERRORS FACED AND EXPECTED</a:t>
            </a:r>
          </a:p>
        </p:txBody>
      </p:sp>
      <p:sp>
        <p:nvSpPr>
          <p:cNvPr id="3" name="Content Placeholder 2">
            <a:extLst>
              <a:ext uri="{FF2B5EF4-FFF2-40B4-BE49-F238E27FC236}">
                <a16:creationId xmlns:a16="http://schemas.microsoft.com/office/drawing/2014/main" id="{72C6A9D3-C2CA-4622-A9FF-B0867F1A4F15}"/>
              </a:ext>
            </a:extLst>
          </p:cNvPr>
          <p:cNvSpPr>
            <a:spLocks noGrp="1"/>
          </p:cNvSpPr>
          <p:nvPr>
            <p:ph idx="1"/>
          </p:nvPr>
        </p:nvSpPr>
        <p:spPr/>
        <p:txBody>
          <a:bodyPr/>
          <a:lstStyle/>
          <a:p>
            <a:r>
              <a:rPr lang="en-IN" dirty="0"/>
              <a:t>The camera module is very sensitive and it’s sunny one on the camera module was once damaged and we have ordered a new camera worth 880-Rs</a:t>
            </a:r>
          </a:p>
          <a:p>
            <a:r>
              <a:rPr lang="en-IN" dirty="0"/>
              <a:t>We might not be able to build a product which will do the required task on just a button click. Rather we may use a computer to give commands. If we will have spare time after developing the code, we will look up for complete product.</a:t>
            </a:r>
          </a:p>
          <a:p>
            <a:r>
              <a:rPr lang="en-IN" dirty="0"/>
              <a:t>The camera is very sensitive and is prone to a future damage (may be during apogee)</a:t>
            </a:r>
          </a:p>
          <a:p>
            <a:r>
              <a:rPr lang="en-IN" dirty="0"/>
              <a:t>The budget may exceed </a:t>
            </a:r>
          </a:p>
          <a:p>
            <a:endParaRPr lang="en-IN" dirty="0"/>
          </a:p>
        </p:txBody>
      </p:sp>
    </p:spTree>
    <p:extLst>
      <p:ext uri="{BB962C8B-B14F-4D97-AF65-F5344CB8AC3E}">
        <p14:creationId xmlns:p14="http://schemas.microsoft.com/office/powerpoint/2010/main" val="277177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D0ED-B288-4570-BAF2-34A422D9C3FC}"/>
              </a:ext>
            </a:extLst>
          </p:cNvPr>
          <p:cNvSpPr>
            <a:spLocks noGrp="1"/>
          </p:cNvSpPr>
          <p:nvPr>
            <p:ph type="title"/>
          </p:nvPr>
        </p:nvSpPr>
        <p:spPr/>
        <p:txBody>
          <a:bodyPr/>
          <a:lstStyle/>
          <a:p>
            <a:pPr algn="ctr"/>
            <a:r>
              <a:rPr lang="en-IN" dirty="0"/>
              <a:t>EXPECTED TIMELINE</a:t>
            </a:r>
          </a:p>
        </p:txBody>
      </p:sp>
      <p:sp>
        <p:nvSpPr>
          <p:cNvPr id="3" name="Content Placeholder 2">
            <a:extLst>
              <a:ext uri="{FF2B5EF4-FFF2-40B4-BE49-F238E27FC236}">
                <a16:creationId xmlns:a16="http://schemas.microsoft.com/office/drawing/2014/main" id="{3BD5A401-2E3C-4DA9-A047-F6828A536F3E}"/>
              </a:ext>
            </a:extLst>
          </p:cNvPr>
          <p:cNvSpPr>
            <a:spLocks noGrp="1"/>
          </p:cNvSpPr>
          <p:nvPr>
            <p:ph idx="1"/>
          </p:nvPr>
        </p:nvSpPr>
        <p:spPr/>
        <p:txBody>
          <a:bodyPr/>
          <a:lstStyle/>
          <a:p>
            <a:r>
              <a:rPr lang="en-IN" dirty="0"/>
              <a:t>We are left with writing a final script to execute the functions and put it in the boot files. The final product will not be connected to internet or computer so it will be portable and more productive. The expected time to write the script and give a finishing touch will not exceed 5-10 days. We will be left with 10 more days to perform other tests on the project. </a:t>
            </a:r>
          </a:p>
        </p:txBody>
      </p:sp>
    </p:spTree>
    <p:extLst>
      <p:ext uri="{BB962C8B-B14F-4D97-AF65-F5344CB8AC3E}">
        <p14:creationId xmlns:p14="http://schemas.microsoft.com/office/powerpoint/2010/main" val="39919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B6D7-05F2-404D-A13E-5BF5B31D76F5}"/>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78079788-AB53-4A9E-A288-6644E0EBA9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4761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ESTIMATED BUDGET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4616244"/>
              </p:ext>
            </p:extLst>
          </p:nvPr>
        </p:nvGraphicFramePr>
        <p:xfrm>
          <a:off x="677863" y="2160588"/>
          <a:ext cx="8596314" cy="285496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3435391879"/>
                    </a:ext>
                  </a:extLst>
                </a:gridCol>
                <a:gridCol w="2865438">
                  <a:extLst>
                    <a:ext uri="{9D8B030D-6E8A-4147-A177-3AD203B41FA5}">
                      <a16:colId xmlns:a16="http://schemas.microsoft.com/office/drawing/2014/main" val="737901811"/>
                    </a:ext>
                  </a:extLst>
                </a:gridCol>
                <a:gridCol w="2865438">
                  <a:extLst>
                    <a:ext uri="{9D8B030D-6E8A-4147-A177-3AD203B41FA5}">
                      <a16:colId xmlns:a16="http://schemas.microsoft.com/office/drawing/2014/main" val="337290497"/>
                    </a:ext>
                  </a:extLst>
                </a:gridCol>
              </a:tblGrid>
              <a:tr h="370840">
                <a:tc>
                  <a:txBody>
                    <a:bodyPr/>
                    <a:lstStyle/>
                    <a:p>
                      <a:r>
                        <a:rPr lang="en-IN" dirty="0"/>
                        <a:t>Sr.</a:t>
                      </a:r>
                      <a:r>
                        <a:rPr lang="en-IN" baseline="0" dirty="0"/>
                        <a:t> No</a:t>
                      </a:r>
                      <a:endParaRPr lang="en-IN" dirty="0"/>
                    </a:p>
                  </a:txBody>
                  <a:tcPr marL="74751" marR="74751"/>
                </a:tc>
                <a:tc>
                  <a:txBody>
                    <a:bodyPr/>
                    <a:lstStyle/>
                    <a:p>
                      <a:r>
                        <a:rPr lang="en-IN" dirty="0"/>
                        <a:t>Component Name</a:t>
                      </a:r>
                    </a:p>
                  </a:txBody>
                  <a:tcPr marL="74751" marR="74751"/>
                </a:tc>
                <a:tc>
                  <a:txBody>
                    <a:bodyPr/>
                    <a:lstStyle/>
                    <a:p>
                      <a:r>
                        <a:rPr lang="en-IN" dirty="0"/>
                        <a:t>Cost </a:t>
                      </a:r>
                    </a:p>
                  </a:txBody>
                  <a:tcPr marL="74751" marR="74751"/>
                </a:tc>
                <a:extLst>
                  <a:ext uri="{0D108BD9-81ED-4DB2-BD59-A6C34878D82A}">
                    <a16:rowId xmlns:a16="http://schemas.microsoft.com/office/drawing/2014/main" val="1641160589"/>
                  </a:ext>
                </a:extLst>
              </a:tr>
              <a:tr h="370840">
                <a:tc>
                  <a:txBody>
                    <a:bodyPr/>
                    <a:lstStyle/>
                    <a:p>
                      <a:r>
                        <a:rPr lang="en-IN" dirty="0"/>
                        <a:t>1</a:t>
                      </a:r>
                    </a:p>
                  </a:txBody>
                  <a:tcPr marL="74751" marR="74751"/>
                </a:tc>
                <a:tc>
                  <a:txBody>
                    <a:bodyPr/>
                    <a:lstStyle/>
                    <a:p>
                      <a:r>
                        <a:rPr lang="en-IN" dirty="0"/>
                        <a:t>Raspberry</a:t>
                      </a:r>
                      <a:r>
                        <a:rPr lang="en-IN" baseline="0" dirty="0"/>
                        <a:t> pi 3 (1GB, 1.2GHz) </a:t>
                      </a:r>
                      <a:endParaRPr lang="en-IN" dirty="0"/>
                    </a:p>
                  </a:txBody>
                  <a:tcPr marL="74751" marR="74751"/>
                </a:tc>
                <a:tc>
                  <a:txBody>
                    <a:bodyPr/>
                    <a:lstStyle/>
                    <a:p>
                      <a:pPr algn="l"/>
                      <a:r>
                        <a:rPr lang="en-IN" dirty="0"/>
                        <a:t>3300Rs</a:t>
                      </a:r>
                    </a:p>
                  </a:txBody>
                  <a:tcPr marL="74751" marR="74751"/>
                </a:tc>
                <a:extLst>
                  <a:ext uri="{0D108BD9-81ED-4DB2-BD59-A6C34878D82A}">
                    <a16:rowId xmlns:a16="http://schemas.microsoft.com/office/drawing/2014/main" val="2672066082"/>
                  </a:ext>
                </a:extLst>
              </a:tr>
              <a:tr h="370840">
                <a:tc>
                  <a:txBody>
                    <a:bodyPr/>
                    <a:lstStyle/>
                    <a:p>
                      <a:r>
                        <a:rPr lang="en-IN" dirty="0"/>
                        <a:t>2</a:t>
                      </a:r>
                    </a:p>
                  </a:txBody>
                  <a:tcPr marL="74751" marR="74751"/>
                </a:tc>
                <a:tc>
                  <a:txBody>
                    <a:bodyPr/>
                    <a:lstStyle/>
                    <a:p>
                      <a:r>
                        <a:rPr lang="en-IN" dirty="0"/>
                        <a:t>Bluetooth dongle</a:t>
                      </a:r>
                    </a:p>
                  </a:txBody>
                  <a:tcPr marL="74751" marR="74751"/>
                </a:tc>
                <a:tc>
                  <a:txBody>
                    <a:bodyPr/>
                    <a:lstStyle/>
                    <a:p>
                      <a:pPr algn="l"/>
                      <a:r>
                        <a:rPr lang="en-IN" dirty="0"/>
                        <a:t>500Rs</a:t>
                      </a:r>
                    </a:p>
                  </a:txBody>
                  <a:tcPr marL="74751" marR="74751"/>
                </a:tc>
                <a:extLst>
                  <a:ext uri="{0D108BD9-81ED-4DB2-BD59-A6C34878D82A}">
                    <a16:rowId xmlns:a16="http://schemas.microsoft.com/office/drawing/2014/main" val="3321982446"/>
                  </a:ext>
                </a:extLst>
              </a:tr>
              <a:tr h="361646">
                <a:tc>
                  <a:txBody>
                    <a:bodyPr/>
                    <a:lstStyle/>
                    <a:p>
                      <a:r>
                        <a:rPr lang="en-IN" dirty="0"/>
                        <a:t>3</a:t>
                      </a:r>
                    </a:p>
                  </a:txBody>
                  <a:tcPr marL="74751" marR="74751"/>
                </a:tc>
                <a:tc>
                  <a:txBody>
                    <a:bodyPr/>
                    <a:lstStyle/>
                    <a:p>
                      <a:r>
                        <a:rPr lang="en-IN" dirty="0"/>
                        <a:t>RPI module guard</a:t>
                      </a:r>
                    </a:p>
                  </a:txBody>
                  <a:tcPr marL="74751" marR="74751"/>
                </a:tc>
                <a:tc>
                  <a:txBody>
                    <a:bodyPr/>
                    <a:lstStyle/>
                    <a:p>
                      <a:pPr algn="l"/>
                      <a:r>
                        <a:rPr lang="en-IN" dirty="0"/>
                        <a:t>200Rs</a:t>
                      </a:r>
                    </a:p>
                  </a:txBody>
                  <a:tcPr marL="74751" marR="74751"/>
                </a:tc>
                <a:extLst>
                  <a:ext uri="{0D108BD9-81ED-4DB2-BD59-A6C34878D82A}">
                    <a16:rowId xmlns:a16="http://schemas.microsoft.com/office/drawing/2014/main" val="1635216387"/>
                  </a:ext>
                </a:extLst>
              </a:tr>
              <a:tr h="370840">
                <a:tc>
                  <a:txBody>
                    <a:bodyPr/>
                    <a:lstStyle/>
                    <a:p>
                      <a:r>
                        <a:rPr lang="en-IN" dirty="0"/>
                        <a:t>4</a:t>
                      </a:r>
                    </a:p>
                  </a:txBody>
                  <a:tcPr marL="74751" marR="74751"/>
                </a:tc>
                <a:tc>
                  <a:txBody>
                    <a:bodyPr/>
                    <a:lstStyle/>
                    <a:p>
                      <a:r>
                        <a:rPr lang="en-IN" dirty="0"/>
                        <a:t>SD</a:t>
                      </a:r>
                      <a:r>
                        <a:rPr lang="en-IN" baseline="0" dirty="0"/>
                        <a:t> card</a:t>
                      </a:r>
                      <a:endParaRPr lang="en-IN" dirty="0"/>
                    </a:p>
                  </a:txBody>
                  <a:tcPr marL="74751" marR="74751"/>
                </a:tc>
                <a:tc>
                  <a:txBody>
                    <a:bodyPr/>
                    <a:lstStyle/>
                    <a:p>
                      <a:pPr algn="l"/>
                      <a:r>
                        <a:rPr lang="en-IN" dirty="0"/>
                        <a:t>1450Rs</a:t>
                      </a:r>
                    </a:p>
                  </a:txBody>
                  <a:tcPr marL="74751" marR="74751"/>
                </a:tc>
                <a:extLst>
                  <a:ext uri="{0D108BD9-81ED-4DB2-BD59-A6C34878D82A}">
                    <a16:rowId xmlns:a16="http://schemas.microsoft.com/office/drawing/2014/main" val="1831024819"/>
                  </a:ext>
                </a:extLst>
              </a:tr>
              <a:tr h="163305">
                <a:tc>
                  <a:txBody>
                    <a:bodyPr/>
                    <a:lstStyle/>
                    <a:p>
                      <a:r>
                        <a:rPr lang="en-IN" dirty="0"/>
                        <a:t>5</a:t>
                      </a:r>
                    </a:p>
                  </a:txBody>
                  <a:tcPr marL="74751" marR="74751"/>
                </a:tc>
                <a:tc>
                  <a:txBody>
                    <a:bodyPr/>
                    <a:lstStyle/>
                    <a:p>
                      <a:r>
                        <a:rPr lang="en-IN" dirty="0"/>
                        <a:t>Miscellaneous</a:t>
                      </a:r>
                    </a:p>
                  </a:txBody>
                  <a:tcPr marL="74751" marR="74751"/>
                </a:tc>
                <a:tc>
                  <a:txBody>
                    <a:bodyPr/>
                    <a:lstStyle/>
                    <a:p>
                      <a:pPr algn="l"/>
                      <a:r>
                        <a:rPr lang="en-IN" dirty="0"/>
                        <a:t>500Rs</a:t>
                      </a:r>
                    </a:p>
                  </a:txBody>
                  <a:tcPr marL="74751" marR="74751"/>
                </a:tc>
                <a:extLst>
                  <a:ext uri="{0D108BD9-81ED-4DB2-BD59-A6C34878D82A}">
                    <a16:rowId xmlns:a16="http://schemas.microsoft.com/office/drawing/2014/main" val="1770923999"/>
                  </a:ext>
                </a:extLst>
              </a:tr>
              <a:tr h="370840">
                <a:tc>
                  <a:txBody>
                    <a:bodyPr/>
                    <a:lstStyle/>
                    <a:p>
                      <a:r>
                        <a:rPr lang="en-IN" dirty="0"/>
                        <a:t>=</a:t>
                      </a:r>
                    </a:p>
                  </a:txBody>
                  <a:tcPr marL="74751" marR="74751"/>
                </a:tc>
                <a:tc>
                  <a:txBody>
                    <a:bodyPr/>
                    <a:lstStyle/>
                    <a:p>
                      <a:r>
                        <a:rPr lang="en-IN" dirty="0"/>
                        <a:t>Total </a:t>
                      </a:r>
                    </a:p>
                  </a:txBody>
                  <a:tcPr marL="74751" marR="74751"/>
                </a:tc>
                <a:tc>
                  <a:txBody>
                    <a:bodyPr/>
                    <a:lstStyle/>
                    <a:p>
                      <a:pPr algn="l"/>
                      <a:r>
                        <a:rPr lang="en-IN" dirty="0"/>
                        <a:t>5950Rs</a:t>
                      </a:r>
                    </a:p>
                  </a:txBody>
                  <a:tcPr marL="74751" marR="74751"/>
                </a:tc>
                <a:extLst>
                  <a:ext uri="{0D108BD9-81ED-4DB2-BD59-A6C34878D82A}">
                    <a16:rowId xmlns:a16="http://schemas.microsoft.com/office/drawing/2014/main" val="2032223018"/>
                  </a:ext>
                </a:extLst>
              </a:tr>
            </a:tbl>
          </a:graphicData>
        </a:graphic>
      </p:graphicFrame>
    </p:spTree>
    <p:extLst>
      <p:ext uri="{BB962C8B-B14F-4D97-AF65-F5344CB8AC3E}">
        <p14:creationId xmlns:p14="http://schemas.microsoft.com/office/powerpoint/2010/main" val="4060317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395</Words>
  <Application>Microsoft Office PowerPoint</Application>
  <PresentationFormat>Widescreen</PresentationFormat>
  <Paragraphs>44</Paragraphs>
  <Slides>7</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BLIND MAN READING MACHINE</vt:lpstr>
      <vt:lpstr>TECHNICAL DETAILS (ABSTRACTED)</vt:lpstr>
      <vt:lpstr>THINGS DONE YET</vt:lpstr>
      <vt:lpstr>ERRORS FACED AND EXPECTED</vt:lpstr>
      <vt:lpstr>EXPECTED TIMELINE</vt:lpstr>
      <vt:lpstr>Thank you</vt:lpstr>
      <vt:lpstr>ESTIMATED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mallick</dc:creator>
  <cp:lastModifiedBy>hp</cp:lastModifiedBy>
  <cp:revision>15</cp:revision>
  <dcterms:created xsi:type="dcterms:W3CDTF">2017-09-26T16:24:00Z</dcterms:created>
  <dcterms:modified xsi:type="dcterms:W3CDTF">2018-02-02T11:57:31Z</dcterms:modified>
</cp:coreProperties>
</file>