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38032E-849F-49E1-A8A8-82679C7E8D91}">
  <a:tblStyle styleId="{6238032E-849F-49E1-A8A8-82679C7E8D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Average-regular.fnt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font" Target="fonts/Oswald-bold.fntdata"/><Relationship Id="rId12" Type="http://schemas.openxmlformats.org/officeDocument/2006/relationships/slide" Target="slides/slide6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59b7152a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59b7152a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59b7152a7_6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59b7152a7_6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9370f2e7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9370f2e7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9370f2e7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9370f2e7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59b7152a7_6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59b7152a7_6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9370f2e7f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9370f2e7f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9370f2e7f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9370f2e7f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59b7152a7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59b7152a7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9370f2e7f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9370f2e7f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9370f2e7f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9370f2e7f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59b7152a7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59b7152a7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9370f2e7f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9370f2e7f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9370f2e7f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9370f2e7f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59b7152a7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59b7152a7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789183" y="489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 and Analysis of Renewable Energy</a:t>
            </a:r>
            <a:endParaRPr/>
          </a:p>
        </p:txBody>
      </p:sp>
      <p:sp>
        <p:nvSpPr>
          <p:cNvPr id="60" name="Google Shape;60;p13"/>
          <p:cNvSpPr txBox="1"/>
          <p:nvPr>
            <p:ph type="ctrTitle"/>
          </p:nvPr>
        </p:nvSpPr>
        <p:spPr>
          <a:xfrm>
            <a:off x="671258" y="32844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Group Members-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Anuj Hydrabadi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Nayan Nilesh 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Nitin Vinayak Agrawal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Debabrata Chaudhary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Kartik Agrawal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Divyam Sharma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Aryamick Singh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Rohan Tibrewal </a:t>
            </a:r>
            <a:endParaRPr sz="14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">
            <a:off x="249550" y="1992513"/>
            <a:ext cx="3200400" cy="307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4">
            <a:alphaModFix/>
          </a:blip>
          <a:srcRect b="8307" l="0" r="0" t="0"/>
          <a:stretch/>
        </p:blipFill>
        <p:spPr>
          <a:xfrm>
            <a:off x="5785300" y="1992500"/>
            <a:ext cx="3114451" cy="30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type="ctrTitle"/>
          </p:nvPr>
        </p:nvSpPr>
        <p:spPr>
          <a:xfrm>
            <a:off x="3513150" y="1992500"/>
            <a:ext cx="21177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Student - Gosset Group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256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Weibull Distributions for Varying Shape &amp; Scale Parameters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59055"/>
            <a:ext cx="4071876" cy="2019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0747" y="2695725"/>
            <a:ext cx="4224578" cy="212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4700100" y="1452150"/>
            <a:ext cx="290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← Scale constant, varying shape parameter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1205700" y="3425325"/>
            <a:ext cx="34278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Shape constant, 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varying scale parameter →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56050" y="30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MLE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920075"/>
            <a:ext cx="8520600" cy="3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were able to apply Maximum Likelihood Estimation as our test distribution was continuous in nature.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Also, since the number of parameters were few (2 for Weibull distribution), results obtained were fairly good as the distribution was fitting the data </a:t>
            </a:r>
            <a:r>
              <a:rPr lang="en"/>
              <a:t>accurately (shown below).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5384" y="2718700"/>
            <a:ext cx="3401925" cy="21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Analysis for Wind Speed data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step is to check for stationarity in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Augmented Dickey-Fuller Test</a:t>
            </a:r>
            <a:r>
              <a:rPr lang="en"/>
              <a:t>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Null Hypothesis (</a:t>
            </a:r>
            <a:r>
              <a:rPr b="1" lang="en"/>
              <a:t>H0) </a:t>
            </a:r>
            <a:r>
              <a:rPr lang="en"/>
              <a:t>: Data is non-stationary.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Alternative Hypothesis (</a:t>
            </a:r>
            <a:r>
              <a:rPr b="1" lang="en"/>
              <a:t>H1)</a:t>
            </a:r>
            <a:r>
              <a:rPr lang="en"/>
              <a:t> : Data is stationary.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P-value obtained is of the order 10^(-8), or approximately 0. Hence, we can conclude that </a:t>
            </a:r>
            <a:r>
              <a:rPr b="1" lang="en"/>
              <a:t>the data is stationary</a:t>
            </a:r>
            <a:r>
              <a:rPr lang="en"/>
              <a:t> and reject the null hypothesis.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356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Dividing into various components - trend, seasonal, residual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20688"/>
            <a:ext cx="8520600" cy="367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2908950" y="4700650"/>
            <a:ext cx="30498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3 years wind speed data (yrs 2000-02)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18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Time Series 		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769650"/>
            <a:ext cx="8520600" cy="4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wind speed changes with the change in weather and this change doesn’t follow any trend nor is it constant. Thus, the seasonal component is not independent of time. So, w</a:t>
            </a:r>
            <a:r>
              <a:rPr lang="en" sz="1600"/>
              <a:t>e have chosen </a:t>
            </a:r>
            <a:r>
              <a:rPr b="1" lang="en" sz="1600"/>
              <a:t>Multiplicative</a:t>
            </a:r>
            <a:r>
              <a:rPr lang="en" sz="1600"/>
              <a:t> model for the decomposition. (although very similar results were obtained with additive model too)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/>
              <a:t>Trend</a:t>
            </a:r>
            <a:r>
              <a:rPr lang="en" sz="1600"/>
              <a:t>: There’s no clear trend in the data over the years. Every year, a period is observed with a positive trend when monsoon season is approaching and a dip after the season &amp; this cycle is repeated every year.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/>
              <a:t>Seasonal</a:t>
            </a:r>
            <a:r>
              <a:rPr lang="en" sz="1600"/>
              <a:t>: It can be seen to follow periodic variations throughout the year similar to the wind speed variations from maximum to minimum over a day &amp; across a month.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/>
              <a:t>Residual</a:t>
            </a:r>
            <a:r>
              <a:rPr lang="en" sz="1600"/>
              <a:t>: This component is random in nature &amp; symmetric about x axis indicating normal behaviour which was expected.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 Values based on Simple Averaging</a:t>
            </a: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117563"/>
            <a:ext cx="4581525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 txBox="1"/>
          <p:nvPr/>
        </p:nvSpPr>
        <p:spPr>
          <a:xfrm>
            <a:off x="249000" y="4295325"/>
            <a:ext cx="58671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09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As the data is stationary with only seasonal components, so we have taken the average of a 10 day window of the hour for which prediction is to be made for the past 10 years while predicting for year 2011.</a:t>
            </a:r>
            <a:endParaRPr sz="1800"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7238" y="1119188"/>
            <a:ext cx="458152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The aim of the assignment is to analyse and, if possible, forecast the various weather parameters related to </a:t>
            </a:r>
            <a:r>
              <a:rPr b="1" lang="en" sz="2100"/>
              <a:t>wind and solar energy</a:t>
            </a:r>
            <a:r>
              <a:rPr lang="en" sz="2100"/>
              <a:t> for the data given.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The data is based in the </a:t>
            </a:r>
            <a:r>
              <a:rPr lang="en" sz="2100"/>
              <a:t>Charanka Solar Park (Gujarat), for the period of 2000-2010. Data for various parameters is given for every hour in the given period.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/>
              <a:t>The variable relevant to solar energy is </a:t>
            </a:r>
            <a:r>
              <a:rPr b="1" lang="en" sz="2100"/>
              <a:t>GHI (Global Horizontal Irradiance)</a:t>
            </a:r>
            <a:r>
              <a:rPr lang="en" sz="2100"/>
              <a:t>, while the variable for wind energy is </a:t>
            </a:r>
            <a:r>
              <a:rPr b="1" lang="en" sz="2100"/>
              <a:t>Wind Speed.</a:t>
            </a:r>
            <a:endParaRPr b="1"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98250" y="4367900"/>
            <a:ext cx="89475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Global Horizontal Irradiance = Direct Normal Irradiance + Diffuse Horizontal Irradiance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27766" l="26040" r="18149" t="0"/>
          <a:stretch/>
        </p:blipFill>
        <p:spPr>
          <a:xfrm>
            <a:off x="1952175" y="296700"/>
            <a:ext cx="4893013" cy="394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 - GHI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941" l="0" r="0" t="53358"/>
          <a:stretch/>
        </p:blipFill>
        <p:spPr>
          <a:xfrm>
            <a:off x="152400" y="1241425"/>
            <a:ext cx="45683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0750" y="1241425"/>
            <a:ext cx="4296499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64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 - Wind Speed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01" y="1254150"/>
            <a:ext cx="4387175" cy="263519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5475025" y="1095000"/>
            <a:ext cx="31233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About data: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The graph on the left shows the time-series data of </a:t>
            </a:r>
            <a:r>
              <a:rPr lang="en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wind speed</a:t>
            </a:r>
            <a:r>
              <a:rPr lang="en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 over the entire year of 2000. It’s depicting the variations w.r.t. 12 months (x-axis).</a:t>
            </a:r>
            <a:endParaRPr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We can observe from the plot that the average wind speed is increased during the months of May (5), June (6) &amp; July(7) primarily due to pre-monsoon and monsoon winds. (fast moving annual winds accompanied by rain)</a:t>
            </a:r>
            <a:endParaRPr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56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 - Wind Speed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211925" y="1215550"/>
            <a:ext cx="4260300" cy="3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graph on the right shows the diurnal (i.e. all day) variations of wind speed. The speed increases after the sunset time. (around 5-6 PM ie 1700-1800 hrs)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can be attributed to sea-breeze effect, according to the geographical location of power plant. </a:t>
            </a:r>
            <a:r>
              <a:rPr lang="en" sz="1400"/>
              <a:t>(</a:t>
            </a:r>
            <a:r>
              <a:rPr lang="en"/>
              <a:t>wrt Arabian Sea)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23225"/>
            <a:ext cx="4387175" cy="263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Distribution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29575" y="498825"/>
            <a:ext cx="8520600" cy="13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r>
              <a:rPr b="1" lang="en"/>
              <a:t>Kolmogorov-Smirnov Test</a:t>
            </a:r>
            <a:r>
              <a:rPr lang="en"/>
              <a:t>, which compares our distribution against a particular theoretical distribution, we have identified the following distributions - </a:t>
            </a:r>
            <a:br>
              <a:rPr lang="en"/>
            </a:br>
            <a:r>
              <a:rPr b="1" lang="en" u="sng"/>
              <a:t>GHI </a:t>
            </a:r>
            <a:r>
              <a:rPr lang="en"/>
              <a:t>- no particular distribution identified (p-value ~ 0 for every distribution tested).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50" y="1701400"/>
            <a:ext cx="4564849" cy="313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1014225" y="4750575"/>
            <a:ext cx="341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GHI histogram for Year 2000.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5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Distribution</a:t>
            </a:r>
            <a:endParaRPr/>
          </a:p>
        </p:txBody>
      </p:sp>
      <p:graphicFrame>
        <p:nvGraphicFramePr>
          <p:cNvPr id="110" name="Google Shape;110;p20"/>
          <p:cNvGraphicFramePr/>
          <p:nvPr/>
        </p:nvGraphicFramePr>
        <p:xfrm>
          <a:off x="5536775" y="194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{6238032E-849F-49E1-A8A8-82679C7E8D91}</a:tableStyleId>
              </a:tblPr>
              <a:tblGrid>
                <a:gridCol w="1703275"/>
                <a:gridCol w="1703275"/>
              </a:tblGrid>
              <a:tr h="54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Shape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2.41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Scale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3.66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1" name="Google Shape;111;p20"/>
          <p:cNvSpPr txBox="1"/>
          <p:nvPr/>
        </p:nvSpPr>
        <p:spPr>
          <a:xfrm>
            <a:off x="311700" y="631175"/>
            <a:ext cx="7308300" cy="1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 u="sng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Wind speed 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 </a:t>
            </a: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Weibull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distribution with parameters (obtained using Maximum Likelihood Estimation - MLE) 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25" y="1470625"/>
            <a:ext cx="4935525" cy="313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498250" y="4607725"/>
            <a:ext cx="73083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Wind Speed Histogram for Year 2000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4">
            <a:alphaModFix amt="28000"/>
          </a:blip>
          <a:stretch>
            <a:fillRect/>
          </a:stretch>
        </p:blipFill>
        <p:spPr>
          <a:xfrm>
            <a:off x="1009625" y="1695675"/>
            <a:ext cx="3684050" cy="260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6061350" y="1470613"/>
            <a:ext cx="2357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 u="sng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Weibull Parameters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5598000" y="3356300"/>
            <a:ext cx="32343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For goodness of fit test, we considered: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Normal, Weibull, Gamma, Exponential, Beta &amp; Lognormal distributions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356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Weibull Distribution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008725"/>
            <a:ext cx="8520600" cy="3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pdf of Weibull random variable x is given as: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λ : Scale parameter; determines the “spreadness” of distribution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k: Shape parameter; determines the skewness of distribution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has distinguished advantage over normal distribution since it can accomodate skewness which could be seen in the wind speed data. (Normal distribution was the 2</a:t>
            </a:r>
            <a:r>
              <a:rPr baseline="30000" lang="en"/>
              <a:t>nd </a:t>
            </a:r>
            <a:r>
              <a:rPr lang="en"/>
              <a:t>best distribution in the fitness test) 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725" y="1574038"/>
            <a:ext cx="36766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