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7930CF-5D7B-3E7B-E998-8E1AD30EE5EA}"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91864703" name="Slide Image Placeholder 1"/>
          <p:cNvSpPr>
            <a:spLocks noChangeAspect="1" noGrp="1" noRot="1"/>
          </p:cNvSpPr>
          <p:nvPr>
            <p:ph type="sldImg"/>
          </p:nvPr>
        </p:nvSpPr>
        <p:spPr bwMode="auto"/>
      </p:sp>
      <p:sp>
        <p:nvSpPr>
          <p:cNvPr id="184025645" name="Notes Placeholder 2"/>
          <p:cNvSpPr>
            <a:spLocks noGrp="1"/>
          </p:cNvSpPr>
          <p:nvPr>
            <p:ph type="body" idx="1"/>
          </p:nvPr>
        </p:nvSpPr>
        <p:spPr bwMode="auto"/>
        <p:txBody>
          <a:bodyPr/>
          <a:lstStyle/>
          <a:p>
            <a:pPr>
              <a:defRPr/>
            </a:pPr>
            <a:endParaRPr/>
          </a:p>
        </p:txBody>
      </p:sp>
      <p:sp>
        <p:nvSpPr>
          <p:cNvPr id="2081610933" name="Slide Number Placeholder 3"/>
          <p:cNvSpPr>
            <a:spLocks noGrp="1"/>
          </p:cNvSpPr>
          <p:nvPr>
            <p:ph type="sldNum" sz="quarter" idx="10"/>
          </p:nvPr>
        </p:nvSpPr>
        <p:spPr bwMode="auto"/>
        <p:txBody>
          <a:bodyPr/>
          <a:lstStyle/>
          <a:p>
            <a:pPr>
              <a:defRPr/>
            </a:pPr>
            <a:fld id="{1A630F82-A871-8532-651C-2D88F5E0913B}"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8868674" name="Slide Image Placeholder 1"/>
          <p:cNvSpPr>
            <a:spLocks noChangeAspect="1" noGrp="1" noRot="1"/>
          </p:cNvSpPr>
          <p:nvPr>
            <p:ph type="sldImg"/>
          </p:nvPr>
        </p:nvSpPr>
        <p:spPr bwMode="auto"/>
      </p:sp>
      <p:sp>
        <p:nvSpPr>
          <p:cNvPr id="968786781" name="Notes Placeholder 2"/>
          <p:cNvSpPr>
            <a:spLocks noGrp="1"/>
          </p:cNvSpPr>
          <p:nvPr>
            <p:ph type="body" idx="1"/>
          </p:nvPr>
        </p:nvSpPr>
        <p:spPr bwMode="auto"/>
        <p:txBody>
          <a:bodyPr/>
          <a:lstStyle/>
          <a:p>
            <a:pPr>
              <a:defRPr/>
            </a:pPr>
            <a:endParaRPr/>
          </a:p>
        </p:txBody>
      </p:sp>
      <p:sp>
        <p:nvSpPr>
          <p:cNvPr id="1492042570" name="Slide Number Placeholder 3"/>
          <p:cNvSpPr>
            <a:spLocks noGrp="1"/>
          </p:cNvSpPr>
          <p:nvPr>
            <p:ph type="sldNum" sz="quarter" idx="10"/>
          </p:nvPr>
        </p:nvSpPr>
        <p:spPr bwMode="auto"/>
        <p:txBody>
          <a:bodyPr/>
          <a:lstStyle/>
          <a:p>
            <a:pPr>
              <a:defRPr/>
            </a:pPr>
            <a:fld id="{D6DC1E71-B4EC-4854-83E1-DDC2E99B19E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25403275" name="Slide Image Placeholder 1"/>
          <p:cNvSpPr>
            <a:spLocks noChangeAspect="1" noGrp="1" noRot="1"/>
          </p:cNvSpPr>
          <p:nvPr>
            <p:ph type="sldImg"/>
          </p:nvPr>
        </p:nvSpPr>
        <p:spPr bwMode="auto"/>
      </p:sp>
      <p:sp>
        <p:nvSpPr>
          <p:cNvPr id="159867786" name="Notes Placeholder 2"/>
          <p:cNvSpPr>
            <a:spLocks noGrp="1"/>
          </p:cNvSpPr>
          <p:nvPr>
            <p:ph type="body" idx="1"/>
          </p:nvPr>
        </p:nvSpPr>
        <p:spPr bwMode="auto"/>
        <p:txBody>
          <a:bodyPr/>
          <a:lstStyle/>
          <a:p>
            <a:pPr>
              <a:defRPr/>
            </a:pPr>
            <a:endParaRPr/>
          </a:p>
        </p:txBody>
      </p:sp>
      <p:sp>
        <p:nvSpPr>
          <p:cNvPr id="280913999" name="Slide Number Placeholder 3"/>
          <p:cNvSpPr>
            <a:spLocks noGrp="1"/>
          </p:cNvSpPr>
          <p:nvPr>
            <p:ph type="sldNum" sz="quarter" idx="10"/>
          </p:nvPr>
        </p:nvSpPr>
        <p:spPr bwMode="auto"/>
        <p:txBody>
          <a:bodyPr/>
          <a:lstStyle/>
          <a:p>
            <a:pPr>
              <a:defRPr/>
            </a:pPr>
            <a:fld id="{BE61892D-4FDB-3BC7-69B1-C5BDC73EE2E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B801B6-1FEA-4040-265E-DAAF49E1BF7B}"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0C71CD-B99A-8585-BFE7-642802F739D5}"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632E45-F956-D102-8C64-12903F0B4BD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488280" name="Slide Image Placeholder 1"/>
          <p:cNvSpPr>
            <a:spLocks noChangeAspect="1" noGrp="1" noRot="1"/>
          </p:cNvSpPr>
          <p:nvPr>
            <p:ph type="sldImg"/>
          </p:nvPr>
        </p:nvSpPr>
        <p:spPr bwMode="auto"/>
      </p:sp>
      <p:sp>
        <p:nvSpPr>
          <p:cNvPr id="528277730" name="Notes Placeholder 2"/>
          <p:cNvSpPr>
            <a:spLocks noGrp="1"/>
          </p:cNvSpPr>
          <p:nvPr>
            <p:ph type="body" idx="1"/>
          </p:nvPr>
        </p:nvSpPr>
        <p:spPr bwMode="auto"/>
        <p:txBody>
          <a:bodyPr/>
          <a:lstStyle/>
          <a:p>
            <a:pPr>
              <a:defRPr/>
            </a:pPr>
            <a:endParaRPr/>
          </a:p>
        </p:txBody>
      </p:sp>
      <p:sp>
        <p:nvSpPr>
          <p:cNvPr id="2085259795" name="Slide Number Placeholder 3"/>
          <p:cNvSpPr>
            <a:spLocks noGrp="1"/>
          </p:cNvSpPr>
          <p:nvPr>
            <p:ph type="sldNum" sz="quarter" idx="10"/>
          </p:nvPr>
        </p:nvSpPr>
        <p:spPr bwMode="auto"/>
        <p:txBody>
          <a:bodyPr/>
          <a:lstStyle/>
          <a:p>
            <a:pPr>
              <a:defRPr/>
            </a:pPr>
            <a:fld id="{1B9FF228-D73A-CC62-2DA2-B875E03FEEDE}"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918330" name="Slide Image Placeholder 1"/>
          <p:cNvSpPr>
            <a:spLocks noChangeAspect="1" noGrp="1" noRot="1"/>
          </p:cNvSpPr>
          <p:nvPr>
            <p:ph type="sldImg"/>
          </p:nvPr>
        </p:nvSpPr>
        <p:spPr bwMode="auto"/>
      </p:sp>
      <p:sp>
        <p:nvSpPr>
          <p:cNvPr id="1461492325" name="Notes Placeholder 2"/>
          <p:cNvSpPr>
            <a:spLocks noGrp="1"/>
          </p:cNvSpPr>
          <p:nvPr>
            <p:ph type="body" idx="1"/>
          </p:nvPr>
        </p:nvSpPr>
        <p:spPr bwMode="auto"/>
        <p:txBody>
          <a:bodyPr/>
          <a:lstStyle/>
          <a:p>
            <a:pPr>
              <a:defRPr/>
            </a:pPr>
            <a:endParaRPr/>
          </a:p>
        </p:txBody>
      </p:sp>
      <p:sp>
        <p:nvSpPr>
          <p:cNvPr id="1470372159" name="Slide Number Placeholder 3"/>
          <p:cNvSpPr>
            <a:spLocks noGrp="1"/>
          </p:cNvSpPr>
          <p:nvPr>
            <p:ph type="sldNum" sz="quarter" idx="10"/>
          </p:nvPr>
        </p:nvSpPr>
        <p:spPr bwMode="auto"/>
        <p:txBody>
          <a:bodyPr/>
          <a:lstStyle/>
          <a:p>
            <a:pPr>
              <a:defRPr/>
            </a:pPr>
            <a:fld id="{478DD330-3EB3-B864-5758-4972CA4176B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CAA021-AD49-9BAF-FF21-56BEE02B0815}"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7132EC-83E6-4485-37AB-617D0E8BB388}"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F5CB8A9-AE0A-7075-8483-E6DA2B9822A6}"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39A126-D83C-2372-AFAC-8A1BAEAC3EE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C8ABA5-5288-2A9A-6A2A-6DE7E810ABD1}"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D08A98-2BD0-8714-6D52-A37ECE48BF7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3"/>
            <a:ext cx="9144000" cy="2387599"/>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4"/>
            <a:ext cx="2628900" cy="5811837"/>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198"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49" y="1709737"/>
            <a:ext cx="10515600" cy="2852736"/>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198"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4"/>
            <a:ext cx="10515600" cy="1325562"/>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7" y="1681162"/>
            <a:ext cx="5157785"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7" y="2505073"/>
            <a:ext cx="5157785"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3"/>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8" y="365124"/>
            <a:ext cx="10515600" cy="132556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198" y="1825624"/>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198"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5" name="Footer Placeholder 4"/>
          <p:cNvSpPr>
            <a:spLocks noGrp="1"/>
          </p:cNvSpPr>
          <p:nvPr>
            <p:ph type="ftr" sz="quarter" idx="3"/>
          </p:nvPr>
        </p:nvSpPr>
        <p:spPr bwMode="auto">
          <a:xfrm>
            <a:off x="4038598"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Docker</a:t>
            </a:r>
            <a:endParaRPr lang="en-US"/>
          </a:p>
        </p:txBody>
      </p:sp>
      <p:sp>
        <p:nvSpPr>
          <p:cNvPr id="3" name="Subtitle 2"/>
          <p:cNvSpPr>
            <a:spLocks noGrp="1"/>
          </p:cNvSpPr>
          <p:nvPr>
            <p:ph type="subTitle" idx="1"/>
          </p:nvPr>
        </p:nvSpPr>
        <p:spPr bwMode="auto"/>
        <p:txBody>
          <a:bodyPr/>
          <a:lstStyle/>
          <a:p>
            <a:pPr>
              <a:defRPr/>
            </a:pPr>
            <a:r>
              <a:rPr lang="en-US"/>
              <a:t>Roll No: 21071A7250</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0968368" name="Title 1"/>
          <p:cNvSpPr>
            <a:spLocks noGrp="1"/>
          </p:cNvSpPr>
          <p:nvPr>
            <p:ph type="title"/>
          </p:nvPr>
        </p:nvSpPr>
        <p:spPr bwMode="auto"/>
        <p:txBody>
          <a:bodyPr/>
          <a:lstStyle/>
          <a:p>
            <a:pPr>
              <a:defRPr/>
            </a:pPr>
            <a:r>
              <a:rPr/>
              <a:t>Docker Architecture</a:t>
            </a:r>
            <a:endParaRPr/>
          </a:p>
        </p:txBody>
      </p:sp>
      <p:sp>
        <p:nvSpPr>
          <p:cNvPr id="238921941" name=""/>
          <p:cNvSpPr txBox="1"/>
          <p:nvPr/>
        </p:nvSpPr>
        <p:spPr bwMode="auto">
          <a:xfrm flipH="0" flipV="0">
            <a:off x="838198" y="1690687"/>
            <a:ext cx="10524599"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The Docker architecture follows a client-server model where the Docker client and Docker daemon communicate with each other. The Docker client sends requests to the Docker daemon, and the daemon processes those requests, managing the creation, execution, and maintenance of Docker containers. The communication is typically done through the Docker API, and it involves sending requests from the client to the daemon and receiving responses back.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85730897" name="Title 1"/>
          <p:cNvSpPr>
            <a:spLocks noGrp="1"/>
          </p:cNvSpPr>
          <p:nvPr>
            <p:ph type="title"/>
          </p:nvPr>
        </p:nvSpPr>
        <p:spPr bwMode="auto"/>
        <p:txBody>
          <a:bodyPr/>
          <a:lstStyle/>
          <a:p>
            <a:pPr>
              <a:defRPr/>
            </a:pPr>
            <a:r>
              <a:rPr/>
              <a:t>Docker Architecture</a:t>
            </a:r>
            <a:endParaRPr/>
          </a:p>
        </p:txBody>
      </p:sp>
      <p:pic>
        <p:nvPicPr>
          <p:cNvPr id="1253428820" name=""/>
          <p:cNvPicPr>
            <a:picLocks noChangeAspect="1"/>
          </p:cNvPicPr>
          <p:nvPr/>
        </p:nvPicPr>
        <p:blipFill>
          <a:blip r:embed="rId3"/>
          <a:stretch/>
        </p:blipFill>
        <p:spPr bwMode="auto">
          <a:xfrm>
            <a:off x="3014661" y="2041070"/>
            <a:ext cx="6162673" cy="346709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914887" name="Title 1"/>
          <p:cNvSpPr>
            <a:spLocks noGrp="1"/>
          </p:cNvSpPr>
          <p:nvPr>
            <p:ph type="title"/>
          </p:nvPr>
        </p:nvSpPr>
        <p:spPr bwMode="auto"/>
        <p:txBody>
          <a:bodyPr/>
          <a:lstStyle/>
          <a:p>
            <a:pPr>
              <a:defRPr/>
            </a:pPr>
            <a:r>
              <a:rPr/>
              <a:t>Docker vs V</a:t>
            </a:r>
            <a:r>
              <a:rPr lang="en-IN"/>
              <a:t>irtual </a:t>
            </a:r>
            <a:r>
              <a:rPr/>
              <a:t>M</a:t>
            </a:r>
            <a:r>
              <a:rPr lang="en-IN"/>
              <a:t>achine</a:t>
            </a:r>
            <a:r>
              <a:rPr/>
              <a:t>s</a:t>
            </a:r>
            <a:endParaRPr/>
          </a:p>
        </p:txBody>
      </p:sp>
      <p:sp>
        <p:nvSpPr>
          <p:cNvPr id="1009025587" name=""/>
          <p:cNvSpPr txBox="1"/>
          <p:nvPr/>
        </p:nvSpPr>
        <p:spPr bwMode="auto">
          <a:xfrm flipH="0" flipV="0">
            <a:off x="837119" y="1690687"/>
            <a:ext cx="10528199" cy="3109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Arial"/>
              <a:buChar char="•"/>
              <a:defRPr/>
            </a:pPr>
            <a:r>
              <a:rPr/>
              <a:t>Docker utilizes the native OS files, enabling each container to share the host OS resources. In contrast, VMs maintain separate OS files, contributing to a higher resource overhead.</a:t>
            </a:r>
            <a:endParaRPr/>
          </a:p>
          <a:p>
            <a:pPr marL="283879" indent="-283879" algn="l">
              <a:buFont typeface="Arial"/>
              <a:buChar char="•"/>
              <a:defRPr/>
            </a:pPr>
            <a:r>
              <a:rPr/>
              <a:t>Docker optimizes resource allocation by allowing each container to use only the necessary resources. VMs, on the other hand, may allocate resources that are not fully utilized, resulting in resource wastage.</a:t>
            </a:r>
            <a:endParaRPr/>
          </a:p>
          <a:p>
            <a:pPr marL="283879" indent="-283879" algn="l">
              <a:buFont typeface="Arial"/>
              <a:buChar char="•"/>
              <a:defRPr/>
            </a:pPr>
            <a:r>
              <a:rPr/>
              <a:t>Docker employs a Docker engine to manage images and containers, simplifying the process by focusing on individual containers. VMs utilize a hypervisor for managing all VMs collectively, introducing additional layers of abstraction.</a:t>
            </a:r>
            <a:endParaRPr/>
          </a:p>
          <a:p>
            <a:pPr marL="283879" indent="-283879" algn="l">
              <a:buFont typeface="Arial"/>
              <a:buChar char="•"/>
              <a:defRPr/>
            </a:pPr>
            <a:r>
              <a:rPr/>
              <a:t>Docker is well-suited for simpler processes, rapidly spinning up services with minimal overhead. However, for heavier workloads, VMs may be more </a:t>
            </a:r>
            <a:r>
              <a:rPr lang="en-IN"/>
              <a:t>suitable </a:t>
            </a:r>
            <a:r>
              <a:rPr/>
              <a:t>due to the higher orchestration overhead associated with containers.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1902860" name="Title 1"/>
          <p:cNvSpPr>
            <a:spLocks noGrp="1"/>
          </p:cNvSpPr>
          <p:nvPr>
            <p:ph type="title"/>
          </p:nvPr>
        </p:nvSpPr>
        <p:spPr bwMode="auto"/>
        <p:txBody>
          <a:bodyPr/>
          <a:lstStyle/>
          <a:p>
            <a:pPr>
              <a:defRPr/>
            </a:pPr>
            <a:r>
              <a:rPr/>
              <a:t>Docker vs V</a:t>
            </a:r>
            <a:r>
              <a:rPr lang="en-IN"/>
              <a:t>irtual </a:t>
            </a:r>
            <a:r>
              <a:rPr/>
              <a:t>M</a:t>
            </a:r>
            <a:r>
              <a:rPr lang="en-IN"/>
              <a:t>achines</a:t>
            </a:r>
            <a:r>
              <a:rPr/>
              <a:t>s</a:t>
            </a:r>
            <a:endParaRPr/>
          </a:p>
        </p:txBody>
      </p:sp>
      <p:pic>
        <p:nvPicPr>
          <p:cNvPr id="1663238496" name=""/>
          <p:cNvPicPr>
            <a:picLocks noChangeAspect="1"/>
          </p:cNvPicPr>
          <p:nvPr/>
        </p:nvPicPr>
        <p:blipFill>
          <a:blip r:embed="rId3"/>
          <a:stretch/>
        </p:blipFill>
        <p:spPr bwMode="auto">
          <a:xfrm>
            <a:off x="3419472" y="1690686"/>
            <a:ext cx="5353047" cy="373379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0107867" name="Title 1"/>
          <p:cNvSpPr>
            <a:spLocks noGrp="1"/>
          </p:cNvSpPr>
          <p:nvPr>
            <p:ph type="title"/>
          </p:nvPr>
        </p:nvSpPr>
        <p:spPr bwMode="auto"/>
        <p:txBody>
          <a:bodyPr/>
          <a:lstStyle/>
          <a:p>
            <a:pPr>
              <a:defRPr/>
            </a:pPr>
            <a:r>
              <a:rPr/>
              <a:t>Advantages of Docker</a:t>
            </a:r>
            <a:endParaRPr/>
          </a:p>
        </p:txBody>
      </p:sp>
      <p:sp>
        <p:nvSpPr>
          <p:cNvPr id="1554172309" name="Content Placeholder 2"/>
          <p:cNvSpPr>
            <a:spLocks noGrp="1"/>
          </p:cNvSpPr>
          <p:nvPr>
            <p:ph idx="1"/>
          </p:nvPr>
        </p:nvSpPr>
        <p:spPr bwMode="auto"/>
        <p:txBody>
          <a:bodyPr/>
          <a:lstStyle/>
          <a:p>
            <a:pPr>
              <a:defRPr/>
            </a:pPr>
            <a:r>
              <a:rPr sz="1800"/>
              <a:t>Isolation</a:t>
            </a:r>
            <a:endParaRPr sz="1800"/>
          </a:p>
          <a:p>
            <a:pPr>
              <a:defRPr/>
            </a:pPr>
            <a:r>
              <a:rPr lang="en-IN" sz="1800"/>
              <a:t>P</a:t>
            </a:r>
            <a:r>
              <a:rPr sz="1800"/>
              <a:t>ortability</a:t>
            </a:r>
            <a:endParaRPr sz="1800"/>
          </a:p>
          <a:p>
            <a:pPr>
              <a:defRPr/>
            </a:pPr>
            <a:r>
              <a:rPr sz="1800"/>
              <a:t>Resource efficiency</a:t>
            </a:r>
            <a:endParaRPr sz="1800"/>
          </a:p>
          <a:p>
            <a:pPr>
              <a:defRPr/>
            </a:pPr>
            <a:r>
              <a:rPr sz="1800"/>
              <a:t>Rapid development</a:t>
            </a:r>
            <a:r>
              <a:rPr lang="en-IN" sz="1800"/>
              <a:t> and deployment</a:t>
            </a:r>
            <a:r>
              <a:rPr lang="en-IN" sz="1800"/>
              <a:t> of microservices</a:t>
            </a:r>
            <a:endParaRPr sz="1800"/>
          </a:p>
          <a:p>
            <a:pPr>
              <a:defRPr/>
            </a:pPr>
            <a:r>
              <a:rPr sz="1800"/>
              <a:t>Version control and rollback</a:t>
            </a:r>
            <a:r>
              <a:rPr lang="en-IN" sz="1800"/>
              <a:t> of docker images</a:t>
            </a:r>
            <a:endParaRPr sz="1800"/>
          </a:p>
          <a:p>
            <a:pPr>
              <a:defRPr/>
            </a:pPr>
            <a:r>
              <a:rPr lang="en-IN" sz="1800"/>
              <a:t>Horizontal </a:t>
            </a:r>
            <a:r>
              <a:rPr sz="1800"/>
              <a:t>Scalability</a:t>
            </a:r>
            <a:endParaRPr sz="1800"/>
          </a:p>
          <a:p>
            <a:pPr>
              <a:defRPr/>
            </a:pPr>
            <a:r>
              <a:rPr sz="1800"/>
              <a:t>Security isolation</a:t>
            </a:r>
            <a:r>
              <a:rPr lang="en-IN" sz="1800"/>
              <a:t> - run docker containers in ioslated environments.</a:t>
            </a:r>
            <a:endParaRPr sz="1800"/>
          </a:p>
          <a:p>
            <a:pPr>
              <a:defRPr/>
            </a:pPr>
            <a:r>
              <a:rPr sz="1800"/>
              <a:t>Ecosystem and compatibility</a:t>
            </a:r>
            <a:endParaRPr sz="1800"/>
          </a:p>
          <a:p>
            <a:pPr>
              <a:defRPr/>
            </a:pPr>
            <a:r>
              <a:rPr lang="en-IN" sz="1800"/>
              <a:t>Facilitating CI/CD</a:t>
            </a:r>
            <a:endParaRPr lang="en-IN" sz="1800"/>
          </a:p>
          <a:p>
            <a:pPr>
              <a:defRPr/>
            </a:pPr>
            <a:r>
              <a:rPr lang="en-IN" sz="1800"/>
              <a:t>Enables DevOps</a:t>
            </a: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4353566" name="Title 1"/>
          <p:cNvSpPr>
            <a:spLocks noGrp="1"/>
          </p:cNvSpPr>
          <p:nvPr>
            <p:ph type="title"/>
          </p:nvPr>
        </p:nvSpPr>
        <p:spPr bwMode="auto"/>
        <p:txBody>
          <a:bodyPr/>
          <a:lstStyle/>
          <a:p>
            <a:pPr>
              <a:defRPr/>
            </a:pPr>
            <a:r>
              <a:rPr lang="en-IN"/>
              <a:t>Disadvantages of Docker</a:t>
            </a:r>
            <a:endParaRPr/>
          </a:p>
        </p:txBody>
      </p:sp>
      <p:sp>
        <p:nvSpPr>
          <p:cNvPr id="1643046934" name="Content Placeholder 2"/>
          <p:cNvSpPr>
            <a:spLocks noGrp="1"/>
          </p:cNvSpPr>
          <p:nvPr>
            <p:ph idx="1"/>
          </p:nvPr>
        </p:nvSpPr>
        <p:spPr bwMode="auto"/>
        <p:txBody>
          <a:bodyPr/>
          <a:lstStyle/>
          <a:p>
            <a:pPr>
              <a:defRPr/>
            </a:pPr>
            <a:r>
              <a:rPr lang="en-IN" sz="1800">
                <a:solidFill>
                  <a:schemeClr val="tx1"/>
                </a:solidFill>
              </a:rPr>
              <a:t>High complexity and high overhead - </a:t>
            </a:r>
            <a:r>
              <a:rPr sz="1800" b="0" i="0" u="none">
                <a:solidFill>
                  <a:schemeClr val="tx1"/>
                </a:solidFill>
                <a:latin typeface="Arial"/>
                <a:ea typeface="Arial"/>
                <a:cs typeface="Arial"/>
              </a:rPr>
              <a:t>Docker introduces additional complexity, and while containers are lighter than virtual machines, there is still some overhead associated with running containers. </a:t>
            </a:r>
            <a:endParaRPr sz="1800">
              <a:solidFill>
                <a:schemeClr val="tx1"/>
              </a:solidFill>
            </a:endParaRPr>
          </a:p>
          <a:p>
            <a:pPr>
              <a:defRPr/>
            </a:pPr>
            <a:r>
              <a:rPr lang="en-IN" sz="1800">
                <a:solidFill>
                  <a:schemeClr val="tx1"/>
                </a:solidFill>
              </a:rPr>
              <a:t>Steeper learning curve.</a:t>
            </a:r>
            <a:endParaRPr sz="1800">
              <a:solidFill>
                <a:schemeClr val="tx1"/>
              </a:solidFill>
            </a:endParaRPr>
          </a:p>
          <a:p>
            <a:pPr>
              <a:defRPr/>
            </a:pPr>
            <a:r>
              <a:rPr lang="en-IN" sz="1800">
                <a:solidFill>
                  <a:schemeClr val="tx1"/>
                </a:solidFill>
              </a:rPr>
              <a:t>Orchestration complexity – </a:t>
            </a:r>
            <a:r>
              <a:rPr lang="en-IN" sz="1800" b="0" i="0" u="none">
                <a:solidFill>
                  <a:schemeClr val="tx1"/>
                </a:solidFill>
                <a:latin typeface="Arial"/>
                <a:ea typeface="Arial"/>
                <a:cs typeface="Arial"/>
              </a:rPr>
              <a:t>Even with orchestration softwares like kubernetes are present, </a:t>
            </a:r>
            <a:r>
              <a:rPr lang="en-IN" sz="1800" b="0" i="0" u="none">
                <a:solidFill>
                  <a:schemeClr val="tx1"/>
                </a:solidFill>
                <a:latin typeface="Arial"/>
                <a:ea typeface="Arial"/>
                <a:cs typeface="Arial"/>
              </a:rPr>
              <a:t>w</a:t>
            </a:r>
            <a:r>
              <a:rPr sz="1800" b="0" i="0" u="none">
                <a:solidFill>
                  <a:schemeClr val="tx1"/>
                </a:solidFill>
                <a:latin typeface="Arial"/>
                <a:ea typeface="Arial"/>
                <a:cs typeface="Arial"/>
              </a:rPr>
              <a:t>hen managing a large number of containers in a production environment, orchestrating and coordinating these containers can become complex.</a:t>
            </a:r>
            <a:endParaRPr sz="1800">
              <a:solidFill>
                <a:schemeClr val="tx1"/>
              </a:solidFill>
            </a:endParaRPr>
          </a:p>
          <a:p>
            <a:pPr>
              <a:defRPr/>
            </a:pPr>
            <a:r>
              <a:rPr lang="en-IN" sz="1800">
                <a:solidFill>
                  <a:schemeClr val="tx1"/>
                </a:solidFill>
              </a:rPr>
              <a:t>Image sizes - while docker image size are smaller than vms but they can still be large when image is an entire OS, so it is better to use vms in that situation.</a:t>
            </a:r>
            <a:endParaRPr sz="1800">
              <a:solidFill>
                <a:schemeClr val="tx1"/>
              </a:solidFill>
            </a:endParaRPr>
          </a:p>
          <a:p>
            <a:pPr>
              <a:defRPr/>
            </a:pPr>
            <a:endParaRPr sz="18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0807195" name="Title 1"/>
          <p:cNvSpPr>
            <a:spLocks noGrp="1"/>
          </p:cNvSpPr>
          <p:nvPr>
            <p:ph type="title"/>
          </p:nvPr>
        </p:nvSpPr>
        <p:spPr bwMode="auto">
          <a:xfrm>
            <a:off x="838198" y="2841624"/>
            <a:ext cx="10515600" cy="1325562"/>
          </a:xfrm>
        </p:spPr>
        <p:txBody>
          <a:bodyPr/>
          <a:lstStyle/>
          <a:p>
            <a:pPr algn="ctr">
              <a:defRPr/>
            </a:pPr>
            <a:r>
              <a:rPr lang="en-IN"/>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926853" name="Title 1"/>
          <p:cNvSpPr>
            <a:spLocks noGrp="1"/>
          </p:cNvSpPr>
          <p:nvPr>
            <p:ph type="title"/>
          </p:nvPr>
        </p:nvSpPr>
        <p:spPr bwMode="auto"/>
        <p:txBody>
          <a:bodyPr/>
          <a:lstStyle/>
          <a:p>
            <a:pPr>
              <a:defRPr/>
            </a:pPr>
            <a:r>
              <a:rPr lang="en-IN"/>
              <a:t>Monolithic</a:t>
            </a:r>
            <a:endParaRPr/>
          </a:p>
        </p:txBody>
      </p:sp>
      <p:sp>
        <p:nvSpPr>
          <p:cNvPr id="873518125" name=""/>
          <p:cNvSpPr txBox="1"/>
          <p:nvPr/>
        </p:nvSpPr>
        <p:spPr bwMode="auto">
          <a:xfrm flipH="0" flipV="0">
            <a:off x="838197" y="1690686"/>
            <a:ext cx="6884974" cy="2560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Font typeface="Arial"/>
              <a:buChar char="•"/>
              <a:defRPr/>
            </a:pPr>
            <a:r>
              <a:rPr sz="1800" b="0" i="0" u="none">
                <a:solidFill>
                  <a:schemeClr val="tx1"/>
                </a:solidFill>
                <a:latin typeface="Arial"/>
                <a:ea typeface="Arial"/>
                <a:cs typeface="Arial"/>
              </a:rPr>
              <a:t>A monolithic architecture is</a:t>
            </a:r>
            <a:r>
              <a:rPr sz="1800" b="0" i="0" u="none">
                <a:solidFill>
                  <a:schemeClr val="tx1"/>
                </a:solidFill>
                <a:latin typeface="Arial"/>
                <a:ea typeface="Arial"/>
                <a:cs typeface="Arial"/>
              </a:rPr>
              <a:t> </a:t>
            </a:r>
            <a:r>
              <a:rPr sz="1800" b="1" i="0" u="none">
                <a:solidFill>
                  <a:schemeClr val="tx1"/>
                </a:solidFill>
                <a:latin typeface="Arial"/>
                <a:ea typeface="Arial"/>
                <a:cs typeface="Arial"/>
              </a:rPr>
              <a:t>a singular, large computing network with one code base that couples all of the business concerns together</a:t>
            </a:r>
            <a:r>
              <a:rPr lang="en-IN" sz="1800">
                <a:solidFill>
                  <a:schemeClr val="tx1"/>
                </a:solidFill>
              </a:rPr>
              <a:t>.</a:t>
            </a:r>
            <a:endParaRPr sz="1800">
              <a:solidFill>
                <a:schemeClr val="tx1"/>
              </a:solidFill>
            </a:endParaRPr>
          </a:p>
          <a:p>
            <a:pPr marL="283879" indent="-283879">
              <a:buFont typeface="Arial"/>
              <a:buChar char="•"/>
              <a:defRPr/>
            </a:pPr>
            <a:r>
              <a:rPr lang="en-IN" sz="1800">
                <a:solidFill>
                  <a:schemeClr val="tx1"/>
                </a:solidFill>
              </a:rPr>
              <a:t>Advantages:</a:t>
            </a:r>
            <a:endParaRPr sz="1800">
              <a:solidFill>
                <a:schemeClr val="tx1"/>
              </a:solidFill>
            </a:endParaRPr>
          </a:p>
          <a:p>
            <a:pPr marL="683929" lvl="1" indent="-283879">
              <a:buFont typeface="Arial"/>
              <a:buChar char="•"/>
              <a:defRPr/>
            </a:pPr>
            <a:r>
              <a:rPr lang="en-IN" sz="1800">
                <a:solidFill>
                  <a:schemeClr val="tx1"/>
                </a:solidFill>
              </a:rPr>
              <a:t>Simple and Performant - easily build small applications</a:t>
            </a:r>
            <a:endParaRPr sz="1800">
              <a:solidFill>
                <a:schemeClr val="tx1"/>
              </a:solidFill>
            </a:endParaRPr>
          </a:p>
          <a:p>
            <a:pPr marL="283879" lvl="0" indent="-283879">
              <a:buFont typeface="Arial"/>
              <a:buChar char="•"/>
              <a:defRPr/>
            </a:pPr>
            <a:r>
              <a:rPr lang="en-IN" sz="1800">
                <a:solidFill>
                  <a:schemeClr val="tx1"/>
                </a:solidFill>
              </a:rPr>
              <a:t>Disadvantages:</a:t>
            </a:r>
            <a:endParaRPr sz="1800">
              <a:solidFill>
                <a:schemeClr val="tx1"/>
              </a:solidFill>
            </a:endParaRPr>
          </a:p>
          <a:p>
            <a:pPr marL="683929" lvl="1" indent="-283879">
              <a:buFont typeface="Arial"/>
              <a:buChar char="•"/>
              <a:defRPr/>
            </a:pPr>
            <a:r>
              <a:rPr lang="en-IN" sz="1800">
                <a:solidFill>
                  <a:schemeClr val="tx1"/>
                </a:solidFill>
              </a:rPr>
              <a:t>Vertical Scaling.</a:t>
            </a:r>
            <a:endParaRPr sz="1800">
              <a:solidFill>
                <a:schemeClr val="tx1"/>
              </a:solidFill>
            </a:endParaRPr>
          </a:p>
          <a:p>
            <a:pPr marL="683929" lvl="1" indent="-283879">
              <a:buFont typeface="Arial"/>
              <a:buChar char="•"/>
              <a:defRPr/>
            </a:pPr>
            <a:r>
              <a:rPr lang="en-IN" sz="1800">
                <a:solidFill>
                  <a:schemeClr val="tx1"/>
                </a:solidFill>
              </a:rPr>
              <a:t>Technology lock in - hard to find people with proficiency in the same tech stack.</a:t>
            </a:r>
            <a:endParaRPr sz="1800">
              <a:solidFill>
                <a:schemeClr val="tx1"/>
              </a:solidFill>
            </a:endParaRPr>
          </a:p>
        </p:txBody>
      </p:sp>
      <p:pic>
        <p:nvPicPr>
          <p:cNvPr id="189011000" name=""/>
          <p:cNvPicPr>
            <a:picLocks noChangeAspect="1"/>
          </p:cNvPicPr>
          <p:nvPr/>
        </p:nvPicPr>
        <p:blipFill>
          <a:blip r:embed="rId3"/>
          <a:stretch/>
        </p:blipFill>
        <p:spPr bwMode="auto">
          <a:xfrm flipH="0" flipV="0">
            <a:off x="8415990" y="1690686"/>
            <a:ext cx="2789640" cy="38946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5777615" name="Title 1"/>
          <p:cNvSpPr>
            <a:spLocks noGrp="1"/>
          </p:cNvSpPr>
          <p:nvPr>
            <p:ph type="title"/>
          </p:nvPr>
        </p:nvSpPr>
        <p:spPr bwMode="auto"/>
        <p:txBody>
          <a:bodyPr/>
          <a:lstStyle/>
          <a:p>
            <a:pPr>
              <a:defRPr/>
            </a:pPr>
            <a:r>
              <a:rPr/>
              <a:t>Microservices</a:t>
            </a:r>
            <a:endParaRPr/>
          </a:p>
        </p:txBody>
      </p:sp>
      <p:sp>
        <p:nvSpPr>
          <p:cNvPr id="1322115812" name=""/>
          <p:cNvSpPr txBox="1"/>
          <p:nvPr/>
        </p:nvSpPr>
        <p:spPr bwMode="auto">
          <a:xfrm flipH="0" flipV="0">
            <a:off x="838197" y="1690686"/>
            <a:ext cx="5258521" cy="28349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Font typeface="Arial"/>
              <a:buChar char="•"/>
              <a:defRPr/>
            </a:pPr>
            <a:r>
              <a:rPr lang="en-IN"/>
              <a:t>Collection of small, independent, and loosely coupled services.</a:t>
            </a:r>
            <a:endParaRPr lang="en-IN"/>
          </a:p>
          <a:p>
            <a:pPr marL="283879" indent="-283879">
              <a:buFont typeface="Arial"/>
              <a:buChar char="•"/>
              <a:defRPr/>
            </a:pPr>
            <a:r>
              <a:rPr lang="en-IN"/>
              <a:t>Advantages:</a:t>
            </a:r>
            <a:endParaRPr lang="en-IN"/>
          </a:p>
          <a:p>
            <a:pPr marL="683929" lvl="1" indent="-283879">
              <a:buFont typeface="Arial"/>
              <a:buChar char="•"/>
              <a:defRPr/>
            </a:pPr>
            <a:r>
              <a:rPr lang="en-IN"/>
              <a:t>Easy horizontal scalability</a:t>
            </a:r>
            <a:endParaRPr lang="en-IN"/>
          </a:p>
          <a:p>
            <a:pPr marL="683929" lvl="1" indent="-283879">
              <a:buFont typeface="Arial"/>
              <a:buChar char="•"/>
              <a:defRPr/>
            </a:pPr>
            <a:r>
              <a:rPr lang="en-IN"/>
              <a:t>Technology Diversification</a:t>
            </a:r>
            <a:endParaRPr lang="en-IN"/>
          </a:p>
          <a:p>
            <a:pPr marL="283879" lvl="0" indent="-283879">
              <a:buFont typeface="Arial"/>
              <a:buChar char="•"/>
              <a:defRPr/>
            </a:pPr>
            <a:r>
              <a:rPr lang="en-IN"/>
              <a:t>Disadvantages:</a:t>
            </a:r>
            <a:endParaRPr lang="en-IN"/>
          </a:p>
          <a:p>
            <a:pPr marL="683929" lvl="1" indent="-283879">
              <a:buFont typeface="Arial"/>
              <a:buChar char="•"/>
              <a:defRPr/>
            </a:pPr>
            <a:r>
              <a:rPr lang="en-IN"/>
              <a:t>Increases Complexity - deployment, monitoring, communication</a:t>
            </a:r>
            <a:endParaRPr lang="en-IN"/>
          </a:p>
          <a:p>
            <a:pPr marL="683929" lvl="1" indent="-283879">
              <a:buFont typeface="Arial"/>
              <a:buChar char="•"/>
              <a:defRPr/>
            </a:pPr>
            <a:r>
              <a:rPr lang="en-IN"/>
              <a:t>Operational overhead - operations like load balancing, fault tolerance beomce critical</a:t>
            </a:r>
            <a:endParaRPr lang="en-IN"/>
          </a:p>
        </p:txBody>
      </p:sp>
      <p:pic>
        <p:nvPicPr>
          <p:cNvPr id="1814031842" name=""/>
          <p:cNvPicPr>
            <a:picLocks noChangeAspect="1"/>
          </p:cNvPicPr>
          <p:nvPr/>
        </p:nvPicPr>
        <p:blipFill>
          <a:blip r:embed="rId3"/>
          <a:stretch/>
        </p:blipFill>
        <p:spPr bwMode="auto">
          <a:xfrm flipH="0" flipV="0">
            <a:off x="6806385" y="1690686"/>
            <a:ext cx="4547412" cy="260614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343711" name="Title 1"/>
          <p:cNvSpPr>
            <a:spLocks noGrp="1"/>
          </p:cNvSpPr>
          <p:nvPr>
            <p:ph type="title"/>
          </p:nvPr>
        </p:nvSpPr>
        <p:spPr bwMode="auto"/>
        <p:txBody>
          <a:bodyPr/>
          <a:lstStyle/>
          <a:p>
            <a:pPr>
              <a:defRPr/>
            </a:pPr>
            <a:r>
              <a:rPr lang="en-IN"/>
              <a:t>Docker</a:t>
            </a:r>
            <a:endParaRPr/>
          </a:p>
        </p:txBody>
      </p:sp>
      <p:sp>
        <p:nvSpPr>
          <p:cNvPr id="1655526791" name="Content Placeholder 2"/>
          <p:cNvSpPr>
            <a:spLocks noGrp="1"/>
          </p:cNvSpPr>
          <p:nvPr>
            <p:ph idx="1"/>
          </p:nvPr>
        </p:nvSpPr>
        <p:spPr bwMode="auto"/>
        <p:txBody>
          <a:bodyPr/>
          <a:lstStyle/>
          <a:p>
            <a:pPr>
              <a:defRPr/>
            </a:pPr>
            <a:r>
              <a:rPr lang="en-US" sz="1800" b="0" i="0" u="none" strike="noStrike" cap="none" spc="0">
                <a:solidFill>
                  <a:schemeClr val="tx1"/>
                </a:solidFill>
                <a:latin typeface="Arial"/>
                <a:ea typeface="Arial"/>
                <a:cs typeface="Arial"/>
              </a:rPr>
              <a:t>Docker is a platform for developing, shipping, and running applications in containers.</a:t>
            </a:r>
            <a:endParaRPr lang="en-US" sz="1800" b="0" i="0" u="none" strike="noStrike" cap="none" spc="0">
              <a:solidFill>
                <a:schemeClr val="tx1"/>
              </a:solidFill>
              <a:latin typeface="Arial"/>
              <a:ea typeface="Arial"/>
              <a:cs typeface="Arial"/>
            </a:endParaRPr>
          </a:p>
          <a:p>
            <a:pPr>
              <a:defRPr/>
            </a:pPr>
            <a:r>
              <a:rPr lang="en-US" sz="1800" b="0" i="0" u="none" strike="noStrike" cap="none" spc="0">
                <a:solidFill>
                  <a:schemeClr val="tx1"/>
                </a:solidFill>
                <a:latin typeface="Arial"/>
                <a:ea typeface="Arial"/>
                <a:cs typeface="Arial"/>
              </a:rPr>
              <a:t>Docker helps in portability, scaling, deployment, development</a:t>
            </a:r>
            <a:r>
              <a:rPr lang="en-IN" sz="1800" b="0" i="0" u="none" strike="noStrike" cap="none" spc="0">
                <a:solidFill>
                  <a:schemeClr val="tx1"/>
                </a:solidFill>
                <a:latin typeface="Arial"/>
                <a:ea typeface="Arial"/>
                <a:cs typeface="Arial"/>
              </a:rPr>
              <a:t> and</a:t>
            </a:r>
            <a:r>
              <a:rPr lang="en-US" sz="1800" b="0" i="0" u="none" strike="noStrike" cap="none" spc="0">
                <a:solidFill>
                  <a:schemeClr val="tx1"/>
                </a:solidFill>
                <a:latin typeface="Arial"/>
                <a:ea typeface="Arial"/>
                <a:cs typeface="Arial"/>
              </a:rPr>
              <a:t> isolation of microservices.</a:t>
            </a:r>
            <a:endParaRPr lang="en-US" sz="1800" b="0" i="0" u="none" strike="noStrike" cap="none" spc="0">
              <a:solidFill>
                <a:schemeClr val="tx1"/>
              </a:solidFill>
              <a:latin typeface="Arial"/>
              <a:ea typeface="Arial"/>
              <a:cs typeface="Arial"/>
            </a:endParaRPr>
          </a:p>
          <a:p>
            <a:pPr>
              <a:defRPr/>
            </a:pPr>
            <a:r>
              <a:rPr lang="en-IN" sz="1800" b="0" i="0" u="none" strike="noStrike" cap="none" spc="0">
                <a:solidFill>
                  <a:schemeClr val="tx1"/>
                </a:solidFill>
                <a:latin typeface="Arial"/>
                <a:ea typeface="Arial"/>
                <a:cs typeface="Arial"/>
              </a:rPr>
              <a:t>Containerization of microservices is the main motive of docker.</a:t>
            </a:r>
            <a:endParaRPr sz="1800"/>
          </a:p>
          <a:p>
            <a:pPr>
              <a:defRPr/>
            </a:pPr>
            <a:endParaRPr sz="1800"/>
          </a:p>
        </p:txBody>
      </p:sp>
      <p:pic>
        <p:nvPicPr>
          <p:cNvPr id="2109788324" name=""/>
          <p:cNvPicPr>
            <a:picLocks noChangeAspect="1"/>
          </p:cNvPicPr>
          <p:nvPr/>
        </p:nvPicPr>
        <p:blipFill>
          <a:blip r:embed="rId3"/>
          <a:stretch/>
        </p:blipFill>
        <p:spPr bwMode="auto">
          <a:xfrm flipH="0" flipV="0">
            <a:off x="3968748" y="4001293"/>
            <a:ext cx="4054395" cy="190367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975621" name="Title 1"/>
          <p:cNvSpPr>
            <a:spLocks noGrp="1"/>
          </p:cNvSpPr>
          <p:nvPr>
            <p:ph type="title"/>
          </p:nvPr>
        </p:nvSpPr>
        <p:spPr bwMode="auto"/>
        <p:txBody>
          <a:bodyPr/>
          <a:lstStyle/>
          <a:p>
            <a:pPr>
              <a:defRPr/>
            </a:pPr>
            <a:r>
              <a:rPr lang="en-IN"/>
              <a:t>Docker Components</a:t>
            </a:r>
            <a:endParaRPr/>
          </a:p>
        </p:txBody>
      </p:sp>
      <p:sp>
        <p:nvSpPr>
          <p:cNvPr id="1535810772" name="Content Placeholder 2"/>
          <p:cNvSpPr>
            <a:spLocks noGrp="1"/>
          </p:cNvSpPr>
          <p:nvPr>
            <p:ph idx="1"/>
          </p:nvPr>
        </p:nvSpPr>
        <p:spPr bwMode="auto"/>
        <p:txBody>
          <a:bodyPr/>
          <a:lstStyle/>
          <a:p>
            <a:pPr>
              <a:defRPr/>
            </a:pPr>
            <a:r>
              <a:rPr lang="en-IN" sz="1800"/>
              <a:t>Docker client</a:t>
            </a:r>
            <a:endParaRPr lang="en-IN" sz="1800"/>
          </a:p>
          <a:p>
            <a:pPr>
              <a:defRPr/>
            </a:pPr>
            <a:r>
              <a:rPr lang="en-IN" sz="1800"/>
              <a:t>Docker daemon server</a:t>
            </a:r>
            <a:endParaRPr lang="en-IN" sz="1800"/>
          </a:p>
          <a:p>
            <a:pPr>
              <a:defRPr/>
            </a:pPr>
            <a:r>
              <a:rPr lang="en-IN" sz="1800"/>
              <a:t>Docker engine - lightweight runtime and packaging tool</a:t>
            </a:r>
            <a:endParaRPr lang="en-IN" sz="1800"/>
          </a:p>
          <a:p>
            <a:pPr>
              <a:defRPr/>
            </a:pPr>
            <a:r>
              <a:rPr lang="en-IN" sz="1800"/>
              <a:t>Docker CLI</a:t>
            </a:r>
            <a:endParaRPr lang="en-IN" sz="1000"/>
          </a:p>
          <a:p>
            <a:pPr>
              <a:defRPr/>
            </a:pPr>
            <a:r>
              <a:rPr lang="en-IN" sz="1800"/>
              <a:t>Docker images</a:t>
            </a:r>
            <a:endParaRPr lang="en-IN" sz="1800"/>
          </a:p>
          <a:p>
            <a:pPr>
              <a:defRPr/>
            </a:pPr>
            <a:r>
              <a:rPr lang="en-IN" sz="1800"/>
              <a:t>Docker containers</a:t>
            </a:r>
            <a:endParaRPr lang="en-IN" sz="1800"/>
          </a:p>
          <a:p>
            <a:pPr>
              <a:defRPr/>
            </a:pPr>
            <a:r>
              <a:rPr lang="en-IN" sz="1800"/>
              <a:t>Dockerfile</a:t>
            </a:r>
            <a:endParaRPr lang="en-IN" sz="1800"/>
          </a:p>
          <a:p>
            <a:pPr>
              <a:defRPr/>
            </a:pPr>
            <a:r>
              <a:rPr lang="en-IN" sz="1800"/>
              <a:t>Docker Hub - used to create docker images</a:t>
            </a:r>
            <a:endParaRPr lang="en-IN" sz="1800"/>
          </a:p>
          <a:p>
            <a:pPr>
              <a:defRPr/>
            </a:pPr>
            <a:r>
              <a:rPr lang="en-IN" sz="1800"/>
              <a:t>Docker compose - </a:t>
            </a:r>
            <a:r>
              <a:rPr sz="1800" b="0" i="0" u="none">
                <a:solidFill>
                  <a:schemeClr val="tx1"/>
                </a:solidFill>
                <a:latin typeface="Arial"/>
                <a:ea typeface="Arial"/>
                <a:cs typeface="Arial"/>
              </a:rPr>
              <a:t>helps you define and share multi-container applications</a:t>
            </a:r>
            <a:r>
              <a:rPr sz="1800" b="0" i="0" u="none">
                <a:solidFill>
                  <a:schemeClr val="tx1"/>
                </a:solidFill>
                <a:latin typeface="Arial"/>
                <a:ea typeface="Arial"/>
                <a:cs typeface="Arial"/>
              </a:rPr>
              <a:t>.</a:t>
            </a:r>
            <a:endParaRPr lang="en-IN" sz="1800"/>
          </a:p>
          <a:p>
            <a:pPr>
              <a:defRPr/>
            </a:pPr>
            <a:r>
              <a:rPr lang="en-IN" sz="1800"/>
              <a:t>Docker registry - local storage for docker images.</a:t>
            </a:r>
            <a:endParaRPr lang="en-IN"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8057785" name="Title 1"/>
          <p:cNvSpPr>
            <a:spLocks noGrp="1"/>
          </p:cNvSpPr>
          <p:nvPr>
            <p:ph type="title"/>
          </p:nvPr>
        </p:nvSpPr>
        <p:spPr bwMode="auto"/>
        <p:txBody>
          <a:bodyPr/>
          <a:lstStyle/>
          <a:p>
            <a:pPr>
              <a:defRPr/>
            </a:pPr>
            <a:r>
              <a:rPr/>
              <a:t>Docker Images and Docker Containers</a:t>
            </a:r>
            <a:endParaRPr/>
          </a:p>
        </p:txBody>
      </p:sp>
      <p:sp>
        <p:nvSpPr>
          <p:cNvPr id="26933676" name=""/>
          <p:cNvSpPr txBox="1"/>
          <p:nvPr/>
        </p:nvSpPr>
        <p:spPr bwMode="auto">
          <a:xfrm flipH="0" flipV="0">
            <a:off x="838197" y="1807526"/>
            <a:ext cx="10525319"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800" b="0" i="0" u="none">
                <a:solidFill>
                  <a:schemeClr val="tx1"/>
                </a:solidFill>
                <a:latin typeface="Arial"/>
                <a:ea typeface="Arial"/>
                <a:cs typeface="Arial"/>
              </a:rPr>
              <a:t>A Docker image is a lightweight, standalone, and executable package that </a:t>
            </a:r>
            <a:r>
              <a:rPr sz="1800" b="0" i="0" u="none">
                <a:solidFill>
                  <a:schemeClr val="tx1"/>
                </a:solidFill>
                <a:latin typeface="Arial"/>
                <a:ea typeface="Arial"/>
                <a:cs typeface="Arial"/>
              </a:rPr>
              <a:t>includes </a:t>
            </a:r>
            <a:r>
              <a:rPr sz="1800" b="0" i="0" u="none">
                <a:solidFill>
                  <a:schemeClr val="tx1"/>
                </a:solidFill>
                <a:latin typeface="Arial"/>
                <a:ea typeface="Arial"/>
                <a:cs typeface="Arial"/>
              </a:rPr>
              <a:t>everything needed to run a software application, including the code, runtime, libraries, and system tools.</a:t>
            </a:r>
            <a:r>
              <a:rPr sz="1800">
                <a:solidFill>
                  <a:schemeClr val="tx1"/>
                </a:solidFill>
              </a:rPr>
              <a:t> </a:t>
            </a:r>
            <a:r>
              <a:rPr lang="en-US" sz="1800" b="0" i="0" u="none" strike="noStrike" cap="none" spc="0">
                <a:solidFill>
                  <a:schemeClr val="tx1"/>
                </a:solidFill>
                <a:latin typeface="Arial"/>
                <a:ea typeface="Arial"/>
                <a:cs typeface="Arial"/>
              </a:rPr>
              <a:t>A Docker image is just a blueprint, a docker container is essentially the instantiated and running form of the blueprint.</a:t>
            </a:r>
            <a:endParaRPr sz="1800">
              <a:solidFill>
                <a:schemeClr val="tx1"/>
              </a:solidFill>
            </a:endParaRPr>
          </a:p>
        </p:txBody>
      </p:sp>
      <p:sp>
        <p:nvSpPr>
          <p:cNvPr id="1334664912" name=""/>
          <p:cNvSpPr/>
          <p:nvPr/>
        </p:nvSpPr>
        <p:spPr bwMode="auto">
          <a:xfrm flipH="0" flipV="0">
            <a:off x="838197" y="2768186"/>
            <a:ext cx="10705557" cy="64044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800" b="0" i="0" u="none">
                <a:solidFill>
                  <a:schemeClr val="tx1"/>
                </a:solidFill>
                <a:latin typeface="Arial"/>
                <a:ea typeface="Arial"/>
                <a:cs typeface="Arial"/>
              </a:rPr>
              <a:t>Docker Hub</a:t>
            </a:r>
            <a:r>
              <a:rPr lang="en-IN" sz="1800" b="0" i="0" u="none">
                <a:solidFill>
                  <a:schemeClr val="tx1"/>
                </a:solidFill>
                <a:latin typeface="Arial"/>
                <a:ea typeface="Arial"/>
                <a:cs typeface="Arial"/>
              </a:rPr>
              <a:t> is similar to docker registry</a:t>
            </a:r>
            <a:r>
              <a:rPr lang="en-IN" sz="1800" b="0" i="0" u="none">
                <a:solidFill>
                  <a:schemeClr val="tx1"/>
                </a:solidFill>
                <a:latin typeface="Arial"/>
                <a:ea typeface="Arial"/>
                <a:cs typeface="Arial"/>
              </a:rPr>
              <a:t>, but is</a:t>
            </a:r>
            <a:r>
              <a:rPr sz="1800" b="0" i="0" u="none">
                <a:solidFill>
                  <a:schemeClr val="tx1"/>
                </a:solidFill>
                <a:latin typeface="Arial"/>
                <a:ea typeface="Arial"/>
                <a:cs typeface="Arial"/>
              </a:rPr>
              <a:t> a cloud-based registry service provided by Docker for sharing and managing Docker images</a:t>
            </a:r>
            <a:r>
              <a:rPr lang="en-IN" sz="1800" b="0" i="0" u="none">
                <a:solidFill>
                  <a:schemeClr val="tx1"/>
                </a:solidFill>
                <a:latin typeface="Arial"/>
                <a:ea typeface="Arial"/>
                <a:cs typeface="Arial"/>
              </a:rPr>
              <a:t>. There is a huge community who share their docker images.</a:t>
            </a:r>
            <a:endParaRPr sz="2400">
              <a:solidFill>
                <a:schemeClr val="tx1"/>
              </a:solidFill>
            </a:endParaRPr>
          </a:p>
        </p:txBody>
      </p:sp>
      <p:pic>
        <p:nvPicPr>
          <p:cNvPr id="1747747490" name=""/>
          <p:cNvPicPr>
            <a:picLocks noChangeAspect="1"/>
          </p:cNvPicPr>
          <p:nvPr/>
        </p:nvPicPr>
        <p:blipFill>
          <a:blip r:embed="rId3"/>
          <a:stretch/>
        </p:blipFill>
        <p:spPr bwMode="auto">
          <a:xfrm flipH="0" flipV="0">
            <a:off x="3242261" y="3682946"/>
            <a:ext cx="5714312" cy="283260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2044441" name="Title 1"/>
          <p:cNvSpPr>
            <a:spLocks noGrp="1"/>
          </p:cNvSpPr>
          <p:nvPr>
            <p:ph type="title"/>
          </p:nvPr>
        </p:nvSpPr>
        <p:spPr bwMode="auto"/>
        <p:txBody>
          <a:bodyPr/>
          <a:lstStyle/>
          <a:p>
            <a:pPr>
              <a:defRPr/>
            </a:pPr>
            <a:r>
              <a:rPr/>
              <a:t>Docker </a:t>
            </a:r>
            <a:r>
              <a:rPr lang="en-IN"/>
              <a:t>CLI </a:t>
            </a:r>
            <a:r>
              <a:rPr/>
              <a:t>Basic Commands</a:t>
            </a:r>
            <a:endParaRPr/>
          </a:p>
        </p:txBody>
      </p:sp>
      <p:sp>
        <p:nvSpPr>
          <p:cNvPr id="771962196"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sz="1800"/>
              <a:t>docker pull [IMAGE] - pull a docker image from docker hub</a:t>
            </a:r>
            <a:endParaRPr sz="1800"/>
          </a:p>
          <a:p>
            <a:pPr>
              <a:defRPr/>
            </a:pPr>
            <a:r>
              <a:rPr sz="1800"/>
              <a:t>docker ps - list all running containers</a:t>
            </a:r>
            <a:endParaRPr sz="1800"/>
          </a:p>
          <a:p>
            <a:pPr>
              <a:defRPr/>
            </a:pPr>
            <a:r>
              <a:rPr sz="1800"/>
              <a:t>docker ps -a </a:t>
            </a:r>
            <a:r>
              <a:rPr lang="en-IN" sz="1800"/>
              <a:t>- </a:t>
            </a:r>
            <a:r>
              <a:rPr sz="1800"/>
              <a:t>list all containers</a:t>
            </a:r>
            <a:r>
              <a:rPr lang="en-IN" sz="1800"/>
              <a:t>, stopped and running</a:t>
            </a:r>
            <a:endParaRPr sz="1800"/>
          </a:p>
          <a:p>
            <a:pPr>
              <a:defRPr/>
            </a:pPr>
            <a:r>
              <a:rPr lang="en-IN" sz="1800"/>
              <a:t>docker create - create a new container</a:t>
            </a:r>
            <a:endParaRPr sz="1800"/>
          </a:p>
          <a:p>
            <a:pPr>
              <a:defRPr/>
            </a:pPr>
            <a:r>
              <a:rPr sz="1800"/>
              <a:t>docker run [OPTIONS] [IMAGE] [COMMAND] [ARG...] - run a docker image</a:t>
            </a:r>
            <a:endParaRPr sz="1800"/>
          </a:p>
          <a:p>
            <a:pPr>
              <a:defRPr/>
            </a:pPr>
            <a:r>
              <a:rPr sz="1800"/>
              <a:t>docker exec -t [CONTAINER] [COMMAND] - execute a command inside a container</a:t>
            </a:r>
            <a:endParaRPr sz="1800"/>
          </a:p>
          <a:p>
            <a:pPr>
              <a:defRPr/>
            </a:pPr>
            <a:r>
              <a:rPr sz="1800"/>
              <a:t>docker stop [CONTAINER] - stop a docker container</a:t>
            </a:r>
            <a:endParaRPr sz="1800"/>
          </a:p>
          <a:p>
            <a:pPr>
              <a:defRPr/>
            </a:pPr>
            <a:r>
              <a:rPr sz="1800"/>
              <a:t>docker rm [CONTAINER] - remove a docker container</a:t>
            </a:r>
            <a:endParaRPr sz="1800"/>
          </a:p>
          <a:p>
            <a:pPr>
              <a:defRPr/>
            </a:pPr>
            <a:r>
              <a:rPr sz="1800"/>
              <a:t>docker rmi [IMAGE] - remove a docker image</a:t>
            </a:r>
            <a:endParaRPr sz="1800"/>
          </a:p>
          <a:p>
            <a:pPr>
              <a:defRPr/>
            </a:pPr>
            <a:r>
              <a:rPr sz="1800" b="0" i="0" u="none">
                <a:solidFill>
                  <a:schemeClr val="tx1"/>
                </a:solidFill>
                <a:latin typeface="Arial"/>
                <a:ea typeface="Arial"/>
                <a:cs typeface="Arial"/>
              </a:rPr>
              <a:t>docker build [OPTIONS] -t [TAG] [PATH]</a:t>
            </a:r>
            <a:r>
              <a:rPr sz="1800"/>
              <a:t> </a:t>
            </a:r>
            <a:r>
              <a:rPr sz="1800"/>
              <a:t>- used to build a docker image using the dockerfile</a:t>
            </a: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139569231" name=""/>
          <p:cNvPicPr>
            <a:picLocks noChangeAspect="1"/>
          </p:cNvPicPr>
          <p:nvPr/>
        </p:nvPicPr>
        <p:blipFill>
          <a:blip r:embed="rId3"/>
          <a:stretch/>
        </p:blipFill>
        <p:spPr bwMode="auto">
          <a:xfrm flipH="0" flipV="0">
            <a:off x="2331768" y="243416"/>
            <a:ext cx="7528462" cy="2793999"/>
          </a:xfrm>
          <a:prstGeom prst="rect">
            <a:avLst/>
          </a:prstGeom>
        </p:spPr>
      </p:pic>
      <p:pic>
        <p:nvPicPr>
          <p:cNvPr id="237381188" name=""/>
          <p:cNvPicPr>
            <a:picLocks noChangeAspect="1"/>
          </p:cNvPicPr>
          <p:nvPr/>
        </p:nvPicPr>
        <p:blipFill>
          <a:blip r:embed="rId4"/>
          <a:stretch/>
        </p:blipFill>
        <p:spPr bwMode="auto">
          <a:xfrm>
            <a:off x="214312" y="3259666"/>
            <a:ext cx="11763374" cy="34956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7064438" name="Title 1"/>
          <p:cNvSpPr>
            <a:spLocks noGrp="1"/>
          </p:cNvSpPr>
          <p:nvPr>
            <p:ph type="title"/>
          </p:nvPr>
        </p:nvSpPr>
        <p:spPr bwMode="auto"/>
        <p:txBody>
          <a:bodyPr/>
          <a:lstStyle/>
          <a:p>
            <a:pPr>
              <a:defRPr/>
            </a:pPr>
            <a:r>
              <a:rPr/>
              <a:t>Dockerfile</a:t>
            </a:r>
            <a:endParaRPr/>
          </a:p>
        </p:txBody>
      </p:sp>
      <p:sp>
        <p:nvSpPr>
          <p:cNvPr id="1930078968" name="Content Placeholder 2"/>
          <p:cNvSpPr>
            <a:spLocks noGrp="1"/>
          </p:cNvSpPr>
          <p:nvPr>
            <p:ph idx="1"/>
          </p:nvPr>
        </p:nvSpPr>
        <p:spPr bwMode="auto">
          <a:xfrm flipH="0" flipV="0">
            <a:off x="838198" y="1825624"/>
            <a:ext cx="10515600" cy="343958"/>
          </a:xfrm>
        </p:spPr>
        <p:txBody>
          <a:bodyPr/>
          <a:lstStyle/>
          <a:p>
            <a:pPr marL="0" indent="0">
              <a:buFont typeface="Arial"/>
              <a:buNone/>
              <a:defRPr/>
            </a:pPr>
            <a:r>
              <a:rPr sz="1800" b="0" i="0" u="none">
                <a:solidFill>
                  <a:schemeClr val="tx1"/>
                </a:solidFill>
                <a:latin typeface="Arial"/>
                <a:ea typeface="Arial"/>
                <a:cs typeface="Arial"/>
              </a:rPr>
              <a:t>A Dockerfile is a script that contains a set of instructions for building a Docker image</a:t>
            </a:r>
            <a:r>
              <a:rPr sz="1800" b="0" i="0" u="none">
                <a:solidFill>
                  <a:schemeClr val="tx1"/>
                </a:solidFill>
                <a:latin typeface="Arial"/>
                <a:ea typeface="Arial"/>
                <a:cs typeface="Arial"/>
              </a:rPr>
              <a:t>.</a:t>
            </a:r>
            <a:endParaRPr sz="1800" b="0" i="0" u="none">
              <a:solidFill>
                <a:schemeClr val="tx1"/>
              </a:solidFill>
              <a:latin typeface="Arial"/>
              <a:ea typeface="Arial"/>
              <a:cs typeface="Arial"/>
            </a:endParaRPr>
          </a:p>
        </p:txBody>
      </p:sp>
      <p:sp>
        <p:nvSpPr>
          <p:cNvPr id="947001790" name=""/>
          <p:cNvSpPr txBox="1"/>
          <p:nvPr/>
        </p:nvSpPr>
        <p:spPr bwMode="auto">
          <a:xfrm flipH="0" flipV="0">
            <a:off x="838197" y="2169581"/>
            <a:ext cx="10561317" cy="2012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FROM node:14 # </a:t>
            </a:r>
            <a:r>
              <a:rPr lang="en-IN"/>
              <a:t>base </a:t>
            </a:r>
            <a:r>
              <a:rPr/>
              <a:t>image</a:t>
            </a:r>
            <a:endParaRPr/>
          </a:p>
          <a:p>
            <a:pPr algn="l">
              <a:defRPr/>
            </a:pPr>
            <a:r>
              <a:rPr/>
              <a:t>WORKDIR /usr/src/app # </a:t>
            </a:r>
            <a:r>
              <a:rPr lang="en-IN"/>
              <a:t>sets the </a:t>
            </a:r>
            <a:r>
              <a:rPr/>
              <a:t>working dir</a:t>
            </a:r>
            <a:r>
              <a:rPr lang="en-IN"/>
              <a:t>ectory for the container</a:t>
            </a:r>
            <a:endParaRPr/>
          </a:p>
          <a:p>
            <a:pPr algn="l">
              <a:defRPr/>
            </a:pPr>
            <a:r>
              <a:rPr/>
              <a:t>COPY package*.json ./ # copy package.json and package-lock.json to working dir</a:t>
            </a:r>
            <a:r>
              <a:rPr lang="en-IN"/>
              <a:t>ectory</a:t>
            </a:r>
            <a:endParaRPr/>
          </a:p>
          <a:p>
            <a:pPr algn="l">
              <a:defRPr/>
            </a:pPr>
            <a:r>
              <a:rPr/>
              <a:t>RUN npm install # install dependencies</a:t>
            </a:r>
            <a:endParaRPr/>
          </a:p>
          <a:p>
            <a:pPr algn="l">
              <a:defRPr/>
            </a:pPr>
            <a:r>
              <a:rPr/>
              <a:t>COPY . . # copy application code to working dir</a:t>
            </a:r>
            <a:r>
              <a:rPr lang="en-IN"/>
              <a:t>ectory</a:t>
            </a:r>
            <a:endParaRPr/>
          </a:p>
          <a:p>
            <a:pPr algn="l">
              <a:defRPr/>
            </a:pPr>
            <a:r>
              <a:rPr/>
              <a:t>EXPOSE 3000 # expose port 3000 for the application</a:t>
            </a:r>
            <a:endParaRPr/>
          </a:p>
          <a:p>
            <a:pPr algn="l">
              <a:defRPr/>
            </a:pPr>
            <a:r>
              <a:rPr/>
              <a:t>CMD ["npm", "start"] # run the application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ONLYOFFICE/7.5.0.127</Application>
  <DocSecurity>0</DocSecurity>
  <PresentationFormat>Widescreen</PresentationFormat>
  <Paragraphs>0</Paragraphs>
  <Slides>16</Slides>
  <Notes>16</Notes>
  <HiddenSlides>0</HiddenSlides>
  <MMClips>2</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13</cp:revision>
  <dcterms:modified xsi:type="dcterms:W3CDTF">2023-11-12T12:04:52Z</dcterms:modified>
  <cp:category/>
  <cp:contentStatus/>
  <cp:version/>
</cp:coreProperties>
</file>