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4"/>
  </p:notesMasterIdLst>
  <p:sldIdLst>
    <p:sldId id="315" r:id="rId4"/>
    <p:sldId id="371" r:id="rId5"/>
    <p:sldId id="316" r:id="rId6"/>
    <p:sldId id="317" r:id="rId7"/>
    <p:sldId id="361" r:id="rId8"/>
    <p:sldId id="362" r:id="rId9"/>
    <p:sldId id="363" r:id="rId10"/>
    <p:sldId id="325" r:id="rId11"/>
    <p:sldId id="364" r:id="rId12"/>
    <p:sldId id="348" r:id="rId13"/>
    <p:sldId id="365" r:id="rId14"/>
    <p:sldId id="366" r:id="rId15"/>
    <p:sldId id="367" r:id="rId16"/>
    <p:sldId id="368" r:id="rId17"/>
    <p:sldId id="369" r:id="rId18"/>
    <p:sldId id="353" r:id="rId19"/>
    <p:sldId id="392" r:id="rId20"/>
    <p:sldId id="372" r:id="rId21"/>
    <p:sldId id="359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A1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 panose="020B0604020202020204"/>
              </a:rPr>
              <a:t>Click to edit the notes format</a:t>
            </a:r>
            <a:endParaRPr lang="en-IN" sz="2000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 panose="02020603050405020304"/>
              </a:rPr>
              <a:t>&lt;header&gt;</a:t>
            </a:r>
            <a:endParaRPr lang="en-IN" sz="1400">
              <a:latin typeface="Times New Roman" panose="020206030504050203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 panose="02020603050405020304"/>
              </a:rPr>
              <a:t>&lt;date/time&gt;</a:t>
            </a:r>
            <a:endParaRPr lang="en-IN" sz="1400">
              <a:latin typeface="Times New Roman" panose="020206030504050203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 panose="02020603050405020304"/>
              </a:rPr>
              <a:t>&lt;footer&gt;</a:t>
            </a:r>
            <a:endParaRPr lang="en-IN" sz="1400">
              <a:latin typeface="Times New Roman" panose="020206030504050203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BA4DDED-686A-43E1-B004-C789C7A80AAB}" type="slidenum">
              <a:rPr lang="en-IN" sz="1400">
                <a:latin typeface="Times New Roman" panose="02020603050405020304"/>
              </a:rPr>
            </a:fld>
            <a:endParaRPr lang="en-IN" sz="1400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1935000"/>
            <a:ext cx="5500800" cy="438912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1935000"/>
            <a:ext cx="5500800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0B0A4A49-16C4-4456-8531-98C5A3D4EC92}" type="datetime1">
              <a:rPr lang="en-US"/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DC9FA813-C8E1-4978-960A-0FB3B1A0E8B8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7AC4C-CE19-4A86-A711-AFF67773D95D}" type="datetime1">
              <a:rPr lang="en-US"/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5FEE-B7AA-40E1-A9A9-4E7AE79B89F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E54A8E2-0F49-4501-B719-81B98511F58F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13C4049E-8B51-4E4E-9CEB-0DE9DE49AF0E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CF443-6A52-42DD-A957-A002B07E7089}" type="datetime1">
              <a:rPr lang="en-US"/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2DB35-CE66-4D65-96CD-E2635F707DE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E0E7E-5AF3-49D1-BEA4-716DF31D79C2}" type="datetime1">
              <a:rPr lang="en-US"/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ADEC5-3E52-4CF2-916E-9D41A87C26C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A3FBE-FBC8-41AA-B79E-85131C71B478}" type="datetime1">
              <a:rPr lang="en-US"/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9D38B-B3A8-4DB1-8C61-306FB00E6D6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9ACA3-77C4-4607-BCAA-FF5EF59DFAA1}" type="datetime1">
              <a:rPr lang="en-US"/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50BBA-66D0-41CB-81A9-58693C9A82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000"/>
            <a:ext cx="8229240" cy="438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1A50A-CB99-4E39-A1E8-4850C9300446}" type="datetime1">
              <a:rPr lang="en-US"/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8B7B-2C4C-4DEC-8580-02E18D4EE3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ACC4B-1CF3-4522-BC51-559DA91066A8}" type="datetime1">
              <a:rPr lang="en-US"/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C65C6A-C895-42CE-BDDB-0945EF2B29B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41247-AC96-4402-8E53-D44879F5C709}" type="datetime1">
              <a:rPr lang="en-US"/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8E883-5174-46B4-B95F-F02CACA1D4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AF97E-0325-49EB-9A0A-E45F25EFC75E}" type="datetime1">
              <a:rPr lang="en-US"/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A1A95-D796-4F95-9198-B1016012D51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8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-9360" y="-7920"/>
            <a:ext cx="9162720" cy="10411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4381560" y="-7920"/>
            <a:ext cx="4762080" cy="6379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6200">
            <a:off x="-18720" y="203040"/>
            <a:ext cx="9162720" cy="64728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6200">
            <a:off x="-14040" y="276480"/>
            <a:ext cx="9175320" cy="52884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bIns="0" anchor="b"/>
          <a:lstStyle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 panose="020F0502020204030204"/>
              </a:rPr>
              <a:t>Click to edit the title text formatClick to edit Master title style</a:t>
            </a:r>
            <a:endParaRPr lang="en-US" sz="5000">
              <a:solidFill>
                <a:srgbClr val="04617B"/>
              </a:solidFill>
              <a:latin typeface="Calibri" panose="020F0502020204030204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 panose="02030602050306030303"/>
              </a:rPr>
              <a:t>Click to edit the outline text format</a:t>
            </a:r>
            <a:endParaRPr lang="en-US" sz="2600">
              <a:solidFill>
                <a:srgbClr val="000000"/>
              </a:solidFill>
              <a:latin typeface="Constantia" panose="02030602050306030303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 panose="02030602050306030303"/>
              </a:rPr>
              <a:t>Second Outline Level</a:t>
            </a:r>
            <a:endParaRPr lang="en-US" sz="2600">
              <a:solidFill>
                <a:srgbClr val="000000"/>
              </a:solidFill>
              <a:latin typeface="Constantia" panose="02030602050306030303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 panose="02030602050306030303"/>
              </a:rPr>
              <a:t>Third Outline Level</a:t>
            </a:r>
            <a:endParaRPr lang="en-US" sz="2600">
              <a:solidFill>
                <a:srgbClr val="000000"/>
              </a:solidFill>
              <a:latin typeface="Constantia" panose="02030602050306030303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 panose="02030602050306030303"/>
              </a:rPr>
              <a:t>Fourth Outline Level</a:t>
            </a:r>
            <a:endParaRPr lang="en-US" sz="2600">
              <a:solidFill>
                <a:srgbClr val="000000"/>
              </a:solidFill>
              <a:latin typeface="Constantia" panose="02030602050306030303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 panose="02030602050306030303"/>
              </a:rPr>
              <a:t>Fifth Outline Level</a:t>
            </a:r>
            <a:endParaRPr lang="en-US" sz="2600">
              <a:solidFill>
                <a:srgbClr val="000000"/>
              </a:solidFill>
              <a:latin typeface="Constantia" panose="02030602050306030303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 panose="02030602050306030303"/>
              </a:rPr>
              <a:t>Sixth Outline Level</a:t>
            </a:r>
            <a:endParaRPr lang="en-US" sz="260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sz="2600">
                <a:solidFill>
                  <a:srgbClr val="000000"/>
                </a:solidFill>
                <a:latin typeface="Constantia" panose="02030602050306030303"/>
              </a:rPr>
              <a:t>Seventh Outline LevelClick to edit Master text styles</a:t>
            </a:r>
            <a:endParaRPr lang="en-US" sz="2600">
              <a:solidFill>
                <a:srgbClr val="000000"/>
              </a:solidFill>
              <a:latin typeface="Constantia" panose="02030602050306030303"/>
            </a:endParaRPr>
          </a:p>
          <a:p>
            <a:pPr lvl="1">
              <a:lnSpc>
                <a:spcPct val="100000"/>
              </a:lnSpc>
              <a:buSzPct val="85000"/>
              <a:buFont typeface="Wingdings 2" panose="05020102010507070707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 panose="02030602050306030303"/>
              </a:rPr>
              <a:t>Second level</a:t>
            </a:r>
            <a:endParaRPr lang="en-US" sz="2400">
              <a:solidFill>
                <a:srgbClr val="000000"/>
              </a:solidFill>
              <a:latin typeface="Constantia" panose="02030602050306030303"/>
            </a:endParaRPr>
          </a:p>
          <a:p>
            <a:pPr lvl="2">
              <a:lnSpc>
                <a:spcPct val="100000"/>
              </a:lnSpc>
              <a:buSzPct val="70000"/>
              <a:buFont typeface="Wingdings 2" panose="05020102010507070707" charset="2"/>
              <a:buChar char=""/>
            </a:pPr>
            <a:r>
              <a:rPr lang="en-US" sz="2100">
                <a:solidFill>
                  <a:srgbClr val="000000"/>
                </a:solidFill>
                <a:latin typeface="Constantia" panose="02030602050306030303"/>
              </a:rPr>
              <a:t>Third level</a:t>
            </a:r>
            <a:endParaRPr lang="en-US" sz="2100">
              <a:solidFill>
                <a:srgbClr val="000000"/>
              </a:solidFill>
              <a:latin typeface="Constantia" panose="02030602050306030303"/>
            </a:endParaRPr>
          </a:p>
          <a:p>
            <a:pPr lvl="3">
              <a:lnSpc>
                <a:spcPct val="100000"/>
              </a:lnSpc>
              <a:buSzPct val="65000"/>
              <a:buFont typeface="Wingdings 2" panose="05020102010507070707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 panose="02030602050306030303"/>
              </a:rPr>
              <a:t>Fourth level</a:t>
            </a:r>
            <a:endParaRPr lang="en-US" sz="2000">
              <a:solidFill>
                <a:srgbClr val="000000"/>
              </a:solidFill>
              <a:latin typeface="Constantia" panose="02030602050306030303"/>
            </a:endParaRPr>
          </a:p>
          <a:p>
            <a:pPr lvl="4">
              <a:lnSpc>
                <a:spcPct val="100000"/>
              </a:lnSpc>
              <a:buSzPct val="65000"/>
              <a:buFont typeface="Wingdings 2" panose="05020102010507070707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 panose="02030602050306030303"/>
              </a:rPr>
              <a:t>Fifth level</a:t>
            </a:r>
            <a:endParaRPr lang="en-US" sz="2000">
              <a:solidFill>
                <a:srgbClr val="000000"/>
              </a:solidFill>
              <a:latin typeface="Constantia" panose="02030602050306030303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45C75"/>
                </a:solidFill>
                <a:latin typeface="Constantia" panose="02030602050306030303"/>
              </a:rPr>
              <a:t>19/05/18</a:t>
            </a:r>
            <a:endParaRPr lang="en-IN" sz="1200">
              <a:solidFill>
                <a:srgbClr val="045C75"/>
              </a:solidFill>
              <a:latin typeface="Constantia" panose="02030602050306030303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45C75"/>
                </a:solidFill>
                <a:latin typeface="Constantia" panose="02030602050306030303"/>
              </a:rPr>
              <a:t>Jaipur National University, Jaipur</a:t>
            </a:r>
            <a:endParaRPr lang="en-IN" sz="1200">
              <a:solidFill>
                <a:srgbClr val="045C75"/>
              </a:solidFill>
              <a:latin typeface="Constantia" panose="02030602050306030303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F9D2E82-5BF0-4D7A-A492-3F0A401E0928}" type="slidenum">
              <a:rPr lang="en-IN" sz="1200">
                <a:solidFill>
                  <a:srgbClr val="045C75"/>
                </a:solidFill>
                <a:latin typeface="Constantia" panose="02030602050306030303"/>
              </a:rPr>
            </a:fld>
            <a:endParaRPr lang="en-IN" sz="1200">
              <a:solidFill>
                <a:srgbClr val="045C75"/>
              </a:solidFill>
              <a:latin typeface="Constantia" panose="02030602050306030303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eaLnBrk="1" hangingPunct="1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78F10-0256-4456-BE6E-B7BE3AAD0020}" type="datetime1">
              <a:rPr lang="en-US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eaLnBrk="1" hangingPunct="1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Jaipur National University, Jaipur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 eaLnBrk="1" hangingPunct="1">
              <a:defRPr sz="1200" smtClean="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3FBFCF-C9F7-4306-9EC0-295D5179BE6B}" type="slidenum">
              <a:rPr lang="en-US"/>
            </a:fld>
            <a:endParaRPr lang="en-US"/>
          </a:p>
        </p:txBody>
      </p:sp>
      <p:grpSp>
        <p:nvGrpSpPr>
          <p:cNvPr id="1033" name="Group 1"/>
          <p:cNvGrpSpPr/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1780" indent="-27178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6180" indent="-20828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828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Jaipur</a:t>
            </a:r>
            <a:endParaRPr lang="en-US" dirty="0" smtClean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24815" y="872947"/>
            <a:ext cx="8294914" cy="928819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</a:t>
            </a:r>
            <a:r>
              <a:rPr lang="en-US" altLang="en-IN" sz="4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</a:t>
            </a:r>
            <a:r>
              <a:rPr lang="en-IN" sz="4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Prediction</a:t>
            </a:r>
            <a:endParaRPr lang="en-IN" sz="4400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50794" y="1698172"/>
            <a:ext cx="8370692" cy="2730138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/>
              </a:rPr>
              <a:t>By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/>
              </a:rPr>
              <a:t>Md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/>
              </a:rPr>
              <a:t>Mahfuz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/>
              </a:rPr>
              <a:t>Alam</a:t>
            </a:r>
            <a:endParaRPr sz="1600" smtClean="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IN" sz="1400" b="1" dirty="0" smtClean="0">
                <a:solidFill>
                  <a:srgbClr val="7030A0"/>
                </a:solidFill>
                <a:latin typeface="Times New Roman" panose="02020603050405020304"/>
              </a:rPr>
              <a:t>(</a:t>
            </a:r>
            <a:r>
              <a:rPr lang="en-IN" sz="1400" b="1" dirty="0" err="1" smtClean="0">
                <a:solidFill>
                  <a:srgbClr val="FF0000"/>
                </a:solidFill>
                <a:latin typeface="Times New Roman" panose="02020603050405020304"/>
              </a:rPr>
              <a:t>B.</a:t>
            </a:r>
            <a:r>
              <a:rPr lang="en-IN" sz="1600" b="1" dirty="0" err="1" smtClean="0">
                <a:solidFill>
                  <a:srgbClr val="FF0000"/>
                </a:solidFill>
                <a:latin typeface="Times New Roman" panose="02020603050405020304"/>
              </a:rPr>
              <a:t>Tech</a:t>
            </a:r>
            <a:r>
              <a:rPr lang="en-IN" sz="1600" b="1" dirty="0" smtClean="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altLang="en-IN" sz="1600" b="1" dirty="0" smtClean="0">
                <a:solidFill>
                  <a:srgbClr val="FF0000"/>
                </a:solidFill>
                <a:latin typeface="Times New Roman" panose="02020603050405020304"/>
              </a:rPr>
              <a:t>3</a:t>
            </a:r>
            <a:r>
              <a:rPr lang="en-US" altLang="en-IN" sz="1600" b="1" baseline="30000" dirty="0" smtClean="0">
                <a:solidFill>
                  <a:srgbClr val="FF0000"/>
                </a:solidFill>
                <a:latin typeface="Times New Roman" panose="02020603050405020304"/>
              </a:rPr>
              <a:t>rd  </a:t>
            </a:r>
            <a:r>
              <a:rPr lang="en-IN" sz="1400" b="1" dirty="0" smtClean="0">
                <a:solidFill>
                  <a:srgbClr val="FF0000"/>
                </a:solidFill>
                <a:latin typeface="Times New Roman" panose="02020603050405020304"/>
              </a:rPr>
              <a:t>Year, 12019002001019 </a:t>
            </a:r>
            <a:r>
              <a:rPr lang="en-IN" sz="1400" b="1" dirty="0" smtClean="0">
                <a:solidFill>
                  <a:srgbClr val="7030A0"/>
                </a:solidFill>
                <a:latin typeface="Times New Roman" panose="02020603050405020304"/>
              </a:rPr>
              <a:t>)</a:t>
            </a:r>
            <a:endParaRPr lang="en-IN" sz="1400" b="1" dirty="0" smtClean="0">
              <a:solidFill>
                <a:srgbClr val="7030A0"/>
              </a:solidFill>
              <a:latin typeface="Times New Roman" panose="02020603050405020304"/>
            </a:endParaRPr>
          </a:p>
          <a:p>
            <a:pPr algn="ctr"/>
            <a:r>
              <a:rPr lang="en-IN" sz="1600" b="1" dirty="0" err="1" smtClean="0">
                <a:solidFill>
                  <a:srgbClr val="7030A0"/>
                </a:solidFill>
                <a:latin typeface="Times New Roman" panose="02020603050405020304"/>
              </a:rPr>
              <a:t>Nitin</a:t>
            </a:r>
            <a:r>
              <a:rPr lang="en-IN" sz="1600" b="1" dirty="0" smtClean="0">
                <a:solidFill>
                  <a:srgbClr val="7030A0"/>
                </a:solidFill>
                <a:latin typeface="Times New Roman" panose="02020603050405020304"/>
              </a:rPr>
              <a:t> </a:t>
            </a:r>
            <a:r>
              <a:rPr lang="en-IN" sz="1600" b="1" dirty="0" err="1" smtClean="0">
                <a:solidFill>
                  <a:srgbClr val="7030A0"/>
                </a:solidFill>
                <a:latin typeface="Times New Roman" panose="02020603050405020304"/>
              </a:rPr>
              <a:t>Yadav</a:t>
            </a:r>
            <a:endParaRPr lang="en-IN" sz="1600" b="1" dirty="0" smtClean="0">
              <a:solidFill>
                <a:srgbClr val="7030A0"/>
              </a:solidFill>
              <a:latin typeface="Times New Roman" panose="02020603050405020304"/>
            </a:endParaRPr>
          </a:p>
          <a:p>
            <a:pPr algn="ctr"/>
            <a:r>
              <a:rPr lang="en-IN" sz="1400" b="1" dirty="0" smtClean="0">
                <a:solidFill>
                  <a:srgbClr val="7030A0"/>
                </a:solidFill>
                <a:latin typeface="Times New Roman" panose="02020603050405020304"/>
              </a:rPr>
              <a:t>(</a:t>
            </a:r>
            <a:r>
              <a:rPr lang="en-IN" sz="1400" b="1" dirty="0" err="1" smtClean="0">
                <a:solidFill>
                  <a:srgbClr val="7030A0"/>
                </a:solidFill>
                <a:latin typeface="Times New Roman" panose="02020603050405020304"/>
              </a:rPr>
              <a:t>B.Tech</a:t>
            </a:r>
            <a:r>
              <a:rPr lang="en-IN" sz="1400" b="1" dirty="0" smtClean="0">
                <a:solidFill>
                  <a:srgbClr val="7030A0"/>
                </a:solidFill>
                <a:latin typeface="Times New Roman" panose="02020603050405020304"/>
              </a:rPr>
              <a:t> </a:t>
            </a:r>
            <a:r>
              <a:rPr lang="en-US" altLang="en-IN" b="1" dirty="0" smtClean="0">
                <a:solidFill>
                  <a:srgbClr val="7030A0"/>
                </a:solidFill>
                <a:latin typeface="Times New Roman" panose="02020603050405020304"/>
              </a:rPr>
              <a:t>3</a:t>
            </a:r>
            <a:r>
              <a:rPr lang="en-US" altLang="en-IN" b="1" baseline="30000" dirty="0" smtClean="0">
                <a:solidFill>
                  <a:srgbClr val="7030A0"/>
                </a:solidFill>
                <a:latin typeface="Times New Roman" panose="02020603050405020304"/>
              </a:rPr>
              <a:t>rd</a:t>
            </a:r>
            <a:r>
              <a:rPr lang="en-IN" b="1" baseline="30000" dirty="0" smtClean="0">
                <a:solidFill>
                  <a:srgbClr val="7030A0"/>
                </a:solidFill>
                <a:latin typeface="Times New Roman" panose="02020603050405020304"/>
              </a:rPr>
              <a:t> </a:t>
            </a:r>
            <a:r>
              <a:rPr lang="en-IN" sz="1400" b="1" dirty="0" smtClean="0">
                <a:solidFill>
                  <a:srgbClr val="7030A0"/>
                </a:solidFill>
                <a:latin typeface="Times New Roman" panose="02020603050405020304"/>
              </a:rPr>
              <a:t>Year, 12019002001030 )</a:t>
            </a:r>
            <a:endParaRPr lang="en-IN" sz="1400" b="1" dirty="0" smtClean="0">
              <a:solidFill>
                <a:srgbClr val="7030A0"/>
              </a:solidFill>
              <a:latin typeface="Times New Roman" panose="02020603050405020304"/>
            </a:endParaRPr>
          </a:p>
          <a:p>
            <a:pPr algn="ctr">
              <a:lnSpc>
                <a:spcPct val="100000"/>
              </a:lnSpc>
            </a:pPr>
            <a:endParaRPr lang="en-IN" sz="2000" b="1" dirty="0" smtClean="0">
              <a:solidFill>
                <a:srgbClr val="7030A0"/>
              </a:solidFill>
              <a:latin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/>
              </a:rPr>
              <a:t>Under the Supervision of</a:t>
            </a:r>
            <a:endParaRPr lang="en-US" dirty="0" smtClean="0"/>
          </a:p>
          <a:p>
            <a:pPr algn="ctr">
              <a:lnSpc>
                <a:spcPct val="100000"/>
              </a:lnSpc>
            </a:pPr>
            <a:r>
              <a:rPr lang="en-US" sz="2800" b="1" dirty="0" err="1" smtClean="0">
                <a:solidFill>
                  <a:srgbClr val="00B0F0"/>
                </a:solidFill>
                <a:latin typeface="Times New Roman" panose="02020603050405020304"/>
              </a:rPr>
              <a:t>Mrs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Times New Roman" panose="02020603050405020304"/>
              </a:rPr>
              <a:t>Jyoti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Times New Roman" panose="02020603050405020304"/>
              </a:rPr>
              <a:t>Khandelwal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/>
              </a:rPr>
              <a:t>Dept. of Computer Science &amp; Engineering</a:t>
            </a:r>
            <a:endParaRPr lang="en-US" sz="3200" dirty="0" smtClean="0"/>
          </a:p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/>
              </a:rPr>
              <a:t>University of Engineering &amp; Management, </a:t>
            </a:r>
            <a:r>
              <a:rPr lang="en-US" sz="3200" b="1" dirty="0" err="1" smtClean="0">
                <a:solidFill>
                  <a:srgbClr val="7030A0"/>
                </a:solidFill>
                <a:latin typeface="Times New Roman" panose="02020603050405020304"/>
              </a:rPr>
              <a:t>Jaipur</a:t>
            </a:r>
            <a:endParaRPr lang="en-US" sz="3200" dirty="0" smtClean="0"/>
          </a:p>
          <a:p>
            <a:pPr algn="ctr">
              <a:lnSpc>
                <a:spcPct val="100000"/>
              </a:lnSpc>
            </a:pPr>
            <a:endParaRPr lang="en-US" dirty="0" smtClean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Jaipur</a:t>
            </a:r>
            <a:endParaRPr lang="en-US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435610" y="361233"/>
            <a:ext cx="8076960" cy="83772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1972" y="1998164"/>
            <a:ext cx="6884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Some test results of TATA MOTORS Stock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 Closing Price Vs Time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d Mahfuz Flame\OneDrive\Desktop\BDA lab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484" y="2829378"/>
            <a:ext cx="7485017" cy="369570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1028700" y="1630045"/>
            <a:ext cx="431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https://stocks22.herokuapp.com/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50" name="Picture 2" descr="C:\Users\Md Mahfuz Flame\OneDrive\Desktop\BDA lab\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8456" y="2393042"/>
            <a:ext cx="8088041" cy="401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100 days Moving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Jaipur National University, Jaipur</a:t>
            </a:r>
            <a:endParaRPr lang="en-US"/>
          </a:p>
        </p:txBody>
      </p:sp>
      <p:pic>
        <p:nvPicPr>
          <p:cNvPr id="3074" name="Picture 2" descr="C:\Users\Md Mahfuz Flame\OneDrive\Desktop\BDA lab\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6388" y="2408827"/>
            <a:ext cx="832104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200 days Moving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Jaipur National University, Jaipur</a:t>
            </a:r>
            <a:endParaRPr lang="en-US"/>
          </a:p>
        </p:txBody>
      </p:sp>
      <p:pic>
        <p:nvPicPr>
          <p:cNvPr id="4098" name="Picture 2" descr="C:\Users\Md Mahfuz Flame\OneDrive\Desktop\BDA lab\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70709" y="2272302"/>
            <a:ext cx="7851004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Predicted Vs 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Jaipur National University, Jaipur</a:t>
            </a:r>
            <a:endParaRPr lang="en-US"/>
          </a:p>
        </p:txBody>
      </p:sp>
      <p:pic>
        <p:nvPicPr>
          <p:cNvPr id="5122" name="Picture 2" descr="C:\Users\Md Mahfuz Flame\OneDrive\Desktop\BDA lab\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3293" y="2422661"/>
            <a:ext cx="8697913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day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Jaipur National University, Jaipur</a:t>
            </a:r>
            <a:endParaRPr lang="en-US"/>
          </a:p>
        </p:txBody>
      </p:sp>
      <p:pic>
        <p:nvPicPr>
          <p:cNvPr id="6146" name="Picture 2" descr="C:\Users\Md Mahfuz Flame\OneDrive\Desktop\BDA lab\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2055" y="2309495"/>
            <a:ext cx="6283234" cy="2978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Jaipur</a:t>
            </a:r>
            <a:endParaRPr lang="en-US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212390" y="989454"/>
            <a:ext cx="8229240" cy="682606"/>
          </a:xfrm>
          <a:prstGeom prst="rect">
            <a:avLst/>
          </a:prstGeom>
        </p:spPr>
        <p:txBody>
          <a:bodyPr lIns="0" rIns="0" bIns="0" anchor="b"/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/>
              </a:rPr>
              <a:t>Conclusions &amp; Future Scope</a:t>
            </a:r>
            <a:endParaRPr sz="4000" dirty="0">
              <a:solidFill>
                <a:prstClr val="black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65120" y="1672046"/>
            <a:ext cx="8229240" cy="4056994"/>
          </a:xfrm>
          <a:prstGeom prst="rect">
            <a:avLst/>
          </a:prstGeom>
        </p:spPr>
        <p:txBody>
          <a:bodyPr/>
          <a:lstStyle/>
          <a:p>
            <a:pPr algn="just">
              <a:buSzPct val="95000"/>
              <a:buFont typeface="Wingdings 2" panose="05020102010507070707" charset="2"/>
              <a:buChar char=""/>
            </a:pPr>
            <a:endParaRPr lang="en-US" sz="25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algn="just">
              <a:buSzPct val="95000"/>
              <a:buFont typeface="Wingdings 2" panose="05020102010507070707" charset="2"/>
              <a:buChar char=""/>
            </a:pPr>
            <a:endParaRPr lang="en-US" sz="25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algn="just">
              <a:buSzPct val="95000"/>
              <a:buFont typeface="Wingdings 2" panose="05020102010507070707" charset="2"/>
              <a:buChar char=""/>
            </a:pPr>
            <a:endParaRPr dirty="0">
              <a:solidFill>
                <a:prstClr val="black"/>
              </a:solidFill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090" y="1671955"/>
            <a:ext cx="8705850" cy="62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endParaRPr lang="en-US" dirty="0" smtClean="0"/>
          </a:p>
          <a:p>
            <a:pPr marL="457200" indent="-457200">
              <a:lnSpc>
                <a:spcPct val="95000"/>
              </a:lnSpc>
              <a:buClr>
                <a:srgbClr val="000000"/>
              </a:buClr>
              <a:buSzPct val="52000"/>
              <a:buFont typeface="Arial" panose="020B0604020202020204" pitchFamily="34" charset="0"/>
              <a:buChar char="•"/>
              <a:tabLst>
                <a:tab pos="107950" algn="l"/>
                <a:tab pos="556895" algn="l"/>
                <a:tab pos="1006475" algn="l"/>
                <a:tab pos="1455420" algn="l"/>
                <a:tab pos="1905000" algn="l"/>
                <a:tab pos="2353945" algn="l"/>
                <a:tab pos="2803525" algn="l"/>
                <a:tab pos="3252470" algn="l"/>
                <a:tab pos="3702050" algn="l"/>
                <a:tab pos="4150995" algn="l"/>
                <a:tab pos="4600575" algn="l"/>
                <a:tab pos="5049520" algn="l"/>
                <a:tab pos="5499100" algn="l"/>
                <a:tab pos="5948045" algn="l"/>
                <a:tab pos="6397625" algn="l"/>
                <a:tab pos="6846570" algn="l"/>
                <a:tab pos="7296150" algn="l"/>
                <a:tab pos="7745095" algn="l"/>
                <a:tab pos="8194675" algn="l"/>
                <a:tab pos="8643620" algn="l"/>
              </a:tabLst>
            </a:pPr>
            <a:r>
              <a:rPr lang="en-GB" sz="3200" b="1" dirty="0" smtClean="0">
                <a:latin typeface="Times New Roman" panose="02020603050405020304" pitchFamily="18" charset="0"/>
              </a:rPr>
              <a:t>Able to consider a “lifetime” worth of data when making a prediction</a:t>
            </a:r>
            <a:endParaRPr lang="en-GB" sz="3200" b="1" dirty="0" smtClean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5000"/>
              </a:lnSpc>
              <a:buClr>
                <a:srgbClr val="000000"/>
              </a:buClr>
              <a:buSzPct val="52000"/>
              <a:buFont typeface="Arial" panose="020B0604020202020204" pitchFamily="34" charset="0"/>
              <a:buChar char="•"/>
              <a:tabLst>
                <a:tab pos="107950" algn="l"/>
                <a:tab pos="556895" algn="l"/>
                <a:tab pos="1006475" algn="l"/>
                <a:tab pos="1455420" algn="l"/>
                <a:tab pos="1905000" algn="l"/>
                <a:tab pos="2353945" algn="l"/>
                <a:tab pos="2803525" algn="l"/>
                <a:tab pos="3252470" algn="l"/>
                <a:tab pos="3702050" algn="l"/>
                <a:tab pos="4150995" algn="l"/>
                <a:tab pos="4600575" algn="l"/>
                <a:tab pos="5049520" algn="l"/>
                <a:tab pos="5499100" algn="l"/>
                <a:tab pos="5948045" algn="l"/>
                <a:tab pos="6397625" algn="l"/>
                <a:tab pos="6846570" algn="l"/>
                <a:tab pos="7296150" algn="l"/>
                <a:tab pos="7745095" algn="l"/>
                <a:tab pos="8194675" algn="l"/>
                <a:tab pos="8643620" algn="l"/>
              </a:tabLst>
            </a:pPr>
            <a:r>
              <a:rPr lang="en-GB" sz="3200" b="1" dirty="0" smtClean="0">
                <a:latin typeface="Times New Roman" panose="02020603050405020304" pitchFamily="18" charset="0"/>
              </a:rPr>
              <a:t>Completely unbiased</a:t>
            </a:r>
            <a:endParaRPr lang="en-GB" sz="3200" b="1" dirty="0" smtClean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5000"/>
              </a:lnSpc>
              <a:buClr>
                <a:srgbClr val="000000"/>
              </a:buClr>
              <a:buSzPct val="52000"/>
              <a:buFont typeface="Arial" panose="020B0604020202020204" pitchFamily="34" charset="0"/>
              <a:buChar char="•"/>
              <a:tabLst>
                <a:tab pos="107950" algn="l"/>
                <a:tab pos="556895" algn="l"/>
                <a:tab pos="1006475" algn="l"/>
                <a:tab pos="1455420" algn="l"/>
                <a:tab pos="1905000" algn="l"/>
                <a:tab pos="2353945" algn="l"/>
                <a:tab pos="2803525" algn="l"/>
                <a:tab pos="3252470" algn="l"/>
                <a:tab pos="3702050" algn="l"/>
                <a:tab pos="4150995" algn="l"/>
                <a:tab pos="4600575" algn="l"/>
                <a:tab pos="5049520" algn="l"/>
                <a:tab pos="5499100" algn="l"/>
                <a:tab pos="5948045" algn="l"/>
                <a:tab pos="6397625" algn="l"/>
                <a:tab pos="6846570" algn="l"/>
                <a:tab pos="7296150" algn="l"/>
                <a:tab pos="7745095" algn="l"/>
                <a:tab pos="8194675" algn="l"/>
                <a:tab pos="8643620" algn="l"/>
              </a:tabLst>
            </a:pPr>
            <a:r>
              <a:rPr lang="en-GB" sz="3200" b="1" dirty="0" smtClean="0">
                <a:latin typeface="Times New Roman" panose="02020603050405020304" pitchFamily="18" charset="0"/>
              </a:rPr>
              <a:t>95% </a:t>
            </a:r>
            <a:r>
              <a:rPr lang="en-US" altLang="en-GB" sz="3200" b="1" dirty="0" smtClean="0">
                <a:latin typeface="Times New Roman" panose="02020603050405020304" pitchFamily="18" charset="0"/>
              </a:rPr>
              <a:t>Accuracy</a:t>
            </a:r>
            <a:r>
              <a:rPr lang="en-GB" sz="3200" b="1" dirty="0" smtClean="0">
                <a:latin typeface="Times New Roman" panose="02020603050405020304" pitchFamily="18" charset="0"/>
              </a:rPr>
              <a:t>.</a:t>
            </a:r>
            <a:endParaRPr lang="en-GB" sz="3200" b="1" dirty="0" smtClean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5000"/>
              </a:lnSpc>
              <a:buClr>
                <a:srgbClr val="000000"/>
              </a:buClr>
              <a:buSzPct val="52000"/>
              <a:buFont typeface="Arial" panose="020B0604020202020204" pitchFamily="34" charset="0"/>
              <a:buChar char="•"/>
              <a:tabLst>
                <a:tab pos="107950" algn="l"/>
                <a:tab pos="556895" algn="l"/>
                <a:tab pos="1006475" algn="l"/>
                <a:tab pos="1455420" algn="l"/>
                <a:tab pos="1905000" algn="l"/>
                <a:tab pos="2353945" algn="l"/>
                <a:tab pos="2803525" algn="l"/>
                <a:tab pos="3252470" algn="l"/>
                <a:tab pos="3702050" algn="l"/>
                <a:tab pos="4150995" algn="l"/>
                <a:tab pos="4600575" algn="l"/>
                <a:tab pos="5049520" algn="l"/>
                <a:tab pos="5499100" algn="l"/>
                <a:tab pos="5948045" algn="l"/>
                <a:tab pos="6397625" algn="l"/>
                <a:tab pos="6846570" algn="l"/>
                <a:tab pos="7296150" algn="l"/>
                <a:tab pos="7745095" algn="l"/>
                <a:tab pos="8194675" algn="l"/>
                <a:tab pos="8643620" algn="l"/>
              </a:tabLst>
            </a:pPr>
            <a:r>
              <a:rPr lang="en-GB" sz="3200" b="1" dirty="0" smtClean="0"/>
              <a:t>Under “normal” conditions, in most cases, our model will outperform most other current stock market predictors and be a very worthwhile, and potentially </a:t>
            </a:r>
            <a:r>
              <a:rPr lang="en-GB" sz="3200" b="1" dirty="0" smtClean="0">
                <a:solidFill>
                  <a:srgbClr val="16AA16"/>
                </a:solidFill>
              </a:rPr>
              <a:t>profitable aid </a:t>
            </a:r>
            <a:r>
              <a:rPr lang="en-GB" sz="3200" b="1" dirty="0" smtClean="0"/>
              <a:t>to investors</a:t>
            </a:r>
            <a:endParaRPr lang="en-GB" sz="3200" b="1" dirty="0" smtClean="0"/>
          </a:p>
          <a:p>
            <a:pPr marL="571500" indent="-571500">
              <a:lnSpc>
                <a:spcPct val="95000"/>
              </a:lnSpc>
              <a:buClr>
                <a:srgbClr val="000000"/>
              </a:buClr>
              <a:buSzPct val="52000"/>
              <a:buNone/>
              <a:tabLst>
                <a:tab pos="107950" algn="l"/>
                <a:tab pos="556895" algn="l"/>
                <a:tab pos="1006475" algn="l"/>
                <a:tab pos="1455420" algn="l"/>
                <a:tab pos="1905000" algn="l"/>
                <a:tab pos="2353945" algn="l"/>
                <a:tab pos="2803525" algn="l"/>
                <a:tab pos="3252470" algn="l"/>
                <a:tab pos="3702050" algn="l"/>
                <a:tab pos="4150995" algn="l"/>
                <a:tab pos="4600575" algn="l"/>
                <a:tab pos="5049520" algn="l"/>
                <a:tab pos="5499100" algn="l"/>
                <a:tab pos="5948045" algn="l"/>
                <a:tab pos="6397625" algn="l"/>
                <a:tab pos="6846570" algn="l"/>
                <a:tab pos="7296150" algn="l"/>
                <a:tab pos="7745095" algn="l"/>
                <a:tab pos="8194675" algn="l"/>
                <a:tab pos="8643620" algn="l"/>
              </a:tabLst>
            </a:pPr>
            <a:endParaRPr lang="en-GB" sz="3600" b="1" dirty="0" smtClean="0">
              <a:latin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Jaipur</a:t>
            </a:r>
            <a:endParaRPr lang="en-US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437760" y="501054"/>
            <a:ext cx="8229240" cy="567892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/>
              </a:rPr>
              <a:t>Limitation</a:t>
            </a:r>
            <a:endParaRPr sz="4000" dirty="0"/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3143" y="1384662"/>
            <a:ext cx="773321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system have many drawbacks including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 the predicted value is fully relying on data or past values 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sym typeface="+mn-ea"/>
              </a:rPr>
              <a:t>No way to predict unexpected factors, i.e. natural disaster, legal problems, etc.</a:t>
            </a:r>
            <a:endParaRPr lang="en-GB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No human or computer can perfectly predict the volatile stock market</a:t>
            </a:r>
            <a:endParaRPr lang="en-GB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GeekForGeeks</a:t>
            </a:r>
            <a:r>
              <a:rPr lang="en-US" dirty="0" smtClean="0"/>
              <a:t>:- </a:t>
            </a:r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 smtClean="0">
                <a:solidFill>
                  <a:schemeClr val="accent1"/>
                </a:solidFill>
              </a:rPr>
              <a:t>://www.geeksforgeeks.org/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Jaipur</a:t>
            </a:r>
            <a:endParaRPr lang="en-US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533400" y="788935"/>
            <a:ext cx="8076960" cy="609120"/>
          </a:xfrm>
          <a:prstGeom prst="rect">
            <a:avLst/>
          </a:prstGeom>
        </p:spPr>
        <p:txBody>
          <a:bodyPr lIns="0" rIns="0" bIns="0" anchor="b"/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Times New Roman" panose="02020603050405020304"/>
              </a:rPr>
              <a:t>Acknowledgement</a:t>
            </a:r>
            <a:endParaRPr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6103" y="1397726"/>
            <a:ext cx="56692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3366"/>
                </a:solidFill>
              </a:rPr>
              <a:t>We would like to express our special gratitude to our mentor Ms </a:t>
            </a:r>
            <a:r>
              <a:rPr lang="en-US" sz="2000" dirty="0" err="1" smtClean="0">
                <a:solidFill>
                  <a:srgbClr val="993366"/>
                </a:solidFill>
              </a:rPr>
              <a:t>Jyoti</a:t>
            </a:r>
            <a:r>
              <a:rPr lang="en-US" sz="2000" dirty="0" smtClean="0">
                <a:solidFill>
                  <a:srgbClr val="993366"/>
                </a:solidFill>
              </a:rPr>
              <a:t> </a:t>
            </a:r>
            <a:r>
              <a:rPr lang="en-US" sz="2000" dirty="0" err="1" smtClean="0">
                <a:solidFill>
                  <a:srgbClr val="993366"/>
                </a:solidFill>
              </a:rPr>
              <a:t>Khandelwal</a:t>
            </a:r>
            <a:r>
              <a:rPr lang="en-US" sz="2000" dirty="0" smtClean="0">
                <a:solidFill>
                  <a:srgbClr val="993366"/>
                </a:solidFill>
              </a:rPr>
              <a:t> for her guidance and support in completing our project. It was a great experience to work with our mentor           Ms </a:t>
            </a:r>
            <a:r>
              <a:rPr lang="en-US" sz="2000" dirty="0" err="1" smtClean="0">
                <a:solidFill>
                  <a:srgbClr val="993366"/>
                </a:solidFill>
              </a:rPr>
              <a:t>Jyoti</a:t>
            </a:r>
            <a:r>
              <a:rPr lang="en-US" sz="2000" dirty="0" smtClean="0">
                <a:solidFill>
                  <a:srgbClr val="993366"/>
                </a:solidFill>
              </a:rPr>
              <a:t> </a:t>
            </a:r>
            <a:r>
              <a:rPr lang="en-US" sz="2000" dirty="0" err="1" smtClean="0">
                <a:solidFill>
                  <a:srgbClr val="993366"/>
                </a:solidFill>
              </a:rPr>
              <a:t>Khandelwal</a:t>
            </a:r>
            <a:r>
              <a:rPr lang="en-US" sz="2000" dirty="0" smtClean="0">
                <a:solidFill>
                  <a:srgbClr val="993366"/>
                </a:solidFill>
              </a:rPr>
              <a:t>.  She guided us a lot during the project. She helps us in doing a lot research and we came to know about many things and we really thankful to her.</a:t>
            </a:r>
            <a:endParaRPr lang="en-US" sz="2000" dirty="0" smtClean="0">
              <a:solidFill>
                <a:srgbClr val="993366"/>
              </a:solidFill>
            </a:endParaRPr>
          </a:p>
          <a:p>
            <a:endParaRPr lang="en-US" sz="2000" dirty="0" smtClean="0">
              <a:solidFill>
                <a:srgbClr val="993366"/>
              </a:solidFill>
            </a:endParaRPr>
          </a:p>
          <a:p>
            <a:r>
              <a:rPr lang="en-US" sz="2000" dirty="0" smtClean="0">
                <a:solidFill>
                  <a:srgbClr val="993366"/>
                </a:solidFill>
              </a:rPr>
              <a:t>Secondly we would like to thank our  group members who helped us a lot in finalizing this project within the limited time frame.</a:t>
            </a:r>
            <a:endParaRPr lang="en-US" sz="2000" dirty="0">
              <a:solidFill>
                <a:srgbClr val="99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5000"/>
              </a:lnSpc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sz="3600" dirty="0" smtClean="0">
                <a:solidFill>
                  <a:srgbClr val="FF0000"/>
                </a:solidFill>
              </a:rPr>
              <a:t>Stock values are subjected to market risks </a:t>
            </a:r>
            <a:endParaRPr lang="en-GB" sz="3600" dirty="0" smtClean="0">
              <a:solidFill>
                <a:srgbClr val="FF0000"/>
              </a:solidFill>
            </a:endParaRPr>
          </a:p>
          <a:p>
            <a:pPr algn="l">
              <a:lnSpc>
                <a:spcPct val="95000"/>
              </a:lnSpc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GB" sz="3600" dirty="0" smtClean="0">
                <a:solidFill>
                  <a:srgbClr val="FF0000"/>
                </a:solidFill>
              </a:rPr>
              <a:t>P</a:t>
            </a:r>
            <a:r>
              <a:rPr lang="en-GB" sz="3600" dirty="0" smtClean="0">
                <a:solidFill>
                  <a:srgbClr val="FF0000"/>
                </a:solidFill>
              </a:rPr>
              <a:t>lease </a:t>
            </a:r>
            <a:r>
              <a:rPr lang="en-US" altLang="en-GB" sz="3600" dirty="0" smtClean="0">
                <a:solidFill>
                  <a:srgbClr val="FF0000"/>
                </a:solidFill>
              </a:rPr>
              <a:t>invest carefully</a:t>
            </a:r>
            <a:endParaRPr lang="en-GB" sz="3600" dirty="0" smtClean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43640" cy="5714640"/>
          </a:xfrm>
          <a:prstGeom prst="rect">
            <a:avLst/>
          </a:prstGeom>
          <a:ln w="9360">
            <a:noFill/>
          </a:ln>
        </p:spPr>
      </p:pic>
      <p:sp>
        <p:nvSpPr>
          <p:cNvPr id="201" name="TextShape 1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/>
            <a:r>
              <a:rPr lang="en-US" sz="1200" dirty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Jaipur</a:t>
            </a:r>
            <a:endParaRPr lang="en-US" sz="1200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006635" y="6186533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Jaipur</a:t>
            </a:r>
            <a:endParaRPr lang="en-US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44525" y="1141255"/>
            <a:ext cx="8076960" cy="717641"/>
          </a:xfrm>
          <a:prstGeom prst="rect">
            <a:avLst/>
          </a:prstGeom>
        </p:spPr>
        <p:txBody>
          <a:bodyPr lIns="0" rIns="0" bIns="0" anchor="b"/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Times New Roman" panose="02020603050405020304"/>
              </a:rPr>
              <a:t>Outlines</a:t>
            </a:r>
            <a:endParaRPr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381635" y="2311645"/>
            <a:ext cx="8229240" cy="5105160"/>
          </a:xfrm>
          <a:prstGeom prst="rect">
            <a:avLst/>
          </a:prstGeom>
        </p:spPr>
        <p:txBody>
          <a:bodyPr/>
          <a:lstStyle/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  <a:endParaRPr dirty="0">
              <a:solidFill>
                <a:prstClr val="black"/>
              </a:solidFill>
              <a:latin typeface="Arial" panose="020B0604020202020204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/>
              </a:rPr>
              <a:t>Literature Review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/>
              </a:rPr>
              <a:t>Objectives</a:t>
            </a:r>
            <a:endParaRPr dirty="0">
              <a:solidFill>
                <a:prstClr val="black"/>
              </a:solidFill>
              <a:latin typeface="Arial" panose="020B0604020202020204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/>
              </a:rPr>
              <a:t>Proposed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/>
              </a:rPr>
              <a:t>Model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/>
              </a:rPr>
              <a:t>Experimental Setup</a:t>
            </a:r>
            <a:endParaRPr dirty="0">
              <a:solidFill>
                <a:prstClr val="black"/>
              </a:solidFill>
              <a:latin typeface="Arial" panose="020B0604020202020204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/>
              </a:rPr>
              <a:t>Result Analysis</a:t>
            </a:r>
            <a:endParaRPr dirty="0">
              <a:solidFill>
                <a:prstClr val="black"/>
              </a:solidFill>
              <a:latin typeface="Arial" panose="020B0604020202020204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/>
              </a:rPr>
              <a:t>Conclusion &amp; Future Scope</a:t>
            </a:r>
            <a:endParaRPr dirty="0">
              <a:solidFill>
                <a:prstClr val="black"/>
              </a:solidFill>
              <a:latin typeface="Arial" panose="020B0604020202020204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/>
              </a:rPr>
              <a:t>Reference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/>
              </a:rPr>
              <a:t>Acknowledgement</a:t>
            </a:r>
            <a:endParaRPr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</a:t>
            </a:r>
            <a:r>
              <a:rPr lang="en-US" dirty="0" err="1" smtClean="0">
                <a:solidFill>
                  <a:srgbClr val="045C75"/>
                </a:solidFill>
                <a:latin typeface="Constantia" panose="02030602050306030303" pitchFamily="18" charset="0"/>
              </a:rPr>
              <a:t>Jaipur</a:t>
            </a:r>
            <a:endParaRPr lang="en-US" dirty="0" smtClean="0">
              <a:solidFill>
                <a:srgbClr val="045C75"/>
              </a:solidFill>
              <a:latin typeface="Constantia" panose="02030602050306030303" pitchFamily="18" charset="0"/>
            </a:endParaRPr>
          </a:p>
          <a:p>
            <a:pPr algn="ctr"/>
            <a:endParaRPr lang="en-US" dirty="0" smtClean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533280" y="1239273"/>
            <a:ext cx="8076960" cy="528030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/>
              </a:rPr>
              <a:t>Introduction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457200" y="1077653"/>
            <a:ext cx="8229240" cy="2103429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SzPct val="95000"/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275007" y="3181082"/>
            <a:ext cx="7147775" cy="4949660"/>
          </a:xfrm>
          <a:prstGeom prst="rect">
            <a:avLst/>
          </a:prstGeom>
        </p:spPr>
        <p:txBody>
          <a:bodyPr/>
          <a:lstStyle/>
          <a:p>
            <a:pPr algn="just"/>
            <a:endParaRPr lang="en-US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6" descr="D:\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630" y="2292985"/>
            <a:ext cx="89681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fontAlgn="t">
              <a:buFont typeface="Arial" panose="020B0604020202020204" pitchFamily="34" charset="0"/>
              <a:buChar char="•"/>
            </a:pPr>
            <a:r>
              <a:rPr lang="en-GB" sz="3200" dirty="0" smtClean="0"/>
              <a:t> Trading is the process of buying and selling of financial instruments</a:t>
            </a:r>
            <a:endParaRPr lang="en-GB" sz="3200" dirty="0" smtClean="0"/>
          </a:p>
          <a:p>
            <a:pPr marL="457200" indent="-457200" algn="l" fontAlgn="t">
              <a:buFont typeface="Arial" panose="020B0604020202020204" pitchFamily="34" charset="0"/>
              <a:buChar char="•"/>
            </a:pPr>
            <a:r>
              <a:rPr lang="en-US" altLang="en-GB" sz="3200" dirty="0" smtClean="0"/>
              <a:t>O</a:t>
            </a:r>
            <a:r>
              <a:rPr lang="en-GB" sz="3200" dirty="0" smtClean="0"/>
              <a:t>ne of the most important sources for   </a:t>
            </a:r>
            <a:r>
              <a:rPr lang="en-US" altLang="en-GB" sz="3200" dirty="0" smtClean="0"/>
              <a:t>com</a:t>
            </a:r>
            <a:r>
              <a:rPr lang="en-GB" sz="3200" dirty="0" smtClean="0"/>
              <a:t>mpanies to raise money</a:t>
            </a:r>
            <a:r>
              <a:rPr lang="en-US" altLang="en-GB" sz="3200" dirty="0" smtClean="0"/>
              <a:t> </a:t>
            </a:r>
            <a:r>
              <a:rPr lang="en-GB" sz="3200" dirty="0" smtClean="0"/>
              <a:t>allows businesses to go public, or raise additional capital for expansion</a:t>
            </a:r>
            <a:endParaRPr lang="en-GB" sz="3200" dirty="0" smtClean="0"/>
          </a:p>
          <a:p>
            <a:pPr marL="457200" indent="-457200" algn="l"/>
            <a:endParaRPr lang="en-GB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93"/>
            <a:ext cx="8229600" cy="4389437"/>
          </a:xfrm>
        </p:spPr>
        <p:txBody>
          <a:bodyPr/>
          <a:lstStyle/>
          <a:p>
            <a:pPr marL="0" indent="0">
              <a:lnSpc>
                <a:spcPct val="95000"/>
              </a:lnSpc>
              <a:buSzPct val="33000"/>
              <a:buFont typeface="Wingdings" panose="05000000000000000000" pitchFamily="2" charset="2"/>
              <a:buBlip>
                <a:blip r:embed="rId1"/>
              </a:buBlip>
              <a:tabLst>
                <a:tab pos="104775" algn="l"/>
                <a:tab pos="553720" algn="l"/>
                <a:tab pos="1003300" algn="l"/>
                <a:tab pos="1452245" algn="l"/>
                <a:tab pos="1901825" algn="l"/>
                <a:tab pos="2350770" algn="l"/>
                <a:tab pos="2800350" algn="l"/>
                <a:tab pos="3249295" algn="l"/>
                <a:tab pos="3698875" algn="l"/>
                <a:tab pos="4147820" algn="l"/>
                <a:tab pos="4597400" algn="l"/>
                <a:tab pos="5046345" algn="l"/>
                <a:tab pos="5495925" algn="l"/>
                <a:tab pos="5944870" algn="l"/>
                <a:tab pos="6394450" algn="l"/>
                <a:tab pos="6843395" algn="l"/>
                <a:tab pos="7292975" algn="l"/>
                <a:tab pos="7741920" algn="l"/>
                <a:tab pos="8191500" algn="l"/>
                <a:tab pos="8640445" algn="l"/>
                <a:tab pos="8983345" algn="l"/>
                <a:tab pos="9432925" algn="l"/>
                <a:tab pos="9881870" algn="l"/>
                <a:tab pos="10331450" algn="l"/>
                <a:tab pos="10780395" algn="l"/>
              </a:tabLst>
            </a:pPr>
            <a:r>
              <a:rPr lang="en-GB" sz="3200" dirty="0" smtClean="0"/>
              <a:t>Predicting stock performance is a very 	   large and profitable area of study </a:t>
            </a:r>
            <a:endParaRPr lang="en-GB" sz="3200" dirty="0" smtClean="0"/>
          </a:p>
          <a:p>
            <a:pPr marL="0" indent="0">
              <a:lnSpc>
                <a:spcPct val="95000"/>
              </a:lnSpc>
              <a:buSzPct val="33000"/>
              <a:buFont typeface="Wingdings" panose="05000000000000000000" pitchFamily="2" charset="2"/>
              <a:buBlip>
                <a:blip r:embed="rId1"/>
              </a:buBlip>
              <a:tabLst>
                <a:tab pos="104775" algn="l"/>
                <a:tab pos="553720" algn="l"/>
                <a:tab pos="1003300" algn="l"/>
                <a:tab pos="1452245" algn="l"/>
                <a:tab pos="1901825" algn="l"/>
                <a:tab pos="2350770" algn="l"/>
                <a:tab pos="2800350" algn="l"/>
                <a:tab pos="3249295" algn="l"/>
                <a:tab pos="3698875" algn="l"/>
                <a:tab pos="4147820" algn="l"/>
                <a:tab pos="4597400" algn="l"/>
                <a:tab pos="5046345" algn="l"/>
                <a:tab pos="5495925" algn="l"/>
                <a:tab pos="5944870" algn="l"/>
                <a:tab pos="6394450" algn="l"/>
                <a:tab pos="6843395" algn="l"/>
                <a:tab pos="7292975" algn="l"/>
                <a:tab pos="7741920" algn="l"/>
                <a:tab pos="8191500" algn="l"/>
                <a:tab pos="8640445" algn="l"/>
                <a:tab pos="8983345" algn="l"/>
                <a:tab pos="9432925" algn="l"/>
                <a:tab pos="9881870" algn="l"/>
                <a:tab pos="10331450" algn="l"/>
                <a:tab pos="10780395" algn="l"/>
              </a:tabLst>
            </a:pPr>
            <a:r>
              <a:rPr lang="en-GB" sz="3200" dirty="0" smtClean="0"/>
              <a:t> Many companies have developed stock   	 predictors based on neural networks </a:t>
            </a:r>
            <a:endParaRPr lang="en-GB" sz="3200" dirty="0" smtClean="0"/>
          </a:p>
          <a:p>
            <a:pPr marL="0" indent="0">
              <a:lnSpc>
                <a:spcPct val="95000"/>
              </a:lnSpc>
              <a:buSzPct val="33000"/>
              <a:buFont typeface="Wingdings" panose="05000000000000000000" pitchFamily="2" charset="2"/>
              <a:buBlip>
                <a:blip r:embed="rId1"/>
              </a:buBlip>
              <a:tabLst>
                <a:tab pos="104775" algn="l"/>
                <a:tab pos="553720" algn="l"/>
                <a:tab pos="1003300" algn="l"/>
                <a:tab pos="1452245" algn="l"/>
                <a:tab pos="1901825" algn="l"/>
                <a:tab pos="2350770" algn="l"/>
                <a:tab pos="2800350" algn="l"/>
                <a:tab pos="3249295" algn="l"/>
                <a:tab pos="3698875" algn="l"/>
                <a:tab pos="4147820" algn="l"/>
                <a:tab pos="4597400" algn="l"/>
                <a:tab pos="5046345" algn="l"/>
                <a:tab pos="5495925" algn="l"/>
                <a:tab pos="5944870" algn="l"/>
                <a:tab pos="6394450" algn="l"/>
                <a:tab pos="6843395" algn="l"/>
                <a:tab pos="7292975" algn="l"/>
                <a:tab pos="7741920" algn="l"/>
                <a:tab pos="8191500" algn="l"/>
                <a:tab pos="8640445" algn="l"/>
                <a:tab pos="8983345" algn="l"/>
                <a:tab pos="9432925" algn="l"/>
                <a:tab pos="9881870" algn="l"/>
                <a:tab pos="10331450" algn="l"/>
                <a:tab pos="10780395" algn="l"/>
              </a:tabLst>
            </a:pPr>
            <a:r>
              <a:rPr lang="en-GB" sz="3200" dirty="0" smtClean="0"/>
              <a:t> Can give an edge to beginning investors    who don’t have a lifetime of experience</a:t>
            </a:r>
            <a:endParaRPr lang="en-GB" sz="3200" dirty="0" smtClean="0"/>
          </a:p>
          <a:p>
            <a:pPr marL="0" indent="0">
              <a:lnSpc>
                <a:spcPct val="95000"/>
              </a:lnSpc>
              <a:buSzPct val="33000"/>
              <a:buFont typeface="Wingdings" panose="05000000000000000000" pitchFamily="2" charset="2"/>
              <a:buBlip>
                <a:blip r:embed="rId1"/>
              </a:buBlip>
              <a:tabLst>
                <a:tab pos="104775" algn="l"/>
                <a:tab pos="553720" algn="l"/>
                <a:tab pos="1003300" algn="l"/>
                <a:tab pos="1452245" algn="l"/>
                <a:tab pos="1901825" algn="l"/>
                <a:tab pos="2350770" algn="l"/>
                <a:tab pos="2800350" algn="l"/>
                <a:tab pos="3249295" algn="l"/>
                <a:tab pos="3698875" algn="l"/>
                <a:tab pos="4147820" algn="l"/>
                <a:tab pos="4597400" algn="l"/>
                <a:tab pos="5046345" algn="l"/>
                <a:tab pos="5495925" algn="l"/>
                <a:tab pos="5944870" algn="l"/>
                <a:tab pos="6394450" algn="l"/>
                <a:tab pos="6843395" algn="l"/>
                <a:tab pos="7292975" algn="l"/>
                <a:tab pos="7741920" algn="l"/>
                <a:tab pos="8191500" algn="l"/>
                <a:tab pos="8640445" algn="l"/>
                <a:tab pos="8983345" algn="l"/>
                <a:tab pos="9432925" algn="l"/>
                <a:tab pos="9881870" algn="l"/>
                <a:tab pos="10331450" algn="l"/>
                <a:tab pos="10780395" algn="l"/>
              </a:tabLst>
            </a:pPr>
            <a:r>
              <a:rPr lang="en-GB" sz="3200" dirty="0" smtClean="0"/>
              <a:t>This technique has proven successful in     aiding the decisions of investors</a:t>
            </a:r>
            <a:endParaRPr lang="en-GB" sz="3200" dirty="0" smtClean="0"/>
          </a:p>
          <a:p>
            <a:pPr marL="0" indent="0">
              <a:lnSpc>
                <a:spcPct val="95000"/>
              </a:lnSpc>
              <a:buSzPct val="33000"/>
              <a:buFont typeface="Wingdings" panose="05000000000000000000" pitchFamily="2" charset="2"/>
              <a:buBlip>
                <a:blip r:embed="rId1"/>
              </a:buBlip>
              <a:tabLst>
                <a:tab pos="104775" algn="l"/>
                <a:tab pos="553720" algn="l"/>
                <a:tab pos="1003300" algn="l"/>
                <a:tab pos="1452245" algn="l"/>
                <a:tab pos="1901825" algn="l"/>
                <a:tab pos="2350770" algn="l"/>
                <a:tab pos="2800350" algn="l"/>
                <a:tab pos="3249295" algn="l"/>
                <a:tab pos="3698875" algn="l"/>
                <a:tab pos="4147820" algn="l"/>
                <a:tab pos="4597400" algn="l"/>
                <a:tab pos="5046345" algn="l"/>
                <a:tab pos="5495925" algn="l"/>
                <a:tab pos="5944870" algn="l"/>
                <a:tab pos="6394450" algn="l"/>
                <a:tab pos="6843395" algn="l"/>
                <a:tab pos="7292975" algn="l"/>
                <a:tab pos="7741920" algn="l"/>
                <a:tab pos="8191500" algn="l"/>
                <a:tab pos="8640445" algn="l"/>
                <a:tab pos="8983345" algn="l"/>
                <a:tab pos="9432925" algn="l"/>
                <a:tab pos="9881870" algn="l"/>
                <a:tab pos="10331450" algn="l"/>
                <a:tab pos="10780395" algn="l"/>
              </a:tabLst>
            </a:pPr>
            <a:r>
              <a:rPr lang="en-GB" sz="3200" dirty="0" smtClean="0"/>
              <a:t> Can give an edge to beginning investors    who don’t have a lifetime of experience</a:t>
            </a:r>
            <a:endParaRPr lang="en-GB" sz="3200" dirty="0" smtClean="0"/>
          </a:p>
          <a:p>
            <a:endParaRPr lang="en-US" dirty="0"/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98147" y="625021"/>
            <a:ext cx="6400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" y="831723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2397125"/>
            <a:ext cx="8147685" cy="3860165"/>
          </a:xfrm>
        </p:spPr>
        <p:txBody>
          <a:bodyPr/>
          <a:lstStyle/>
          <a:p>
            <a:pPr marL="0" indent="0">
              <a:lnSpc>
                <a:spcPct val="95000"/>
              </a:lnSpc>
              <a:buSzPct val="33000"/>
              <a:buFont typeface="Wingdings" panose="05000000000000000000" pitchFamily="2" charset="2"/>
              <a:buBlip>
                <a:blip r:embed="rId1"/>
              </a:buBlip>
              <a:tabLst>
                <a:tab pos="104775" algn="l"/>
                <a:tab pos="553720" algn="l"/>
                <a:tab pos="1003300" algn="l"/>
                <a:tab pos="1452245" algn="l"/>
                <a:tab pos="1901825" algn="l"/>
                <a:tab pos="2350770" algn="l"/>
                <a:tab pos="2800350" algn="l"/>
                <a:tab pos="3249295" algn="l"/>
                <a:tab pos="3698875" algn="l"/>
                <a:tab pos="4147820" algn="l"/>
                <a:tab pos="4597400" algn="l"/>
                <a:tab pos="5046345" algn="l"/>
                <a:tab pos="5495925" algn="l"/>
                <a:tab pos="5944870" algn="l"/>
                <a:tab pos="6394450" algn="l"/>
                <a:tab pos="6843395" algn="l"/>
                <a:tab pos="7292975" algn="l"/>
                <a:tab pos="7741920" algn="l"/>
                <a:tab pos="8191500" algn="l"/>
                <a:tab pos="8640445" algn="l"/>
                <a:tab pos="8983345" algn="l"/>
                <a:tab pos="9432925" algn="l"/>
                <a:tab pos="9881870" algn="l"/>
                <a:tab pos="10331450" algn="l"/>
                <a:tab pos="10780395" algn="l"/>
              </a:tabLst>
            </a:pPr>
            <a:r>
              <a:rPr lang="en-GB" sz="3600" dirty="0" smtClean="0"/>
              <a:t>Collect a </a:t>
            </a:r>
            <a:r>
              <a:rPr lang="en-US" altLang="en-GB" sz="3600" dirty="0" smtClean="0"/>
              <a:t> </a:t>
            </a:r>
            <a:r>
              <a:rPr lang="en-GB" sz="3600" dirty="0" smtClean="0"/>
              <a:t>real time data</a:t>
            </a:r>
            <a:r>
              <a:rPr lang="en-US" altLang="en-GB" sz="3600" dirty="0" smtClean="0"/>
              <a:t> extracted</a:t>
            </a:r>
            <a:r>
              <a:rPr lang="en-GB" sz="3600" dirty="0" smtClean="0"/>
              <a:t> from yahoo finance .</a:t>
            </a:r>
            <a:endParaRPr lang="en-GB" sz="3600" dirty="0" smtClean="0"/>
          </a:p>
          <a:p>
            <a:pPr marL="0" indent="0">
              <a:lnSpc>
                <a:spcPct val="95000"/>
              </a:lnSpc>
              <a:buSzPct val="33000"/>
              <a:buFont typeface="Wingdings" panose="05000000000000000000" pitchFamily="2" charset="2"/>
              <a:buBlip>
                <a:blip r:embed="rId1"/>
              </a:buBlip>
              <a:tabLst>
                <a:tab pos="104775" algn="l"/>
                <a:tab pos="553720" algn="l"/>
                <a:tab pos="1003300" algn="l"/>
                <a:tab pos="1452245" algn="l"/>
                <a:tab pos="1901825" algn="l"/>
                <a:tab pos="2350770" algn="l"/>
                <a:tab pos="2800350" algn="l"/>
                <a:tab pos="3249295" algn="l"/>
                <a:tab pos="3698875" algn="l"/>
                <a:tab pos="4147820" algn="l"/>
                <a:tab pos="4597400" algn="l"/>
                <a:tab pos="5046345" algn="l"/>
                <a:tab pos="5495925" algn="l"/>
                <a:tab pos="5944870" algn="l"/>
                <a:tab pos="6394450" algn="l"/>
                <a:tab pos="6843395" algn="l"/>
                <a:tab pos="7292975" algn="l"/>
                <a:tab pos="7741920" algn="l"/>
                <a:tab pos="8191500" algn="l"/>
                <a:tab pos="8640445" algn="l"/>
                <a:tab pos="8983345" algn="l"/>
                <a:tab pos="9432925" algn="l"/>
                <a:tab pos="9881870" algn="l"/>
                <a:tab pos="10331450" algn="l"/>
                <a:tab pos="10780395" algn="l"/>
              </a:tabLst>
            </a:pPr>
            <a:r>
              <a:rPr lang="en-GB" sz="3600" dirty="0" smtClean="0"/>
              <a:t> Using the data perform prediction</a:t>
            </a:r>
            <a:r>
              <a:rPr lang="en-US" altLang="en-GB" sz="3600" dirty="0" smtClean="0"/>
              <a:t>, w</a:t>
            </a:r>
            <a:r>
              <a:rPr lang="en-GB" sz="3600" dirty="0" smtClean="0"/>
              <a:t>e will predict the stock of the companies according to user input.</a:t>
            </a:r>
            <a:endParaRPr lang="en-GB" sz="3600" dirty="0" smtClean="0"/>
          </a:p>
          <a:p>
            <a:pPr marL="2197100" lvl="8" indent="0">
              <a:lnSpc>
                <a:spcPct val="95000"/>
              </a:lnSpc>
              <a:buSzPct val="33000"/>
              <a:buFont typeface="Wingdings" panose="05000000000000000000" pitchFamily="2" charset="2"/>
              <a:buBlip>
                <a:blip r:embed="rId1"/>
              </a:buBlip>
              <a:tabLst>
                <a:tab pos="104775" algn="l"/>
                <a:tab pos="553720" algn="l"/>
                <a:tab pos="1003300" algn="l"/>
                <a:tab pos="1452245" algn="l"/>
                <a:tab pos="1901825" algn="l"/>
                <a:tab pos="2350770" algn="l"/>
                <a:tab pos="2800350" algn="l"/>
                <a:tab pos="3249295" algn="l"/>
                <a:tab pos="3698875" algn="l"/>
                <a:tab pos="4147820" algn="l"/>
                <a:tab pos="4597400" algn="l"/>
                <a:tab pos="5046345" algn="l"/>
                <a:tab pos="5495925" algn="l"/>
                <a:tab pos="5944870" algn="l"/>
                <a:tab pos="6394450" algn="l"/>
                <a:tab pos="6843395" algn="l"/>
                <a:tab pos="7292975" algn="l"/>
                <a:tab pos="7741920" algn="l"/>
                <a:tab pos="8191500" algn="l"/>
                <a:tab pos="8640445" algn="l"/>
                <a:tab pos="8983345" algn="l"/>
                <a:tab pos="9432925" algn="l"/>
                <a:tab pos="9881870" algn="l"/>
                <a:tab pos="10331450" algn="l"/>
                <a:tab pos="10780395" algn="l"/>
              </a:tabLst>
            </a:pPr>
            <a:endParaRPr lang="en-GB" dirty="0"/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012305" y="-27305"/>
            <a:ext cx="2049780" cy="128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210"/>
            <a:ext cx="7346315" cy="1212850"/>
          </a:xfrm>
        </p:spPr>
        <p:txBody>
          <a:bodyPr/>
          <a:lstStyle/>
          <a:p>
            <a:pPr algn="ctr"/>
            <a:r>
              <a:rPr lang="en-US" dirty="0" smtClean="0"/>
              <a:t>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550" indent="-336550">
              <a:lnSpc>
                <a:spcPct val="97000"/>
              </a:lnSpc>
              <a:tabLst>
                <a:tab pos="444500" algn="l"/>
                <a:tab pos="893445" algn="l"/>
                <a:tab pos="1343025" algn="l"/>
                <a:tab pos="1791970" algn="l"/>
                <a:tab pos="2241550" algn="l"/>
                <a:tab pos="2690495" algn="l"/>
                <a:tab pos="3140075" algn="l"/>
                <a:tab pos="3589020" algn="l"/>
                <a:tab pos="4038600" algn="l"/>
                <a:tab pos="4487545" algn="l"/>
                <a:tab pos="4937125" algn="l"/>
                <a:tab pos="5386070" algn="l"/>
                <a:tab pos="5835650" algn="l"/>
                <a:tab pos="6284595" algn="l"/>
                <a:tab pos="6734175" algn="l"/>
                <a:tab pos="7183120" algn="l"/>
                <a:tab pos="7632700" algn="l"/>
                <a:tab pos="8081645" algn="l"/>
                <a:tab pos="8531225" algn="l"/>
                <a:tab pos="8980170" algn="l"/>
              </a:tabLst>
            </a:pPr>
            <a:r>
              <a:rPr lang="en-GB" dirty="0" smtClean="0"/>
              <a:t>Stock Prediction is more or less like Pattern Recognition</a:t>
            </a:r>
            <a:endParaRPr lang="en-GB" dirty="0" smtClean="0"/>
          </a:p>
          <a:p>
            <a:pPr marL="336550" indent="-336550">
              <a:lnSpc>
                <a:spcPct val="97000"/>
              </a:lnSpc>
              <a:tabLst>
                <a:tab pos="444500" algn="l"/>
                <a:tab pos="893445" algn="l"/>
                <a:tab pos="1343025" algn="l"/>
                <a:tab pos="1791970" algn="l"/>
                <a:tab pos="2241550" algn="l"/>
                <a:tab pos="2690495" algn="l"/>
                <a:tab pos="3140075" algn="l"/>
                <a:tab pos="3589020" algn="l"/>
                <a:tab pos="4038600" algn="l"/>
                <a:tab pos="4487545" algn="l"/>
                <a:tab pos="4937125" algn="l"/>
                <a:tab pos="5386070" algn="l"/>
                <a:tab pos="5835650" algn="l"/>
                <a:tab pos="6284595" algn="l"/>
                <a:tab pos="6734175" algn="l"/>
                <a:tab pos="7183120" algn="l"/>
                <a:tab pos="7632700" algn="l"/>
                <a:tab pos="8081645" algn="l"/>
                <a:tab pos="8531225" algn="l"/>
                <a:tab pos="8980170" algn="l"/>
              </a:tabLst>
            </a:pPr>
            <a:r>
              <a:rPr lang="en-GB" dirty="0" smtClean="0"/>
              <a:t>NN is a power tool for Pattern </a:t>
            </a:r>
            <a:r>
              <a:rPr lang="en-GB" dirty="0" err="1" smtClean="0"/>
              <a:t>Regnition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79613" y="3419475"/>
            <a:ext cx="5040312" cy="3240088"/>
          </a:xfrm>
          <a:prstGeom prst="rect">
            <a:avLst/>
          </a:prstGeom>
          <a:noFill/>
          <a:ln w="9525">
            <a:noFill/>
            <a:rou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45C75"/>
                </a:solidFill>
                <a:latin typeface="Constantia" panose="02030602050306030303" pitchFamily="18" charset="0"/>
              </a:rPr>
              <a:t>Dept. of CSE, University of Engineering &amp; Management Jaipur</a:t>
            </a:r>
            <a:endParaRPr lang="en-US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95900" y="127080"/>
            <a:ext cx="8229240" cy="914040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7030A0"/>
                </a:solidFill>
                <a:latin typeface="Times New Roman" panose="02020603050405020304"/>
              </a:rPr>
              <a:t>Proposed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/>
              </a:rPr>
              <a:t>Model</a:t>
            </a:r>
            <a:endParaRPr dirty="0"/>
          </a:p>
        </p:txBody>
      </p:sp>
      <p:pic>
        <p:nvPicPr>
          <p:cNvPr id="21" name="Picture 6" descr="D:\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mage-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992776"/>
            <a:ext cx="5095875" cy="5827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Visual Studio Code</a:t>
            </a:r>
            <a:endParaRPr lang="en-US" sz="4000" dirty="0" smtClean="0"/>
          </a:p>
          <a:p>
            <a:r>
              <a:rPr lang="en-US" sz="4000" dirty="0" smtClean="0"/>
              <a:t>JUPYTER Notebook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Jaipur National University, Jaipur</a:t>
            </a:r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3501</Words>
  <Application>WPS Presentation</Application>
  <PresentationFormat>On-screen Show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StarSymbol</vt:lpstr>
      <vt:lpstr>Segoe Print</vt:lpstr>
      <vt:lpstr>Constantia</vt:lpstr>
      <vt:lpstr>Wingdings 2</vt:lpstr>
      <vt:lpstr>Constantia</vt:lpstr>
      <vt:lpstr>Calibri</vt:lpstr>
      <vt:lpstr>Wingdings 2</vt:lpstr>
      <vt:lpstr>Arial</vt:lpstr>
      <vt:lpstr>Times New Roman</vt:lpstr>
      <vt:lpstr>Times New Roman</vt:lpstr>
      <vt:lpstr>Microsoft YaHei</vt:lpstr>
      <vt:lpstr>Arial Unicode MS</vt:lpstr>
      <vt:lpstr>time</vt:lpstr>
      <vt:lpstr>Office Theme</vt:lpstr>
      <vt:lpstr>Flow</vt:lpstr>
      <vt:lpstr>PowerPoint 演示文稿</vt:lpstr>
      <vt:lpstr>Warning</vt:lpstr>
      <vt:lpstr>PowerPoint 演示文稿</vt:lpstr>
      <vt:lpstr>PowerPoint 演示文稿</vt:lpstr>
      <vt:lpstr>PowerPoint 演示文稿</vt:lpstr>
      <vt:lpstr> Objectives</vt:lpstr>
      <vt:lpstr>             Motivation </vt:lpstr>
      <vt:lpstr>PowerPoint 演示文稿</vt:lpstr>
      <vt:lpstr>Experimental Setup</vt:lpstr>
      <vt:lpstr>PowerPoint 演示文稿</vt:lpstr>
      <vt:lpstr>Volume vs Time</vt:lpstr>
      <vt:lpstr>100 days Moving Average</vt:lpstr>
      <vt:lpstr>200 days Moving Average</vt:lpstr>
      <vt:lpstr>Predicted Vs Actual</vt:lpstr>
      <vt:lpstr>Next day Prediction</vt:lpstr>
      <vt:lpstr>PowerPoint 演示文稿</vt:lpstr>
      <vt:lpstr>PowerPoint 演示文稿</vt:lpstr>
      <vt:lpstr>Reference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MRINAL</dc:creator>
  <cp:lastModifiedBy>Nitin Yadav</cp:lastModifiedBy>
  <cp:revision>180</cp:revision>
  <dcterms:created xsi:type="dcterms:W3CDTF">2022-05-06T17:15:54Z</dcterms:created>
  <dcterms:modified xsi:type="dcterms:W3CDTF">2022-05-07T05:33:25Z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5B6BCA89C9FB41889D6E01DE0F29902E</vt:lpwstr>
  </property>
  <property fmtid="{D5CDD505-2E9C-101B-9397-08002B2CF9AE}" pid="3" name="KSOProductBuildVer">
    <vt:lpwstr>1033-11.2.0.11074</vt:lpwstr>
  </property>
</Properties>
</file>