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7" r:id="rId1"/>
  </p:sldMasterIdLst>
  <p:notesMasterIdLst>
    <p:notesMasterId r:id="rId16"/>
  </p:notesMasterIdLst>
  <p:sldIdLst>
    <p:sldId id="315" r:id="rId2"/>
    <p:sldId id="316" r:id="rId3"/>
    <p:sldId id="317" r:id="rId4"/>
    <p:sldId id="319" r:id="rId5"/>
    <p:sldId id="324" r:id="rId6"/>
    <p:sldId id="371" r:id="rId7"/>
    <p:sldId id="373" r:id="rId8"/>
    <p:sldId id="372" r:id="rId9"/>
    <p:sldId id="348" r:id="rId10"/>
    <p:sldId id="352" r:id="rId11"/>
    <p:sldId id="353" r:id="rId12"/>
    <p:sldId id="356" r:id="rId13"/>
    <p:sldId id="359"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4BF4E-A8E7-4D95-8E81-A77DAF22EAB1}" v="1695" dt="2022-01-18T18:54:32.232"/>
    <p1510:client id="{48E7CE08-8820-4D41-841B-AFD61DB3B838}" v="328" dt="2022-01-19T05:10:58.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2" d="100"/>
          <a:sy n="72" d="100"/>
        </p:scale>
        <p:origin x="13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67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502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96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55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11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18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83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9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86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5776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94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33938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71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72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325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02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021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602068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forgeeks.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research.google.com/colaborator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xfrm>
            <a:off x="2139044" y="6431643"/>
            <a:ext cx="7305900"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8" name="CustomShape 2"/>
          <p:cNvSpPr/>
          <p:nvPr/>
        </p:nvSpPr>
        <p:spPr>
          <a:xfrm>
            <a:off x="1911824" y="1987220"/>
            <a:ext cx="8380780" cy="4584878"/>
          </a:xfrm>
          <a:prstGeom prst="rect">
            <a:avLst/>
          </a:prstGeom>
          <a:noFill/>
          <a:ln w="9360">
            <a:noFill/>
          </a:ln>
        </p:spPr>
        <p:txBody>
          <a:bodyPr lIns="91440" tIns="45720" rIns="91440" bIns="45720" anchor="t"/>
          <a:lstStyle/>
          <a:p>
            <a:pPr algn="ctr"/>
            <a:r>
              <a:rPr lang="en-US" sz="2800" b="1" dirty="0">
                <a:ea typeface="+mn-lt"/>
                <a:cs typeface="+mn-lt"/>
              </a:rPr>
              <a:t>An active participation of :</a:t>
            </a:r>
            <a:endParaRPr lang="en-US" dirty="0"/>
          </a:p>
          <a:p>
            <a:pPr algn="ctr"/>
            <a:endParaRPr lang="en-US" sz="2000" b="1" dirty="0">
              <a:latin typeface="Times New Roman"/>
              <a:cs typeface="Times New Roman"/>
            </a:endParaRPr>
          </a:p>
          <a:p>
            <a:pPr algn="ctr"/>
            <a:r>
              <a:rPr lang="en-US" sz="2000" b="1" dirty="0">
                <a:latin typeface="Times New Roman"/>
                <a:cs typeface="Times New Roman"/>
              </a:rPr>
              <a:t>NITIN YADAV – 12019002001030</a:t>
            </a:r>
            <a:endParaRPr lang="en-US" dirty="0"/>
          </a:p>
          <a:p>
            <a:pPr algn="ctr"/>
            <a:r>
              <a:rPr lang="en-US" sz="2000" b="1" dirty="0">
                <a:latin typeface="Times New Roman"/>
                <a:cs typeface="Times New Roman"/>
              </a:rPr>
              <a:t>MD MAHFUZ ALAM - 12019002001019</a:t>
            </a:r>
          </a:p>
          <a:p>
            <a:pPr algn="ctr">
              <a:lnSpc>
                <a:spcPct val="100000"/>
              </a:lnSpc>
            </a:pPr>
            <a:endParaRPr lang="en-IN" sz="1800" b="1" dirty="0">
              <a:solidFill>
                <a:srgbClr val="7030A0"/>
              </a:solidFill>
              <a:latin typeface="Times New Roman"/>
            </a:endParaRPr>
          </a:p>
          <a:p>
            <a:pPr algn="ctr">
              <a:lnSpc>
                <a:spcPct val="100000"/>
              </a:lnSpc>
            </a:pPr>
            <a:r>
              <a:rPr lang="en-IN" sz="2800" dirty="0">
                <a:solidFill>
                  <a:srgbClr val="002060"/>
                </a:solidFill>
                <a:latin typeface="Times New Roman"/>
              </a:rPr>
              <a:t>Under the Supervision of</a:t>
            </a:r>
            <a:endParaRPr sz="1800">
              <a:solidFill>
                <a:srgbClr val="002060"/>
              </a:solidFill>
            </a:endParaRPr>
          </a:p>
          <a:p>
            <a:pPr algn="ctr"/>
            <a:r>
              <a:rPr lang="en-IN" sz="3000" b="1" dirty="0">
                <a:solidFill>
                  <a:srgbClr val="FF0000"/>
                </a:solidFill>
              </a:rPr>
              <a:t>ASST. PROF.  Ms. JYOTI KHANDELWAL</a:t>
            </a:r>
            <a:endParaRPr sz="3000" b="1"/>
          </a:p>
          <a:p>
            <a:pPr algn="ctr"/>
            <a:endParaRPr lang="en-US" sz="3000" dirty="0">
              <a:solidFill>
                <a:srgbClr val="002060"/>
              </a:solidFill>
              <a:latin typeface="Times New Roman"/>
            </a:endParaRPr>
          </a:p>
          <a:p>
            <a:pPr algn="ctr">
              <a:lnSpc>
                <a:spcPct val="100000"/>
              </a:lnSpc>
            </a:pPr>
            <a:r>
              <a:rPr lang="en-US" sz="3000" dirty="0">
                <a:solidFill>
                  <a:srgbClr val="002060"/>
                </a:solidFill>
                <a:latin typeface="Times New Roman"/>
              </a:rPr>
              <a:t>Dept. of Computer Science &amp; Engineering</a:t>
            </a:r>
            <a:endParaRPr sz="1800" dirty="0">
              <a:solidFill>
                <a:srgbClr val="002060"/>
              </a:solidFill>
            </a:endParaRPr>
          </a:p>
          <a:p>
            <a:pPr algn="ctr">
              <a:lnSpc>
                <a:spcPct val="100000"/>
              </a:lnSpc>
            </a:pPr>
            <a:r>
              <a:rPr lang="en-US" sz="3000" dirty="0">
                <a:solidFill>
                  <a:srgbClr val="002060"/>
                </a:solidFill>
                <a:latin typeface="Times New Roman"/>
              </a:rPr>
              <a:t>University of Engineering &amp; Management, Jaipur</a:t>
            </a:r>
            <a:endParaRPr sz="1800">
              <a:solidFill>
                <a:srgbClr val="002060"/>
              </a:solidFill>
            </a:endParaRPr>
          </a:p>
          <a:p>
            <a:pPr algn="ctr">
              <a:lnSpc>
                <a:spcPct val="100000"/>
              </a:lnSpc>
            </a:pPr>
            <a:endParaRPr sz="18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Youtube Adds Skippers">
            <a:extLst>
              <a:ext uri="{FF2B5EF4-FFF2-40B4-BE49-F238E27FC236}">
                <a16:creationId xmlns:a16="http://schemas.microsoft.com/office/drawing/2014/main" id="{87547BBE-59E5-461C-B53D-FA8773909CD7}"/>
              </a:ext>
            </a:extLst>
          </p:cNvPr>
          <p:cNvSpPr txBox="1"/>
          <p:nvPr/>
        </p:nvSpPr>
        <p:spPr>
          <a:xfrm>
            <a:off x="1155535" y="783274"/>
            <a:ext cx="10100650" cy="1333698"/>
          </a:xfrm>
          <a:prstGeom prst="rect">
            <a:avLst/>
          </a:prstGeom>
          <a:ln w="12700">
            <a:miter lim="400000"/>
          </a:ln>
          <a:effectLst>
            <a:outerShdw blurRad="127000" dist="72840" dir="5400000" rotWithShape="0">
              <a:srgbClr val="000000">
                <a:alpha val="3844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9pPr>
          </a:lstStyle>
          <a:p>
            <a:r>
              <a:rPr lang="en-US" sz="8000" dirty="0"/>
              <a:t>STROKE PREDICTOR</a:t>
            </a:r>
            <a:endParaRPr sz="8000" dirty="0"/>
          </a:p>
        </p:txBody>
      </p:sp>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18557" y="2481348"/>
            <a:ext cx="8229600" cy="4782146"/>
          </a:xfrm>
        </p:spPr>
        <p:txBody>
          <a:bodyPr/>
          <a:lstStyle/>
          <a:p>
            <a:pPr marL="0" indent="0">
              <a:buNone/>
            </a:pPr>
            <a:r>
              <a:rPr lang="en-IN" sz="2400" dirty="0">
                <a:latin typeface="Times New Roman" panose="02020603050405020304" pitchFamily="18" charset="0"/>
                <a:cs typeface="Times New Roman" panose="02020603050405020304" pitchFamily="18" charset="0"/>
              </a:rPr>
              <a:t>Limitation of the project are-</a:t>
            </a:r>
          </a:p>
          <a:p>
            <a:pPr marL="0" indent="0">
              <a:buNone/>
            </a:pPr>
            <a:r>
              <a:rPr lang="en-IN" dirty="0">
                <a:latin typeface="Times New Roman"/>
                <a:cs typeface="Times New Roman"/>
              </a:rPr>
              <a:t>* Since this model is very good in predicting the  chances of having stroke but there is slight chances 0f approx.. 10% that the prediction could be wrong  </a:t>
            </a:r>
            <a:r>
              <a:rPr lang="en-IN" sz="2400" dirty="0">
                <a:latin typeface="Times New Roman"/>
                <a:cs typeface="Times New Roman"/>
              </a:rPr>
              <a:t>.</a:t>
            </a:r>
          </a:p>
          <a:p>
            <a:pPr marL="0" indent="0">
              <a:buNone/>
            </a:pPr>
            <a:endParaRPr lang="en-IN" dirty="0">
              <a:latin typeface="Times New Roman"/>
              <a:cs typeface="Times New Roman"/>
            </a:endParaRPr>
          </a:p>
          <a:p>
            <a:pPr marL="0" indent="0">
              <a:buNone/>
            </a:pPr>
            <a:r>
              <a:rPr lang="en-IN" dirty="0">
                <a:latin typeface="Times New Roman"/>
                <a:cs typeface="Times New Roman"/>
              </a:rPr>
              <a:t>* As this model depends on a particular dataset and this model does not do prediction on real time data.</a:t>
            </a:r>
            <a:endParaRPr lang="en-IN" sz="2400" dirty="0">
              <a:latin typeface="Times New Roman" panose="02020603050405020304" pitchFamily="18" charset="0"/>
              <a:cs typeface="Times New Roman" panose="02020603050405020304" pitchFamily="18" charset="0"/>
            </a:endParaRP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771260" y="1385518"/>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98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86593" y="2483612"/>
            <a:ext cx="8229600" cy="4671025"/>
          </a:xfrm>
        </p:spPr>
        <p:txBody>
          <a:bodyPr/>
          <a:lstStyle/>
          <a:p>
            <a:pPr marL="0" indent="0">
              <a:buNone/>
            </a:pPr>
            <a:r>
              <a:rPr lang="en-IN" dirty="0">
                <a:latin typeface="Times New Roman"/>
                <a:cs typeface="Times New Roman"/>
              </a:rPr>
              <a:t>This Prediction Model is </a:t>
            </a:r>
            <a:r>
              <a:rPr lang="en-IN" sz="2400" dirty="0">
                <a:latin typeface="Times New Roman"/>
                <a:cs typeface="Times New Roman"/>
              </a:rPr>
              <a:t>playing </a:t>
            </a:r>
            <a:r>
              <a:rPr lang="en-IN" dirty="0">
                <a:latin typeface="Times New Roman"/>
                <a:cs typeface="Times New Roman"/>
              </a:rPr>
              <a:t>an important</a:t>
            </a:r>
            <a:r>
              <a:rPr lang="en-IN" sz="2400" dirty="0">
                <a:latin typeface="Times New Roman"/>
                <a:cs typeface="Times New Roman"/>
              </a:rPr>
              <a:t> part in </a:t>
            </a:r>
            <a:r>
              <a:rPr lang="en-IN" dirty="0">
                <a:latin typeface="Times New Roman"/>
                <a:cs typeface="Times New Roman"/>
              </a:rPr>
              <a:t>Prediction of Stroke</a:t>
            </a:r>
            <a:r>
              <a:rPr lang="en-IN" sz="2400" dirty="0">
                <a:latin typeface="Times New Roman"/>
                <a:cs typeface="Times New Roman"/>
              </a:rPr>
              <a:t>.</a:t>
            </a:r>
            <a:r>
              <a:rPr lang="en-IN" dirty="0">
                <a:latin typeface="Times New Roman"/>
                <a:cs typeface="Times New Roman"/>
              </a:rPr>
              <a:t>90%</a:t>
            </a:r>
            <a:r>
              <a:rPr lang="en-IN" sz="2400" dirty="0">
                <a:latin typeface="Times New Roman"/>
                <a:cs typeface="Times New Roman"/>
              </a:rPr>
              <a:t> of the </a:t>
            </a:r>
            <a:r>
              <a:rPr lang="en-IN" dirty="0">
                <a:latin typeface="Times New Roman"/>
                <a:cs typeface="Times New Roman"/>
              </a:rPr>
              <a:t>Prediction </a:t>
            </a:r>
            <a:r>
              <a:rPr lang="en-IN" sz="2400" dirty="0">
                <a:latin typeface="Times New Roman"/>
                <a:cs typeface="Times New Roman"/>
              </a:rPr>
              <a:t>is </a:t>
            </a:r>
            <a:r>
              <a:rPr lang="en-IN" dirty="0">
                <a:latin typeface="Times New Roman"/>
                <a:cs typeface="Times New Roman"/>
              </a:rPr>
              <a:t>correct . Static Model  </a:t>
            </a:r>
            <a:r>
              <a:rPr lang="en-IN" sz="2400" dirty="0">
                <a:latin typeface="Times New Roman"/>
                <a:cs typeface="Times New Roman"/>
              </a:rPr>
              <a:t>also have their own place for the platform where there is specific information required. Static </a:t>
            </a:r>
            <a:r>
              <a:rPr lang="en-IN" dirty="0">
                <a:latin typeface="Times New Roman"/>
                <a:cs typeface="Times New Roman"/>
              </a:rPr>
              <a:t>Prediction Model </a:t>
            </a:r>
            <a:r>
              <a:rPr lang="en-IN" sz="2400" dirty="0">
                <a:latin typeface="Times New Roman"/>
                <a:cs typeface="Times New Roman"/>
              </a:rPr>
              <a:t>require less investment as compare to dynamic </a:t>
            </a:r>
            <a:r>
              <a:rPr lang="en-IN" dirty="0">
                <a:latin typeface="Times New Roman"/>
                <a:cs typeface="Times New Roman"/>
              </a:rPr>
              <a:t>Model</a:t>
            </a:r>
            <a:r>
              <a:rPr lang="en-IN" sz="2400" dirty="0">
                <a:latin typeface="Times New Roman"/>
                <a:cs typeface="Times New Roman"/>
              </a:rPr>
              <a:t>. our </a:t>
            </a:r>
            <a:r>
              <a:rPr lang="en-IN" dirty="0">
                <a:latin typeface="Times New Roman"/>
                <a:cs typeface="Times New Roman"/>
              </a:rPr>
              <a:t>Prediction  </a:t>
            </a:r>
            <a:r>
              <a:rPr lang="en-IN" sz="2400" dirty="0">
                <a:latin typeface="Times New Roman"/>
                <a:cs typeface="Times New Roman"/>
              </a:rPr>
              <a:t>provide a better dynamic view and instant information . In future , looking forward to make changes in </a:t>
            </a:r>
            <a:r>
              <a:rPr lang="en-IN" dirty="0">
                <a:latin typeface="Times New Roman"/>
                <a:cs typeface="Times New Roman"/>
              </a:rPr>
              <a:t>this </a:t>
            </a:r>
            <a:r>
              <a:rPr lang="en-IN" sz="2400" dirty="0">
                <a:latin typeface="Times New Roman"/>
                <a:cs typeface="Times New Roman"/>
              </a:rPr>
              <a:t>to improve the user interaction</a:t>
            </a:r>
            <a:r>
              <a:rPr lang="en-IN" dirty="0">
                <a:latin typeface="Times New Roman"/>
                <a:cs typeface="Times New Roman"/>
              </a:rPr>
              <a:t> </a:t>
            </a:r>
            <a:r>
              <a:rPr lang="en-IN" sz="2400" dirty="0">
                <a:latin typeface="Times New Roman"/>
                <a:cs typeface="Times New Roman"/>
              </a:rPr>
              <a:t> and make it more user friendly and fully designed </a:t>
            </a:r>
            <a:r>
              <a:rPr lang="en-IN" dirty="0">
                <a:latin typeface="Times New Roman"/>
                <a:cs typeface="Times New Roman"/>
              </a:rPr>
              <a:t> </a:t>
            </a:r>
            <a:r>
              <a:rPr lang="en-IN" sz="2400" dirty="0">
                <a:latin typeface="Times New Roman"/>
                <a:cs typeface="Times New Roman"/>
              </a:rPr>
              <a:t>.</a:t>
            </a: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921085" y="1119266"/>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1989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sz="1800"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9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260021" y="1324967"/>
            <a:ext cx="8229600" cy="5244563"/>
          </a:xfrm>
        </p:spPr>
        <p:txBody>
          <a:bodyPr>
            <a:normAutofit/>
          </a:bodyPr>
          <a:lstStyle/>
          <a:p>
            <a:endParaRPr lang="en-IN" sz="1800" dirty="0">
              <a:latin typeface="Times New Roman"/>
              <a:cs typeface="Times New Roman"/>
            </a:endParaRPr>
          </a:p>
          <a:p>
            <a:endParaRPr lang="en-IN" sz="1800" dirty="0">
              <a:latin typeface="Times New Roman"/>
              <a:cs typeface="Times New Roman"/>
            </a:endParaRPr>
          </a:p>
          <a:p>
            <a:pPr marL="0" indent="0">
              <a:buNone/>
            </a:pPr>
            <a:endParaRPr lang="en-IN" sz="1800" dirty="0">
              <a:latin typeface="Times New Roman"/>
              <a:cs typeface="Times New Roman"/>
            </a:endParaRPr>
          </a:p>
          <a:p>
            <a:r>
              <a:rPr lang="en-IN" sz="2000" b="1" dirty="0">
                <a:latin typeface="Times New Roman"/>
                <a:cs typeface="Times New Roman"/>
              </a:rPr>
              <a:t>Kaggle.: </a:t>
            </a:r>
            <a:r>
              <a:rPr lang="en-IN" sz="2000" dirty="0">
                <a:latin typeface="Times New Roman"/>
                <a:cs typeface="Times New Roman"/>
              </a:rPr>
              <a:t>. </a:t>
            </a:r>
            <a:r>
              <a:rPr lang="en-IN" sz="2000" dirty="0">
                <a:solidFill>
                  <a:srgbClr val="002060"/>
                </a:solidFill>
                <a:latin typeface="Times New Roman"/>
                <a:ea typeface="+mn-lt"/>
                <a:cs typeface="+mn-lt"/>
                <a:hlinkClick r:id="rId2">
                  <a:extLst>
                    <a:ext uri="{A12FA001-AC4F-418D-AE19-62706E023703}">
                      <ahyp:hlinkClr xmlns:ahyp="http://schemas.microsoft.com/office/drawing/2018/hyperlinkcolor" val="tx"/>
                    </a:ext>
                  </a:extLst>
                </a:hlinkClick>
              </a:rPr>
              <a:t>https://www.kaggle.com/</a:t>
            </a:r>
            <a:r>
              <a:rPr lang="en-IN" sz="2000" dirty="0">
                <a:solidFill>
                  <a:srgbClr val="002060"/>
                </a:solidFill>
                <a:latin typeface="Times New Roman"/>
                <a:ea typeface="+mn-lt"/>
                <a:cs typeface="+mn-lt"/>
              </a:rPr>
              <a:t>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b="1" dirty="0" err="1">
                <a:latin typeface="Times New Roman"/>
                <a:cs typeface="Times New Roman"/>
              </a:rPr>
              <a:t>GeekForGeeks</a:t>
            </a:r>
            <a:r>
              <a:rPr lang="en-IN" sz="2000" b="1" dirty="0">
                <a:latin typeface="Times New Roman"/>
                <a:cs typeface="Times New Roman"/>
              </a:rPr>
              <a:t>.:  </a:t>
            </a:r>
            <a:r>
              <a:rPr lang="en-IN" sz="2000" b="1" dirty="0">
                <a:solidFill>
                  <a:srgbClr val="002060"/>
                </a:solidFill>
                <a:latin typeface="Times New Roman"/>
                <a:cs typeface="Times New Roman"/>
              </a:rPr>
              <a:t>  </a:t>
            </a:r>
            <a:r>
              <a:rPr lang="en-IN" sz="2000" dirty="0">
                <a:solidFill>
                  <a:srgbClr val="002060"/>
                </a:solidFill>
                <a:latin typeface="Times New Roman"/>
                <a:cs typeface="Times New Roman"/>
                <a:hlinkClick r:id="rId3">
                  <a:extLst>
                    <a:ext uri="{A12FA001-AC4F-418D-AE19-62706E023703}">
                      <ahyp:hlinkClr xmlns:ahyp="http://schemas.microsoft.com/office/drawing/2018/hyperlinkcolor" val="tx"/>
                    </a:ext>
                  </a:extLst>
                </a:hlinkClick>
              </a:rPr>
              <a:t>https://www.geekforgeeks.com</a:t>
            </a:r>
            <a:r>
              <a:rPr lang="en-IN" sz="2000" dirty="0">
                <a:solidFill>
                  <a:srgbClr val="002060"/>
                </a:solidFill>
                <a:latin typeface="Times New Roman"/>
                <a:cs typeface="Times New Roman"/>
              </a:rPr>
              <a:t>  </a:t>
            </a:r>
            <a:endParaRPr lang="en-IN" sz="2000" u="sng">
              <a:latin typeface="Times New Roman"/>
              <a:cs typeface="Times New Roman"/>
            </a:endParaRP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a:cs typeface="Times New Roman"/>
              </a:rPr>
              <a:t>* Google</a:t>
            </a:r>
            <a:r>
              <a:rPr lang="en-IN" sz="2000" b="1" dirty="0">
                <a:latin typeface="Times New Roman"/>
                <a:ea typeface="+mn-lt"/>
                <a:cs typeface="Times New Roman"/>
              </a:rPr>
              <a:t> </a:t>
            </a:r>
            <a:r>
              <a:rPr lang="en-IN" sz="2000" b="1" dirty="0" err="1">
                <a:latin typeface="Times New Roman"/>
                <a:ea typeface="+mn-lt"/>
                <a:cs typeface="Times New Roman"/>
              </a:rPr>
              <a:t>Colab</a:t>
            </a:r>
            <a:r>
              <a:rPr lang="en-IN" sz="2000" b="1" dirty="0">
                <a:latin typeface="Times New Roman"/>
                <a:ea typeface="+mn-lt"/>
                <a:cs typeface="Times New Roman"/>
              </a:rPr>
              <a:t>.: </a:t>
            </a:r>
            <a:r>
              <a:rPr lang="en-IN" sz="2000" dirty="0">
                <a:ea typeface="+mn-lt"/>
                <a:cs typeface="+mn-lt"/>
                <a:hlinkClick r:id="rId4"/>
              </a:rPr>
              <a:t>https://research.google.com/colaboratory/</a:t>
            </a:r>
            <a:r>
              <a:rPr lang="en-IN" sz="2000" dirty="0">
                <a:ea typeface="+mn-lt"/>
                <a:cs typeface="+mn-lt"/>
              </a:rPr>
              <a:t> </a:t>
            </a:r>
            <a:endParaRPr lang="en-IN" sz="2000" b="1">
              <a:latin typeface="Times New Roman"/>
              <a:ea typeface="+mn-lt"/>
              <a:cs typeface="+mn-lt"/>
            </a:endParaRPr>
          </a:p>
          <a:p>
            <a:pPr marL="0" indent="0">
              <a:buNone/>
            </a:pPr>
            <a:br>
              <a:rPr lang="en-IN" sz="1800" dirty="0"/>
            </a:br>
            <a:endParaRPr lang="en-IN" sz="1800">
              <a:latin typeface="Times New Roman"/>
              <a:cs typeface="Times New Roman"/>
              <a:hlinkClick r:id=""/>
            </a:endParaRP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680129" y="963923"/>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sz="1800" dirty="0">
              <a:solidFill>
                <a:prstClr val="black"/>
              </a:solidFill>
              <a:latin typeface="Arial"/>
            </a:endParaRPr>
          </a:p>
        </p:txBody>
      </p:sp>
      <p:pic>
        <p:nvPicPr>
          <p:cNvPr id="5" name="Picture 6" descr="D:\logo.jpg"/>
          <p:cNvPicPr>
            <a:picLocks noChangeAspect="1" noChangeArrowheads="1"/>
          </p:cNvPicPr>
          <p:nvPr/>
        </p:nvPicPr>
        <p:blipFill>
          <a:blip r:embed="rId5"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8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51164" y="2494555"/>
            <a:ext cx="10134600" cy="4959439"/>
          </a:xfrm>
        </p:spPr>
        <p:txBody>
          <a:bodyPr/>
          <a:lstStyle/>
          <a:p>
            <a:pPr marL="0" indent="0">
              <a:buNone/>
            </a:pPr>
            <a:r>
              <a:rPr lang="en-US" sz="2400" dirty="0">
                <a:latin typeface="Times New Roman"/>
                <a:cs typeface="Times New Roman"/>
              </a:rPr>
              <a:t>The endless thanks goes to Lord Almighty for all the blessings he has showered onto us, which has enabled us to write this last note in our project work. During the period of our project research, as in the rest of our life, We have been blessed by some extraordinary people who have spun a web of support around us. We would like an attempt to thank them for making time during our project research. We are thankful to our research supervisor, </a:t>
            </a:r>
            <a:r>
              <a:rPr lang="en-US" dirty="0">
                <a:latin typeface="Times New Roman"/>
                <a:cs typeface="Times New Roman"/>
              </a:rPr>
              <a:t>Asst. Prof. Ms.</a:t>
            </a:r>
            <a:r>
              <a:rPr lang="en-US" b="1" dirty="0">
                <a:latin typeface="Times New Roman"/>
                <a:cs typeface="Times New Roman"/>
              </a:rPr>
              <a:t> Jyoti Khandelwal</a:t>
            </a:r>
            <a:r>
              <a:rPr lang="en-US" sz="2400" b="1" dirty="0">
                <a:latin typeface="Times New Roman"/>
                <a:cs typeface="Times New Roman"/>
              </a:rPr>
              <a:t> </a:t>
            </a:r>
            <a:r>
              <a:rPr lang="en-US" sz="2400" dirty="0">
                <a:latin typeface="Times New Roman"/>
                <a:cs typeface="Times New Roman"/>
              </a:rPr>
              <a:t>to providing the help needed. Each meeting with him added in valuable aspects to the implementation and broadened my perspective. He has guided us with his invaluable suggestions, and encouraged us a lot in the academic life.</a:t>
            </a:r>
            <a:r>
              <a:rPr lang="en-US" dirty="0">
                <a:latin typeface="Times New Roman"/>
                <a:cs typeface="Times New Roman"/>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556" name="Footer Placeholder 3"/>
          <p:cNvSpPr>
            <a:spLocks noGrp="1"/>
          </p:cNvSpPr>
          <p:nvPr>
            <p:ph type="ftr"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dirty="0"/>
              <a:t>Dept. of CSE, University of Engineering &amp; Management Jaipur</a:t>
            </a:r>
          </a:p>
        </p:txBody>
      </p:sp>
      <p:sp>
        <p:nvSpPr>
          <p:cNvPr id="3" name="TextShape 1"/>
          <p:cNvSpPr txBox="1"/>
          <p:nvPr/>
        </p:nvSpPr>
        <p:spPr>
          <a:xfrm>
            <a:off x="2100943" y="1098724"/>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sz="1800"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80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530679" y="557893"/>
            <a:ext cx="11116676" cy="5728247"/>
          </a:xfrm>
          <a:prstGeom prst="rect">
            <a:avLst/>
          </a:prstGeom>
          <a:ln w="9360">
            <a:noFill/>
          </a:ln>
        </p:spPr>
      </p:pic>
      <p:sp>
        <p:nvSpPr>
          <p:cNvPr id="201" name="TextShape 1"/>
          <p:cNvSpPr txBox="1"/>
          <p:nvPr/>
        </p:nvSpPr>
        <p:spPr>
          <a:xfrm>
            <a:off x="4190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341664" y="606495"/>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sz="1800" dirty="0">
              <a:solidFill>
                <a:prstClr val="black"/>
              </a:solidFill>
              <a:latin typeface="Arial"/>
            </a:endParaRPr>
          </a:p>
        </p:txBody>
      </p:sp>
      <p:sp>
        <p:nvSpPr>
          <p:cNvPr id="4" name="TextShape 2"/>
          <p:cNvSpPr txBox="1"/>
          <p:nvPr/>
        </p:nvSpPr>
        <p:spPr>
          <a:xfrm>
            <a:off x="1287236" y="1621037"/>
            <a:ext cx="8569419" cy="4139053"/>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sz="18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sz="18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sz="18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sz="18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sz="1800"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sz="1800"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011" y="1604793"/>
            <a:ext cx="9451675" cy="4115959"/>
          </a:xfrm>
        </p:spPr>
        <p:txBody>
          <a:bodyPr/>
          <a:lstStyle/>
          <a:p>
            <a:pPr marL="0" indent="0">
              <a:buNone/>
            </a:pPr>
            <a:r>
              <a:rPr lang="en-IN" sz="2400" dirty="0">
                <a:ea typeface="+mn-lt"/>
                <a:cs typeface="+mn-lt"/>
              </a:rPr>
              <a:t>According to the World Health Organization (WHO) stroke is the 2nd leading cause of death globally, responsible for approximately 11% of total deaths.</a:t>
            </a:r>
            <a:endParaRPr lang="en-US" dirty="0">
              <a:ea typeface="+mn-lt"/>
              <a:cs typeface="+mn-lt"/>
            </a:endParaRPr>
          </a:p>
          <a:p>
            <a:pPr marL="0" indent="0">
              <a:buNone/>
            </a:pPr>
            <a:r>
              <a:rPr lang="en-IN" sz="2400" dirty="0">
                <a:ea typeface="+mn-lt"/>
                <a:cs typeface="+mn-lt"/>
              </a:rPr>
              <a:t>A stroke occurs </a:t>
            </a:r>
            <a:r>
              <a:rPr lang="en-IN" sz="2400" b="1" dirty="0">
                <a:ea typeface="+mn-lt"/>
                <a:cs typeface="+mn-lt"/>
              </a:rPr>
              <a:t>when the blood supply to part of your brain is interrupted or reduced</a:t>
            </a:r>
            <a:r>
              <a:rPr lang="en-IN" sz="2400" dirty="0">
                <a:ea typeface="+mn-lt"/>
                <a:cs typeface="+mn-lt"/>
              </a:rPr>
              <a:t>, preventing brain tissue from getting oxygen and nutrients.</a:t>
            </a:r>
            <a:endParaRPr lang="en-US" dirty="0">
              <a:ea typeface="+mn-lt"/>
              <a:cs typeface="+mn-lt"/>
            </a:endParaRPr>
          </a:p>
          <a:p>
            <a:pPr marL="0" indent="0">
              <a:buNone/>
            </a:pPr>
            <a:r>
              <a:rPr lang="en-IN" sz="2400" dirty="0">
                <a:ea typeface="+mn-lt"/>
                <a:cs typeface="+mn-lt"/>
              </a:rPr>
              <a:t>This dataset is used to predict whether a patient is likely to get stroke based on the input parameters like gender, age, various diseases, and smoking status. Each row in the data provides </a:t>
            </a:r>
            <a:r>
              <a:rPr lang="en-IN" dirty="0">
                <a:ea typeface="+mn-lt"/>
                <a:cs typeface="+mn-lt"/>
              </a:rPr>
              <a:t>relevant</a:t>
            </a:r>
            <a:r>
              <a:rPr lang="en-IN" sz="2400" dirty="0">
                <a:ea typeface="+mn-lt"/>
                <a:cs typeface="+mn-lt"/>
              </a:rPr>
              <a:t> information about the patient.</a:t>
            </a:r>
            <a:endParaRPr lang="en-US">
              <a:ea typeface="+mn-lt"/>
              <a:cs typeface="+mn-lt"/>
            </a:endParaRPr>
          </a:p>
        </p:txBody>
      </p:sp>
      <p:sp>
        <p:nvSpPr>
          <p:cNvPr id="5" name="TextShape 1"/>
          <p:cNvSpPr txBox="1"/>
          <p:nvPr/>
        </p:nvSpPr>
        <p:spPr>
          <a:xfrm>
            <a:off x="1730914" y="764676"/>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sz="1800" dirty="0"/>
          </a:p>
        </p:txBody>
      </p:sp>
      <p:sp>
        <p:nvSpPr>
          <p:cNvPr id="7" name="TextShape 2"/>
          <p:cNvSpPr txBox="1"/>
          <p:nvPr/>
        </p:nvSpPr>
        <p:spPr>
          <a:xfrm>
            <a:off x="1981200" y="1077654"/>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2799008"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D1925DA6-216F-4DA3-87C2-8FEC705708BC}"/>
              </a:ext>
            </a:extLst>
          </p:cNvPr>
          <p:cNvSpPr>
            <a:spLocks noGrp="1"/>
          </p:cNvSpPr>
          <p:nvPr>
            <p:ph type="ftr" sz="quarter" idx="11"/>
          </p:nvPr>
        </p:nvSpPr>
        <p:spPr bwMode="auto">
          <a:xfrm>
            <a:off x="2301816" y="6443453"/>
            <a:ext cx="7305900"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75888" y="1846533"/>
            <a:ext cx="9940504" cy="4211317"/>
          </a:xfrm>
        </p:spPr>
        <p:txBody>
          <a:bodyPr>
            <a:normAutofit/>
          </a:bodyPr>
          <a:lstStyle/>
          <a:p>
            <a:pPr marL="0" indent="0" algn="ctr">
              <a:buNone/>
            </a:pPr>
            <a:r>
              <a:rPr lang="en-IN" sz="2400" dirty="0">
                <a:latin typeface="Times New Roman" panose="02020603050405020304" pitchFamily="18" charset="0"/>
                <a:cs typeface="Times New Roman" panose="02020603050405020304" pitchFamily="18" charset="0"/>
              </a:rPr>
              <a:t>ABSTRACT</a:t>
            </a:r>
          </a:p>
          <a:p>
            <a:pPr marL="0" indent="0">
              <a:buNone/>
            </a:pPr>
            <a:r>
              <a:rPr lang="en-IN" sz="2400" dirty="0">
                <a:latin typeface="Times New Roman"/>
                <a:cs typeface="Times New Roman"/>
              </a:rPr>
              <a:t>Proper  data research in medical </a:t>
            </a:r>
            <a:r>
              <a:rPr lang="en-IN" dirty="0">
                <a:latin typeface="Times New Roman"/>
                <a:cs typeface="Times New Roman"/>
              </a:rPr>
              <a:t>field</a:t>
            </a:r>
            <a:r>
              <a:rPr lang="en-IN" sz="2400" dirty="0">
                <a:latin typeface="Times New Roman"/>
                <a:cs typeface="Times New Roman"/>
              </a:rPr>
              <a:t> has become an important element needed to engage healthcare sector . However, little research has been conducted to define the specific elements used in healthcare</a:t>
            </a:r>
            <a:r>
              <a:rPr lang="en-IN" dirty="0">
                <a:latin typeface="Times New Roman"/>
                <a:cs typeface="Times New Roman"/>
              </a:rPr>
              <a:t> specially in prediction of strokes </a:t>
            </a:r>
            <a:r>
              <a:rPr lang="en-IN" sz="2400" dirty="0">
                <a:latin typeface="Times New Roman"/>
                <a:cs typeface="Times New Roman"/>
              </a:rPr>
              <a:t>.</a:t>
            </a:r>
            <a:endParaRPr lang="en-IN" dirty="0">
              <a:latin typeface="Times New Roman"/>
              <a:cs typeface="Times New Roman"/>
            </a:endParaRPr>
          </a:p>
          <a:p>
            <a:pPr marL="0" indent="0">
              <a:buNone/>
            </a:pPr>
            <a:r>
              <a:rPr lang="en-IN" dirty="0">
                <a:latin typeface="Times New Roman"/>
                <a:cs typeface="Times New Roman"/>
              </a:rPr>
              <a:t> </a:t>
            </a:r>
            <a:r>
              <a:rPr lang="en-IN" sz="2400" dirty="0">
                <a:latin typeface="Times New Roman"/>
                <a:cs typeface="Times New Roman"/>
              </a:rPr>
              <a:t>We attempt to review and consolidate data science on effective </a:t>
            </a:r>
            <a:r>
              <a:rPr lang="en-IN" dirty="0">
                <a:latin typeface="Times New Roman"/>
                <a:cs typeface="Times New Roman"/>
              </a:rPr>
              <a:t>statistics on cause of strokes.</a:t>
            </a:r>
            <a:endParaRPr lang="en-IN"/>
          </a:p>
          <a:p>
            <a:pPr marL="0" indent="0">
              <a:buNone/>
            </a:pPr>
            <a:r>
              <a:rPr lang="en-IN" dirty="0">
                <a:ea typeface="+mn-lt"/>
                <a:cs typeface="+mn-lt"/>
              </a:rPr>
              <a:t>The intent is to find the exact data in the prediction of strokes nowadays as cases of strokes are  increasing day by  day.</a:t>
            </a:r>
            <a:endParaRPr lang="en-IN" dirty="0"/>
          </a:p>
          <a:p>
            <a:pPr marL="0" indent="0">
              <a:buNone/>
            </a:pPr>
            <a:endParaRPr lang="en-IN" dirty="0">
              <a:latin typeface="Times New Roman"/>
              <a:cs typeface="Times New Roman"/>
            </a:endParaRPr>
          </a:p>
        </p:txBody>
      </p:sp>
      <p:sp>
        <p:nvSpPr>
          <p:cNvPr id="20482" name="Footer Placeholder 3"/>
          <p:cNvSpPr>
            <a:spLocks noGrp="1"/>
          </p:cNvSpPr>
          <p:nvPr>
            <p:ph type="ftr" sz="quarter" idx="11"/>
          </p:nvPr>
        </p:nvSpPr>
        <p:spPr bwMode="auto">
          <a:xfrm>
            <a:off x="2316193" y="6500962"/>
            <a:ext cx="7305900"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2127789" y="623611"/>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xfrm>
            <a:off x="2215552" y="6472208"/>
            <a:ext cx="7305900"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1291267" y="397468"/>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sz="18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40ABBD7D-B94F-45BB-827E-165818988253}"/>
              </a:ext>
            </a:extLst>
          </p:cNvPr>
          <p:cNvSpPr>
            <a:spLocks noGrp="1"/>
          </p:cNvSpPr>
          <p:nvPr>
            <p:ph idx="1"/>
          </p:nvPr>
        </p:nvSpPr>
        <p:spPr>
          <a:xfrm>
            <a:off x="590911" y="1032933"/>
            <a:ext cx="11297723" cy="5259879"/>
          </a:xfrm>
        </p:spPr>
        <p:txBody>
          <a:bodyPr>
            <a:normAutofit fontScale="92500" lnSpcReduction="20000"/>
          </a:bodyPr>
          <a:lstStyle/>
          <a:p>
            <a:pPr>
              <a:buSzPct val="114999"/>
            </a:pPr>
            <a:r>
              <a:rPr lang="en-US" dirty="0">
                <a:ea typeface="+mn-lt"/>
                <a:cs typeface="+mn-lt"/>
              </a:rPr>
              <a:t>* Average age of person had stroke.</a:t>
            </a:r>
            <a:endParaRPr lang="en-US" dirty="0"/>
          </a:p>
          <a:p>
            <a:pPr>
              <a:buSzPct val="114999"/>
            </a:pPr>
            <a:r>
              <a:rPr lang="en-US" dirty="0">
                <a:ea typeface="+mn-lt"/>
                <a:cs typeface="+mn-lt"/>
              </a:rPr>
              <a:t>* Average Glucose level of person who had stroke and Average Glucose level of person who didn’t have stroke.</a:t>
            </a:r>
            <a:endParaRPr lang="en-US" dirty="0"/>
          </a:p>
          <a:p>
            <a:pPr>
              <a:buSzPct val="114999"/>
            </a:pPr>
            <a:r>
              <a:rPr lang="en-US" dirty="0">
                <a:ea typeface="+mn-lt"/>
                <a:cs typeface="+mn-lt"/>
              </a:rPr>
              <a:t>* Average persons who had stroke due to Heart Disease.</a:t>
            </a:r>
            <a:endParaRPr lang="en-US" dirty="0"/>
          </a:p>
          <a:p>
            <a:pPr>
              <a:buSzPct val="114999"/>
            </a:pPr>
            <a:r>
              <a:rPr lang="en-US" dirty="0">
                <a:ea typeface="+mn-lt"/>
                <a:cs typeface="+mn-lt"/>
              </a:rPr>
              <a:t>* Average BMI of people who had stroke.</a:t>
            </a:r>
            <a:endParaRPr lang="en-US" dirty="0"/>
          </a:p>
          <a:p>
            <a:pPr>
              <a:buSzPct val="114999"/>
            </a:pPr>
            <a:r>
              <a:rPr lang="en-US" dirty="0">
                <a:ea typeface="+mn-lt"/>
                <a:cs typeface="+mn-lt"/>
              </a:rPr>
              <a:t>* Chances of stroke of people from Urban and Rural Area.</a:t>
            </a:r>
            <a:endParaRPr lang="en-US" dirty="0"/>
          </a:p>
          <a:p>
            <a:pPr>
              <a:buSzPct val="114999"/>
            </a:pPr>
            <a:r>
              <a:rPr lang="en-US" dirty="0">
                <a:ea typeface="+mn-lt"/>
                <a:cs typeface="+mn-lt"/>
              </a:rPr>
              <a:t>* Chances of stroke due to smoking.</a:t>
            </a:r>
            <a:endParaRPr lang="en-US" dirty="0"/>
          </a:p>
          <a:p>
            <a:pPr>
              <a:buSzPct val="114999"/>
            </a:pPr>
            <a:r>
              <a:rPr lang="en-US" dirty="0">
                <a:ea typeface="+mn-lt"/>
                <a:cs typeface="+mn-lt"/>
              </a:rPr>
              <a:t>* Average of people who had stroke after marriage.</a:t>
            </a:r>
            <a:endParaRPr lang="en-US" dirty="0"/>
          </a:p>
          <a:p>
            <a:pPr>
              <a:buSzPct val="114999"/>
            </a:pPr>
            <a:r>
              <a:rPr lang="en-US" dirty="0">
                <a:ea typeface="+mn-lt"/>
                <a:cs typeface="+mn-lt"/>
              </a:rPr>
              <a:t>* Average of female who had Stroke and average of male had stroke due to Smoking.</a:t>
            </a:r>
            <a:endParaRPr lang="en-US" dirty="0"/>
          </a:p>
          <a:p>
            <a:pPr>
              <a:buSzPct val="114999"/>
            </a:pPr>
            <a:r>
              <a:rPr lang="en-US" dirty="0">
                <a:ea typeface="+mn-lt"/>
                <a:cs typeface="+mn-lt"/>
              </a:rPr>
              <a:t>* Average Male had stroke, Average Female had stroke.</a:t>
            </a:r>
            <a:endParaRPr lang="en-US" dirty="0"/>
          </a:p>
          <a:p>
            <a:pPr>
              <a:buSzPct val="114999"/>
            </a:pPr>
            <a:r>
              <a:rPr lang="en-US" dirty="0">
                <a:ea typeface="+mn-lt"/>
                <a:cs typeface="+mn-lt"/>
              </a:rPr>
              <a:t>* Average people who had stroke due to Hypertension.</a:t>
            </a:r>
            <a:endParaRPr lang="en-US" dirty="0"/>
          </a:p>
          <a:p>
            <a:pPr>
              <a:buSzPct val="114999"/>
            </a:pPr>
            <a:r>
              <a:rPr lang="en-US" dirty="0">
                <a:ea typeface="+mn-lt"/>
                <a:cs typeface="+mn-lt"/>
              </a:rPr>
              <a:t>* Chances of Stroke who have Hypertension, Heart Disease, Smoke.</a:t>
            </a:r>
            <a:endParaRPr lang="en-US" dirty="0"/>
          </a:p>
          <a:p>
            <a:pPr>
              <a:buSzPct val="114999"/>
            </a:pPr>
            <a:r>
              <a:rPr lang="en-US" dirty="0">
                <a:ea typeface="+mn-lt"/>
                <a:cs typeface="+mn-lt"/>
              </a:rPr>
              <a:t>* Chance of stroke according to Job Type.</a:t>
            </a:r>
            <a:endParaRPr lang="en-US" dirty="0"/>
          </a:p>
          <a:p>
            <a:pPr>
              <a:buSzPct val="114999"/>
            </a:pPr>
            <a:endParaRPr lang="en-US" dirty="0"/>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719" y="1152835"/>
            <a:ext cx="8229600" cy="4389437"/>
          </a:xfrm>
        </p:spPr>
        <p:txBody>
          <a:bodyPr>
            <a:normAutofit fontScale="92500"/>
          </a:bodyPr>
          <a:lstStyle/>
          <a:p>
            <a:pPr marL="0" indent="0" algn="ctr">
              <a:buNone/>
            </a:pPr>
            <a:r>
              <a:rPr lang="en-IN" sz="2400" dirty="0">
                <a:latin typeface="Times New Roman" panose="02020603050405020304" pitchFamily="18" charset="0"/>
                <a:cs typeface="Times New Roman" panose="02020603050405020304" pitchFamily="18" charset="0"/>
              </a:rPr>
              <a:t>PLANNING AND REQUIRED ASSETS</a:t>
            </a:r>
          </a:p>
          <a:p>
            <a:pPr marL="0" indent="0">
              <a:buNone/>
            </a:pPr>
            <a:r>
              <a:rPr lang="en-IN" sz="2400" dirty="0">
                <a:latin typeface="Times New Roman"/>
                <a:cs typeface="Times New Roman"/>
              </a:rPr>
              <a:t>In order to make a </a:t>
            </a:r>
            <a:r>
              <a:rPr lang="en-IN" dirty="0">
                <a:latin typeface="Times New Roman"/>
                <a:cs typeface="Times New Roman"/>
              </a:rPr>
              <a:t>good data science report on strokes prediction </a:t>
            </a:r>
            <a:r>
              <a:rPr lang="en-IN" sz="2400" dirty="0">
                <a:latin typeface="Times New Roman"/>
                <a:cs typeface="Times New Roman"/>
              </a:rPr>
              <a:t>, </a:t>
            </a:r>
            <a:r>
              <a:rPr lang="en-IN" dirty="0">
                <a:latin typeface="Times New Roman"/>
                <a:cs typeface="Times New Roman"/>
              </a:rPr>
              <a:t>some resources are very </a:t>
            </a:r>
            <a:r>
              <a:rPr lang="en-IN" sz="2400" dirty="0">
                <a:latin typeface="Times New Roman"/>
                <a:cs typeface="Times New Roman"/>
              </a:rPr>
              <a:t>necessary . </a:t>
            </a:r>
            <a:r>
              <a:rPr lang="en-IN" dirty="0">
                <a:latin typeface="Times New Roman"/>
                <a:cs typeface="Times New Roman"/>
              </a:rPr>
              <a:t>Managing data on</a:t>
            </a:r>
            <a:r>
              <a:rPr lang="en-IN" sz="2400" dirty="0">
                <a:latin typeface="Times New Roman"/>
                <a:cs typeface="Times New Roman"/>
              </a:rPr>
              <a:t> time and accordingly is </a:t>
            </a:r>
            <a:r>
              <a:rPr lang="en-IN" sz="2400" dirty="0" err="1">
                <a:latin typeface="Times New Roman"/>
                <a:cs typeface="Times New Roman"/>
              </a:rPr>
              <a:t>a</a:t>
            </a:r>
            <a:r>
              <a:rPr lang="en-IN" sz="2400" dirty="0">
                <a:latin typeface="Times New Roman"/>
                <a:cs typeface="Times New Roman"/>
              </a:rPr>
              <a:t> important part of planning . </a:t>
            </a:r>
            <a:r>
              <a:rPr lang="en-IN" dirty="0">
                <a:latin typeface="Times New Roman"/>
                <a:cs typeface="Times New Roman"/>
              </a:rPr>
              <a:t>Libraries should</a:t>
            </a:r>
            <a:r>
              <a:rPr lang="en-IN" sz="2400" dirty="0">
                <a:latin typeface="Times New Roman"/>
                <a:cs typeface="Times New Roman"/>
              </a:rPr>
              <a:t> be looked on . We did research and found </a:t>
            </a:r>
            <a:r>
              <a:rPr lang="en-IN" dirty="0">
                <a:latin typeface="Times New Roman"/>
                <a:cs typeface="Times New Roman"/>
              </a:rPr>
              <a:t>dataset on Kaggle.com</a:t>
            </a:r>
            <a:r>
              <a:rPr lang="en-IN" sz="2400" i="1" dirty="0">
                <a:latin typeface="Times New Roman"/>
                <a:cs typeface="Times New Roman"/>
              </a:rPr>
              <a:t> </a:t>
            </a:r>
            <a:r>
              <a:rPr lang="en-IN" sz="2400" dirty="0">
                <a:latin typeface="Times New Roman"/>
                <a:cs typeface="Times New Roman"/>
              </a:rPr>
              <a:t>best suited .</a:t>
            </a:r>
          </a:p>
          <a:p>
            <a:pPr marL="0" indent="0">
              <a:buNone/>
            </a:pPr>
            <a:r>
              <a:rPr lang="en-IN" sz="2400" dirty="0">
                <a:latin typeface="Times New Roman" panose="02020603050405020304" pitchFamily="18" charset="0"/>
                <a:cs typeface="Times New Roman" panose="02020603050405020304" pitchFamily="18" charset="0"/>
              </a:rPr>
              <a:t>Pre-requisites :</a:t>
            </a:r>
          </a:p>
          <a:p>
            <a:pPr marL="457200" indent="-457200">
              <a:buAutoNum type="arabicPeriod"/>
            </a:pPr>
            <a:r>
              <a:rPr lang="en-IN" sz="2400" dirty="0">
                <a:latin typeface="Times New Roman"/>
                <a:cs typeface="Times New Roman"/>
              </a:rPr>
              <a:t>Core knowledge </a:t>
            </a:r>
            <a:r>
              <a:rPr lang="en-IN" dirty="0">
                <a:latin typeface="Times New Roman"/>
                <a:cs typeface="Times New Roman"/>
              </a:rPr>
              <a:t>of Python and its some strong Libraries</a:t>
            </a:r>
            <a:r>
              <a:rPr lang="en-IN" sz="2400" dirty="0">
                <a:latin typeface="Times New Roman"/>
                <a:cs typeface="Times New Roman"/>
              </a:rPr>
              <a:t>.</a:t>
            </a:r>
          </a:p>
          <a:p>
            <a:pPr marL="457200" indent="-457200">
              <a:buAutoNum type="arabicPeriod"/>
            </a:pPr>
            <a:r>
              <a:rPr lang="en-IN" dirty="0">
                <a:latin typeface="Times New Roman"/>
                <a:cs typeface="Times New Roman"/>
              </a:rPr>
              <a:t>Google Collab</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a:cs typeface="Times New Roman"/>
              </a:rPr>
              <a:t>Dataset.</a:t>
            </a:r>
            <a:endParaRPr lang="en-IN" sz="2400" dirty="0">
              <a:latin typeface="Times New Roman"/>
              <a:cs typeface="Times New Roman"/>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1366758" y="263151"/>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sz="1800"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descr="Chart, bar chart&#10;&#10;Description automatically generated">
            <a:extLst>
              <a:ext uri="{FF2B5EF4-FFF2-40B4-BE49-F238E27FC236}">
                <a16:creationId xmlns:a16="http://schemas.microsoft.com/office/drawing/2014/main" id="{17284C5B-1C1C-4FD8-A99E-24CF8C793932}"/>
              </a:ext>
            </a:extLst>
          </p:cNvPr>
          <p:cNvPicPr>
            <a:picLocks noChangeAspect="1"/>
          </p:cNvPicPr>
          <p:nvPr/>
        </p:nvPicPr>
        <p:blipFill>
          <a:blip r:embed="rId3"/>
          <a:stretch>
            <a:fillRect/>
          </a:stretch>
        </p:blipFill>
        <p:spPr>
          <a:xfrm>
            <a:off x="7935685" y="3035108"/>
            <a:ext cx="4253592" cy="3849389"/>
          </a:xfrm>
          <a:prstGeom prst="rect">
            <a:avLst/>
          </a:prstGeom>
        </p:spPr>
      </p:pic>
    </p:spTree>
    <p:extLst>
      <p:ext uri="{BB962C8B-B14F-4D97-AF65-F5344CB8AC3E}">
        <p14:creationId xmlns:p14="http://schemas.microsoft.com/office/powerpoint/2010/main" val="78990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49E5-DA97-406E-872F-CC899DCCAAEA}"/>
              </a:ext>
            </a:extLst>
          </p:cNvPr>
          <p:cNvSpPr>
            <a:spLocks noGrp="1"/>
          </p:cNvSpPr>
          <p:nvPr>
            <p:ph type="title"/>
          </p:nvPr>
        </p:nvSpPr>
        <p:spPr>
          <a:xfrm>
            <a:off x="1172938" y="601132"/>
            <a:ext cx="9723660" cy="1331081"/>
          </a:xfrm>
        </p:spPr>
        <p:txBody>
          <a:bodyPr/>
          <a:lstStyle/>
          <a:p>
            <a:r>
              <a:rPr lang="en-US" dirty="0">
                <a:solidFill>
                  <a:srgbClr val="7030A0"/>
                </a:solidFill>
                <a:latin typeface="Times New Roman"/>
                <a:ea typeface="+mj-lt"/>
                <a:cs typeface="Times New Roman"/>
              </a:rPr>
              <a:t>Experimental Set-up</a:t>
            </a:r>
            <a:endParaRPr lang="en-US" dirty="0">
              <a:ea typeface="+mj-lt"/>
              <a:cs typeface="+mj-lt"/>
            </a:endParaRPr>
          </a:p>
          <a:p>
            <a:endParaRPr lang="en-US" b="1" dirty="0"/>
          </a:p>
        </p:txBody>
      </p:sp>
      <p:sp>
        <p:nvSpPr>
          <p:cNvPr id="4" name="TextBox 3">
            <a:extLst>
              <a:ext uri="{FF2B5EF4-FFF2-40B4-BE49-F238E27FC236}">
                <a16:creationId xmlns:a16="http://schemas.microsoft.com/office/drawing/2014/main" id="{E2B0FFF9-EF28-4779-B748-CCF1BF882989}"/>
              </a:ext>
            </a:extLst>
          </p:cNvPr>
          <p:cNvSpPr txBox="1"/>
          <p:nvPr/>
        </p:nvSpPr>
        <p:spPr>
          <a:xfrm>
            <a:off x="914400" y="2043793"/>
            <a:ext cx="984612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800" b="1" dirty="0">
              <a:solidFill>
                <a:srgbClr val="002060"/>
              </a:solidFill>
              <a:latin typeface="Times New Roman"/>
              <a:cs typeface="Times New Roman"/>
            </a:endParaRPr>
          </a:p>
          <a:p>
            <a:pPr marL="285750" indent="-285750">
              <a:buFont typeface="Arial"/>
              <a:buChar char="•"/>
            </a:pPr>
            <a:r>
              <a:rPr lang="en-US" sz="2800" b="1" dirty="0">
                <a:solidFill>
                  <a:srgbClr val="002060"/>
                </a:solidFill>
                <a:latin typeface="Times New Roman"/>
                <a:cs typeface="Times New Roman"/>
              </a:rPr>
              <a:t>Google </a:t>
            </a:r>
            <a:r>
              <a:rPr lang="en-US" sz="2800" b="1" dirty="0" err="1">
                <a:solidFill>
                  <a:srgbClr val="002060"/>
                </a:solidFill>
                <a:latin typeface="Times New Roman"/>
                <a:cs typeface="Times New Roman"/>
              </a:rPr>
              <a:t>Colaboratory</a:t>
            </a:r>
          </a:p>
          <a:p>
            <a:pPr marL="285750" indent="-285750">
              <a:buFont typeface="Arial"/>
              <a:buChar char="•"/>
            </a:pPr>
            <a:r>
              <a:rPr lang="en-US" sz="2800" b="1" dirty="0">
                <a:solidFill>
                  <a:srgbClr val="002060"/>
                </a:solidFill>
                <a:latin typeface="Times New Roman"/>
                <a:cs typeface="Times New Roman"/>
              </a:rPr>
              <a:t>Pandas</a:t>
            </a:r>
          </a:p>
          <a:p>
            <a:pPr marL="285750" indent="-285750">
              <a:buFont typeface="Arial"/>
              <a:buChar char="•"/>
            </a:pPr>
            <a:r>
              <a:rPr lang="en-US" sz="2800" b="1" dirty="0">
                <a:solidFill>
                  <a:srgbClr val="002060"/>
                </a:solidFill>
                <a:latin typeface="Times New Roman"/>
                <a:cs typeface="Times New Roman"/>
              </a:rPr>
              <a:t>Seaborn</a:t>
            </a:r>
          </a:p>
          <a:p>
            <a:pPr marL="285750" indent="-285750">
              <a:buFont typeface="Arial"/>
              <a:buChar char="•"/>
            </a:pPr>
            <a:r>
              <a:rPr lang="en-US" sz="2800" b="1" dirty="0" err="1">
                <a:solidFill>
                  <a:srgbClr val="002060"/>
                </a:solidFill>
                <a:latin typeface="Times New Roman"/>
                <a:cs typeface="Times New Roman"/>
              </a:rPr>
              <a:t>Numpy</a:t>
            </a:r>
            <a:endParaRPr lang="en-US" sz="2800" b="1" dirty="0">
              <a:solidFill>
                <a:srgbClr val="002060"/>
              </a:solidFill>
              <a:latin typeface="Times New Roman"/>
              <a:cs typeface="Times New Roman"/>
            </a:endParaRPr>
          </a:p>
          <a:p>
            <a:pPr marL="285750" indent="-285750">
              <a:buFont typeface="Arial"/>
              <a:buChar char="•"/>
            </a:pPr>
            <a:r>
              <a:rPr lang="en-US" sz="2800" b="1" dirty="0">
                <a:solidFill>
                  <a:srgbClr val="002060"/>
                </a:solidFill>
                <a:latin typeface="Times New Roman"/>
                <a:cs typeface="Times New Roman"/>
              </a:rPr>
              <a:t>Matplotlib</a:t>
            </a:r>
          </a:p>
          <a:p>
            <a:pPr marL="285750" indent="-285750">
              <a:buFont typeface="Arial"/>
              <a:buChar char="•"/>
            </a:pPr>
            <a:r>
              <a:rPr lang="en-US" sz="2800" b="1" dirty="0">
                <a:solidFill>
                  <a:srgbClr val="002060"/>
                </a:solidFill>
                <a:latin typeface="Times New Roman"/>
                <a:cs typeface="Times New Roman"/>
              </a:rPr>
              <a:t>Scikit learn</a:t>
            </a:r>
          </a:p>
        </p:txBody>
      </p:sp>
    </p:spTree>
    <p:extLst>
      <p:ext uri="{BB962C8B-B14F-4D97-AF65-F5344CB8AC3E}">
        <p14:creationId xmlns:p14="http://schemas.microsoft.com/office/powerpoint/2010/main" val="50736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816536" y="204363"/>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C81EB12-CA19-480A-8C85-DDDFB1C6B64E}"/>
              </a:ext>
            </a:extLst>
          </p:cNvPr>
          <p:cNvSpPr txBox="1"/>
          <p:nvPr/>
        </p:nvSpPr>
        <p:spPr>
          <a:xfrm>
            <a:off x="4762140" y="950343"/>
            <a:ext cx="39508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Google </a:t>
            </a:r>
            <a:r>
              <a:rPr lang="en-US" sz="2400" dirty="0" err="1"/>
              <a:t>Colab</a:t>
            </a:r>
            <a:endParaRPr lang="en-US" sz="2400" dirty="0"/>
          </a:p>
        </p:txBody>
      </p:sp>
      <p:pic>
        <p:nvPicPr>
          <p:cNvPr id="8" name="Picture 8" descr="Graphical user interface, text, application, email&#10;&#10;Description automatically generated">
            <a:extLst>
              <a:ext uri="{FF2B5EF4-FFF2-40B4-BE49-F238E27FC236}">
                <a16:creationId xmlns:a16="http://schemas.microsoft.com/office/drawing/2014/main" id="{A59EA0B0-2494-4D73-9EFC-A14B95E36C29}"/>
              </a:ext>
            </a:extLst>
          </p:cNvPr>
          <p:cNvPicPr>
            <a:picLocks noChangeAspect="1"/>
          </p:cNvPicPr>
          <p:nvPr/>
        </p:nvPicPr>
        <p:blipFill>
          <a:blip r:embed="rId3"/>
          <a:stretch>
            <a:fillRect/>
          </a:stretch>
        </p:blipFill>
        <p:spPr>
          <a:xfrm>
            <a:off x="424543" y="1377187"/>
            <a:ext cx="11206842" cy="5246626"/>
          </a:xfrm>
          <a:prstGeom prst="rect">
            <a:avLst/>
          </a:prstGeom>
        </p:spPr>
      </p:pic>
    </p:spTree>
    <p:extLst>
      <p:ext uri="{BB962C8B-B14F-4D97-AF65-F5344CB8AC3E}">
        <p14:creationId xmlns:p14="http://schemas.microsoft.com/office/powerpoint/2010/main" val="39374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81200" y="969826"/>
            <a:ext cx="8202386" cy="5354775"/>
          </a:xfrm>
        </p:spPr>
        <p:txBody>
          <a:bodyPr/>
          <a:lstStyle/>
          <a:p>
            <a:pPr>
              <a:buNone/>
            </a:pPr>
            <a:endParaRPr lang="en-IN" dirty="0"/>
          </a:p>
          <a:p>
            <a:pPr>
              <a:buNone/>
            </a:pPr>
            <a:r>
              <a:rPr lang="en-IN" dirty="0">
                <a:ea typeface="+mn-lt"/>
                <a:cs typeface="+mn-lt"/>
              </a:rPr>
              <a:t>* So, we can conclude that people who have age greater than 65 have more chances of having stroke.</a:t>
            </a:r>
            <a:endParaRPr lang="en-IN" dirty="0"/>
          </a:p>
          <a:p>
            <a:pPr>
              <a:buNone/>
            </a:pPr>
            <a:r>
              <a:rPr lang="en-IN" dirty="0">
                <a:ea typeface="+mn-lt"/>
                <a:cs typeface="+mn-lt"/>
              </a:rPr>
              <a:t>* We can convey that Heart Disease can be considered as a minor factor as 17% had stroke and who had Heart Disease.</a:t>
            </a:r>
            <a:endParaRPr lang="en-IN" dirty="0"/>
          </a:p>
          <a:p>
            <a:pPr>
              <a:buSzPct val="114999"/>
            </a:pPr>
            <a:r>
              <a:rPr lang="en-IN" dirty="0">
                <a:ea typeface="+mn-lt"/>
                <a:cs typeface="+mn-lt"/>
              </a:rPr>
              <a:t>Through this data Smoking cannot be considered as a cause for Stroke</a:t>
            </a:r>
            <a:endParaRPr lang="en-IN" dirty="0"/>
          </a:p>
          <a:p>
            <a:pPr>
              <a:buSzPct val="114999"/>
            </a:pPr>
            <a:r>
              <a:rPr lang="en-IN" dirty="0">
                <a:ea typeface="+mn-lt"/>
                <a:cs typeface="+mn-lt"/>
              </a:rPr>
              <a:t>There is slight chances of </a:t>
            </a:r>
            <a:r>
              <a:rPr lang="en-IN" b="1" dirty="0">
                <a:ea typeface="+mn-lt"/>
                <a:cs typeface="+mn-lt"/>
              </a:rPr>
              <a:t>NOT</a:t>
            </a:r>
            <a:r>
              <a:rPr lang="en-IN" dirty="0">
                <a:ea typeface="+mn-lt"/>
                <a:cs typeface="+mn-lt"/>
              </a:rPr>
              <a:t> having Stroke if you are Unmarried</a:t>
            </a:r>
            <a:endParaRPr lang="en-IN" dirty="0">
              <a:latin typeface="Garamond"/>
              <a:cs typeface="Times New Roman" panose="02020603050405020304" pitchFamily="18" charset="0"/>
            </a:endParaRPr>
          </a:p>
          <a:p>
            <a:pPr>
              <a:buSzPct val="114999"/>
            </a:pPr>
            <a:r>
              <a:rPr lang="en-IN" dirty="0">
                <a:ea typeface="+mn-lt"/>
                <a:cs typeface="+mn-lt"/>
              </a:rPr>
              <a:t>We did have more number of data in Females and still found they have </a:t>
            </a:r>
            <a:r>
              <a:rPr lang="en-IN" b="1" dirty="0">
                <a:ea typeface="+mn-lt"/>
                <a:cs typeface="+mn-lt"/>
              </a:rPr>
              <a:t>0.9%</a:t>
            </a:r>
            <a:r>
              <a:rPr lang="en-IN" dirty="0">
                <a:ea typeface="+mn-lt"/>
                <a:cs typeface="+mn-lt"/>
              </a:rPr>
              <a:t> more chances to have a Stroke.</a:t>
            </a:r>
            <a:endParaRPr lang="en-IN" dirty="0">
              <a:latin typeface="Garamond"/>
              <a:cs typeface="Times New Roman" panose="02020603050405020304" pitchFamily="18" charset="0"/>
            </a:endParaRPr>
          </a:p>
          <a:p>
            <a:pPr>
              <a:buSzPct val="114999"/>
            </a:pPr>
            <a:endParaRPr lang="en-IN" dirty="0">
              <a:latin typeface="Garamond"/>
              <a:cs typeface="Times New Roman" panose="02020603050405020304" pitchFamily="18" charset="0"/>
            </a:endParaRPr>
          </a:p>
          <a:p>
            <a:pPr>
              <a:buSzPct val="114999"/>
            </a:pPr>
            <a:endParaRPr lang="en-IN" dirty="0">
              <a:latin typeface="Garamond"/>
              <a:cs typeface="Times New Roman" panose="02020603050405020304" pitchFamily="18" charset="0"/>
            </a:endParaRPr>
          </a:p>
          <a:p>
            <a:pPr>
              <a:buNone/>
            </a:pPr>
            <a:endParaRPr lang="en-IN" dirty="0">
              <a:latin typeface="Garamond"/>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2217964" y="520164"/>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9067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007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1379</TotalTime>
  <Words>1223</Words>
  <Application>Microsoft Office PowerPoint</Application>
  <PresentationFormat>Widescreen</PresentationFormat>
  <Paragraphs>103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PowerPoint Presentation</vt:lpstr>
      <vt:lpstr>PowerPoint Presentation</vt:lpstr>
      <vt:lpstr>PowerPoint Presentation</vt:lpstr>
      <vt:lpstr>PowerPoint Presentation</vt:lpstr>
      <vt:lpstr>PowerPoint Presentation</vt:lpstr>
      <vt:lpstr>PowerPoint Presentation</vt:lpstr>
      <vt:lpstr>Experimental Set-up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jabra ram</cp:lastModifiedBy>
  <cp:revision>596</cp:revision>
  <dcterms:modified xsi:type="dcterms:W3CDTF">2022-01-19T05:12:10Z</dcterms:modified>
</cp:coreProperties>
</file>