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EEF6D-A32C-4EAC-828B-FD49B916AD6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B2210F50-F351-44F1-9CAB-868947338B5A}">
      <dgm:prSet phldrT="[Text]"/>
      <dgm:spPr/>
      <dgm:t>
        <a:bodyPr/>
        <a:lstStyle/>
        <a:p>
          <a:r>
            <a:rPr lang="en-US" dirty="0"/>
            <a:t>Analytics Platform: Spark, Hadoop</a:t>
          </a:r>
        </a:p>
      </dgm:t>
    </dgm:pt>
    <dgm:pt modelId="{6FF1AAD0-113F-43F2-90CA-21BE0BA72E90}" type="parTrans" cxnId="{6D683554-31D0-417F-8C05-9405820B2217}">
      <dgm:prSet/>
      <dgm:spPr/>
      <dgm:t>
        <a:bodyPr/>
        <a:lstStyle/>
        <a:p>
          <a:endParaRPr lang="en-US"/>
        </a:p>
      </dgm:t>
    </dgm:pt>
    <dgm:pt modelId="{782D377B-1577-4296-A85E-CE61F4F8DE89}" type="sibTrans" cxnId="{6D683554-31D0-417F-8C05-9405820B2217}">
      <dgm:prSet/>
      <dgm:spPr/>
      <dgm:t>
        <a:bodyPr/>
        <a:lstStyle/>
        <a:p>
          <a:endParaRPr lang="en-US"/>
        </a:p>
      </dgm:t>
    </dgm:pt>
    <dgm:pt modelId="{A3AF30F0-5DB8-4660-8543-AFC7D89227CB}">
      <dgm:prSet phldrT="[Text]"/>
      <dgm:spPr/>
      <dgm:t>
        <a:bodyPr/>
        <a:lstStyle/>
        <a:p>
          <a:r>
            <a:rPr lang="en-US" dirty="0"/>
            <a:t>Data Migration: </a:t>
          </a:r>
          <a:r>
            <a:rPr lang="en-US" dirty="0" err="1"/>
            <a:t>Sqoop</a:t>
          </a:r>
          <a:r>
            <a:rPr lang="en-US" dirty="0"/>
            <a:t>, Flume, Kafka</a:t>
          </a:r>
        </a:p>
      </dgm:t>
    </dgm:pt>
    <dgm:pt modelId="{6543C27A-B696-4CFF-9B99-86D16FA6A5A9}" type="parTrans" cxnId="{02BF8078-878E-4DFA-B433-EAE487179EE3}">
      <dgm:prSet/>
      <dgm:spPr/>
      <dgm:t>
        <a:bodyPr/>
        <a:lstStyle/>
        <a:p>
          <a:endParaRPr lang="en-US"/>
        </a:p>
      </dgm:t>
    </dgm:pt>
    <dgm:pt modelId="{8108FD6E-8A53-4110-81CA-565C9DD566EF}" type="sibTrans" cxnId="{02BF8078-878E-4DFA-B433-EAE487179EE3}">
      <dgm:prSet/>
      <dgm:spPr/>
      <dgm:t>
        <a:bodyPr/>
        <a:lstStyle/>
        <a:p>
          <a:endParaRPr lang="en-US"/>
        </a:p>
      </dgm:t>
    </dgm:pt>
    <dgm:pt modelId="{08993F9A-0CC3-44B4-8892-EFE9C0308AD7}">
      <dgm:prSet phldrT="[Text]"/>
      <dgm:spPr/>
      <dgm:t>
        <a:bodyPr/>
        <a:lstStyle/>
        <a:p>
          <a:r>
            <a:rPr lang="en-US" dirty="0"/>
            <a:t>Database: MySQL</a:t>
          </a:r>
        </a:p>
      </dgm:t>
    </dgm:pt>
    <dgm:pt modelId="{8D80115C-4B10-48DF-B67F-FBA1946A82D7}" type="parTrans" cxnId="{DC16170B-5CC3-44A8-9BFB-D16B897D2751}">
      <dgm:prSet/>
      <dgm:spPr/>
      <dgm:t>
        <a:bodyPr/>
        <a:lstStyle/>
        <a:p>
          <a:endParaRPr lang="en-US"/>
        </a:p>
      </dgm:t>
    </dgm:pt>
    <dgm:pt modelId="{4253A01B-FC5D-4AAD-B8A7-34DAA5F1E855}" type="sibTrans" cxnId="{DC16170B-5CC3-44A8-9BFB-D16B897D2751}">
      <dgm:prSet/>
      <dgm:spPr/>
      <dgm:t>
        <a:bodyPr/>
        <a:lstStyle/>
        <a:p>
          <a:endParaRPr lang="en-US"/>
        </a:p>
      </dgm:t>
    </dgm:pt>
    <dgm:pt modelId="{23659D8E-1B17-4F6D-8A62-74BEC81A9184}">
      <dgm:prSet phldrT="[Text]"/>
      <dgm:spPr/>
      <dgm:t>
        <a:bodyPr/>
        <a:lstStyle/>
        <a:p>
          <a:r>
            <a:rPr lang="en-US" dirty="0"/>
            <a:t>User Application: AngularJS, Java</a:t>
          </a:r>
        </a:p>
      </dgm:t>
    </dgm:pt>
    <dgm:pt modelId="{6F0349D6-3884-40D7-BCD7-4B74FAC3B728}" type="parTrans" cxnId="{F0EAB915-1FE3-495D-BC0E-F7D144CC74DF}">
      <dgm:prSet/>
      <dgm:spPr/>
      <dgm:t>
        <a:bodyPr/>
        <a:lstStyle/>
        <a:p>
          <a:endParaRPr lang="en-US"/>
        </a:p>
      </dgm:t>
    </dgm:pt>
    <dgm:pt modelId="{56CB0203-31A1-4851-8E76-F2C5A01338E1}" type="sibTrans" cxnId="{F0EAB915-1FE3-495D-BC0E-F7D144CC74DF}">
      <dgm:prSet/>
      <dgm:spPr/>
      <dgm:t>
        <a:bodyPr/>
        <a:lstStyle/>
        <a:p>
          <a:endParaRPr lang="en-US"/>
        </a:p>
      </dgm:t>
    </dgm:pt>
    <dgm:pt modelId="{68200F8E-005D-4554-8545-5E20F20A12CD}" type="pres">
      <dgm:prSet presAssocID="{00CEEF6D-A32C-4EAC-828B-FD49B916AD6A}" presName="compositeShape" presStyleCnt="0">
        <dgm:presLayoutVars>
          <dgm:dir/>
          <dgm:resizeHandles/>
        </dgm:presLayoutVars>
      </dgm:prSet>
      <dgm:spPr/>
    </dgm:pt>
    <dgm:pt modelId="{24465388-EDA9-48F1-949F-9DD7BE7336E5}" type="pres">
      <dgm:prSet presAssocID="{00CEEF6D-A32C-4EAC-828B-FD49B916AD6A}" presName="pyramid" presStyleLbl="node1" presStyleIdx="0" presStyleCnt="1"/>
      <dgm:spPr/>
    </dgm:pt>
    <dgm:pt modelId="{E84CEE8D-869F-4389-B1D9-20FDB253A69A}" type="pres">
      <dgm:prSet presAssocID="{00CEEF6D-A32C-4EAC-828B-FD49B916AD6A}" presName="theList" presStyleCnt="0"/>
      <dgm:spPr/>
    </dgm:pt>
    <dgm:pt modelId="{83868E7C-3E3D-4DDB-8337-35FD07E85FD0}" type="pres">
      <dgm:prSet presAssocID="{23659D8E-1B17-4F6D-8A62-74BEC81A9184}" presName="aNode" presStyleLbl="fgAcc1" presStyleIdx="0" presStyleCnt="4">
        <dgm:presLayoutVars>
          <dgm:bulletEnabled val="1"/>
        </dgm:presLayoutVars>
      </dgm:prSet>
      <dgm:spPr/>
    </dgm:pt>
    <dgm:pt modelId="{DA82800E-6053-4B3E-90F1-D0F5E326A6E5}" type="pres">
      <dgm:prSet presAssocID="{23659D8E-1B17-4F6D-8A62-74BEC81A9184}" presName="aSpace" presStyleCnt="0"/>
      <dgm:spPr/>
    </dgm:pt>
    <dgm:pt modelId="{8C782915-8560-4384-85BA-598745030ADE}" type="pres">
      <dgm:prSet presAssocID="{B2210F50-F351-44F1-9CAB-868947338B5A}" presName="aNode" presStyleLbl="fgAcc1" presStyleIdx="1" presStyleCnt="4">
        <dgm:presLayoutVars>
          <dgm:bulletEnabled val="1"/>
        </dgm:presLayoutVars>
      </dgm:prSet>
      <dgm:spPr/>
    </dgm:pt>
    <dgm:pt modelId="{22DD69FE-D3EC-4B20-8F4D-E4EDB2F8675D}" type="pres">
      <dgm:prSet presAssocID="{B2210F50-F351-44F1-9CAB-868947338B5A}" presName="aSpace" presStyleCnt="0"/>
      <dgm:spPr/>
    </dgm:pt>
    <dgm:pt modelId="{14629C5F-6C08-4B29-882C-19088B064A82}" type="pres">
      <dgm:prSet presAssocID="{A3AF30F0-5DB8-4660-8543-AFC7D89227CB}" presName="aNode" presStyleLbl="fgAcc1" presStyleIdx="2" presStyleCnt="4">
        <dgm:presLayoutVars>
          <dgm:bulletEnabled val="1"/>
        </dgm:presLayoutVars>
      </dgm:prSet>
      <dgm:spPr/>
    </dgm:pt>
    <dgm:pt modelId="{3DC14A5E-4DE4-47C7-8E8F-483ADB2BEAAE}" type="pres">
      <dgm:prSet presAssocID="{A3AF30F0-5DB8-4660-8543-AFC7D89227CB}" presName="aSpace" presStyleCnt="0"/>
      <dgm:spPr/>
    </dgm:pt>
    <dgm:pt modelId="{FDC6A411-E160-41F8-98E2-AC97E3A31524}" type="pres">
      <dgm:prSet presAssocID="{08993F9A-0CC3-44B4-8892-EFE9C0308AD7}" presName="aNode" presStyleLbl="fgAcc1" presStyleIdx="3" presStyleCnt="4">
        <dgm:presLayoutVars>
          <dgm:bulletEnabled val="1"/>
        </dgm:presLayoutVars>
      </dgm:prSet>
      <dgm:spPr/>
    </dgm:pt>
    <dgm:pt modelId="{3112179E-9DA8-4D9D-A09F-7DD2FED2D1C7}" type="pres">
      <dgm:prSet presAssocID="{08993F9A-0CC3-44B4-8892-EFE9C0308AD7}" presName="aSpace" presStyleCnt="0"/>
      <dgm:spPr/>
    </dgm:pt>
  </dgm:ptLst>
  <dgm:cxnLst>
    <dgm:cxn modelId="{DC16170B-5CC3-44A8-9BFB-D16B897D2751}" srcId="{00CEEF6D-A32C-4EAC-828B-FD49B916AD6A}" destId="{08993F9A-0CC3-44B4-8892-EFE9C0308AD7}" srcOrd="3" destOrd="0" parTransId="{8D80115C-4B10-48DF-B67F-FBA1946A82D7}" sibTransId="{4253A01B-FC5D-4AAD-B8A7-34DAA5F1E855}"/>
    <dgm:cxn modelId="{F0EAB915-1FE3-495D-BC0E-F7D144CC74DF}" srcId="{00CEEF6D-A32C-4EAC-828B-FD49B916AD6A}" destId="{23659D8E-1B17-4F6D-8A62-74BEC81A9184}" srcOrd="0" destOrd="0" parTransId="{6F0349D6-3884-40D7-BCD7-4B74FAC3B728}" sibTransId="{56CB0203-31A1-4851-8E76-F2C5A01338E1}"/>
    <dgm:cxn modelId="{AD210264-4FC4-4C93-909E-6F4A657B4990}" type="presOf" srcId="{08993F9A-0CC3-44B4-8892-EFE9C0308AD7}" destId="{FDC6A411-E160-41F8-98E2-AC97E3A31524}" srcOrd="0" destOrd="0" presId="urn:microsoft.com/office/officeart/2005/8/layout/pyramid2"/>
    <dgm:cxn modelId="{6D683554-31D0-417F-8C05-9405820B2217}" srcId="{00CEEF6D-A32C-4EAC-828B-FD49B916AD6A}" destId="{B2210F50-F351-44F1-9CAB-868947338B5A}" srcOrd="1" destOrd="0" parTransId="{6FF1AAD0-113F-43F2-90CA-21BE0BA72E90}" sibTransId="{782D377B-1577-4296-A85E-CE61F4F8DE89}"/>
    <dgm:cxn modelId="{B420A754-DF38-4CD9-BB61-404AB790BEF5}" type="presOf" srcId="{B2210F50-F351-44F1-9CAB-868947338B5A}" destId="{8C782915-8560-4384-85BA-598745030ADE}" srcOrd="0" destOrd="0" presId="urn:microsoft.com/office/officeart/2005/8/layout/pyramid2"/>
    <dgm:cxn modelId="{254DD874-7194-48FC-BC16-2E420D4F2F42}" type="presOf" srcId="{00CEEF6D-A32C-4EAC-828B-FD49B916AD6A}" destId="{68200F8E-005D-4554-8545-5E20F20A12CD}" srcOrd="0" destOrd="0" presId="urn:microsoft.com/office/officeart/2005/8/layout/pyramid2"/>
    <dgm:cxn modelId="{02BF8078-878E-4DFA-B433-EAE487179EE3}" srcId="{00CEEF6D-A32C-4EAC-828B-FD49B916AD6A}" destId="{A3AF30F0-5DB8-4660-8543-AFC7D89227CB}" srcOrd="2" destOrd="0" parTransId="{6543C27A-B696-4CFF-9B99-86D16FA6A5A9}" sibTransId="{8108FD6E-8A53-4110-81CA-565C9DD566EF}"/>
    <dgm:cxn modelId="{DFD089D4-1902-4EB7-B5E0-62ABDB5E327A}" type="presOf" srcId="{A3AF30F0-5DB8-4660-8543-AFC7D89227CB}" destId="{14629C5F-6C08-4B29-882C-19088B064A82}" srcOrd="0" destOrd="0" presId="urn:microsoft.com/office/officeart/2005/8/layout/pyramid2"/>
    <dgm:cxn modelId="{A7D2E0EE-E737-4DD3-A8D7-806D31CAA9D3}" type="presOf" srcId="{23659D8E-1B17-4F6D-8A62-74BEC81A9184}" destId="{83868E7C-3E3D-4DDB-8337-35FD07E85FD0}" srcOrd="0" destOrd="0" presId="urn:microsoft.com/office/officeart/2005/8/layout/pyramid2"/>
    <dgm:cxn modelId="{8A0EFDBE-8278-4249-A1CA-1BDEC97EA7B9}" type="presParOf" srcId="{68200F8E-005D-4554-8545-5E20F20A12CD}" destId="{24465388-EDA9-48F1-949F-9DD7BE7336E5}" srcOrd="0" destOrd="0" presId="urn:microsoft.com/office/officeart/2005/8/layout/pyramid2"/>
    <dgm:cxn modelId="{F0B781C3-8286-43DC-8F5D-0FA62B5225D2}" type="presParOf" srcId="{68200F8E-005D-4554-8545-5E20F20A12CD}" destId="{E84CEE8D-869F-4389-B1D9-20FDB253A69A}" srcOrd="1" destOrd="0" presId="urn:microsoft.com/office/officeart/2005/8/layout/pyramid2"/>
    <dgm:cxn modelId="{33FF5952-2EC5-4A49-AC90-1B3C7211A60C}" type="presParOf" srcId="{E84CEE8D-869F-4389-B1D9-20FDB253A69A}" destId="{83868E7C-3E3D-4DDB-8337-35FD07E85FD0}" srcOrd="0" destOrd="0" presId="urn:microsoft.com/office/officeart/2005/8/layout/pyramid2"/>
    <dgm:cxn modelId="{6ED9D172-3CA1-42D8-9C26-77A1539431C0}" type="presParOf" srcId="{E84CEE8D-869F-4389-B1D9-20FDB253A69A}" destId="{DA82800E-6053-4B3E-90F1-D0F5E326A6E5}" srcOrd="1" destOrd="0" presId="urn:microsoft.com/office/officeart/2005/8/layout/pyramid2"/>
    <dgm:cxn modelId="{B210AEC0-E084-4949-9AD2-2E3652E742BB}" type="presParOf" srcId="{E84CEE8D-869F-4389-B1D9-20FDB253A69A}" destId="{8C782915-8560-4384-85BA-598745030ADE}" srcOrd="2" destOrd="0" presId="urn:microsoft.com/office/officeart/2005/8/layout/pyramid2"/>
    <dgm:cxn modelId="{0F0783E5-34C4-4156-90A3-C8A301055616}" type="presParOf" srcId="{E84CEE8D-869F-4389-B1D9-20FDB253A69A}" destId="{22DD69FE-D3EC-4B20-8F4D-E4EDB2F8675D}" srcOrd="3" destOrd="0" presId="urn:microsoft.com/office/officeart/2005/8/layout/pyramid2"/>
    <dgm:cxn modelId="{3EECDCFC-846E-4FC6-907F-440D40CD851C}" type="presParOf" srcId="{E84CEE8D-869F-4389-B1D9-20FDB253A69A}" destId="{14629C5F-6C08-4B29-882C-19088B064A82}" srcOrd="4" destOrd="0" presId="urn:microsoft.com/office/officeart/2005/8/layout/pyramid2"/>
    <dgm:cxn modelId="{DA46AC0F-8E35-4CA5-B3A1-245F4ABBA52E}" type="presParOf" srcId="{E84CEE8D-869F-4389-B1D9-20FDB253A69A}" destId="{3DC14A5E-4DE4-47C7-8E8F-483ADB2BEAAE}" srcOrd="5" destOrd="0" presId="urn:microsoft.com/office/officeart/2005/8/layout/pyramid2"/>
    <dgm:cxn modelId="{310500C2-0AB7-471F-84F8-B991A0D459DE}" type="presParOf" srcId="{E84CEE8D-869F-4389-B1D9-20FDB253A69A}" destId="{FDC6A411-E160-41F8-98E2-AC97E3A31524}" srcOrd="6" destOrd="0" presId="urn:microsoft.com/office/officeart/2005/8/layout/pyramid2"/>
    <dgm:cxn modelId="{3DA94D00-46EB-4736-8ED4-788C3E005D8B}" type="presParOf" srcId="{E84CEE8D-869F-4389-B1D9-20FDB253A69A}" destId="{3112179E-9DA8-4D9D-A09F-7DD2FED2D1C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65388-EDA9-48F1-949F-9DD7BE7336E5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68E7C-3E3D-4DDB-8337-35FD07E85FD0}">
      <dsp:nvSpPr>
        <dsp:cNvPr id="0" name=""/>
        <dsp:cNvSpPr/>
      </dsp:nvSpPr>
      <dsp:spPr>
        <a:xfrm>
          <a:off x="3657599" y="542395"/>
          <a:ext cx="3522133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Application: AngularJS, Java</a:t>
          </a:r>
        </a:p>
      </dsp:txBody>
      <dsp:txXfrm>
        <a:off x="3704613" y="589409"/>
        <a:ext cx="3428105" cy="869055"/>
      </dsp:txXfrm>
    </dsp:sp>
    <dsp:sp modelId="{8C782915-8560-4384-85BA-598745030ADE}">
      <dsp:nvSpPr>
        <dsp:cNvPr id="0" name=""/>
        <dsp:cNvSpPr/>
      </dsp:nvSpPr>
      <dsp:spPr>
        <a:xfrm>
          <a:off x="3657599" y="1625864"/>
          <a:ext cx="3522133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Analytics Platform: Spark, Hadoop</a:t>
          </a:r>
        </a:p>
      </dsp:txBody>
      <dsp:txXfrm>
        <a:off x="3704613" y="1672878"/>
        <a:ext cx="3428105" cy="869055"/>
      </dsp:txXfrm>
    </dsp:sp>
    <dsp:sp modelId="{14629C5F-6C08-4B29-882C-19088B064A82}">
      <dsp:nvSpPr>
        <dsp:cNvPr id="0" name=""/>
        <dsp:cNvSpPr/>
      </dsp:nvSpPr>
      <dsp:spPr>
        <a:xfrm>
          <a:off x="3657599" y="2709333"/>
          <a:ext cx="3522133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Migration: </a:t>
          </a:r>
          <a:r>
            <a:rPr lang="en-US" sz="2400" kern="1200" dirty="0" err="1"/>
            <a:t>Sqoop</a:t>
          </a:r>
          <a:r>
            <a:rPr lang="en-US" sz="2400" kern="1200" dirty="0"/>
            <a:t>, Flume, Kafka</a:t>
          </a:r>
        </a:p>
      </dsp:txBody>
      <dsp:txXfrm>
        <a:off x="3704613" y="2756347"/>
        <a:ext cx="3428105" cy="869055"/>
      </dsp:txXfrm>
    </dsp:sp>
    <dsp:sp modelId="{FDC6A411-E160-41F8-98E2-AC97E3A31524}">
      <dsp:nvSpPr>
        <dsp:cNvPr id="0" name=""/>
        <dsp:cNvSpPr/>
      </dsp:nvSpPr>
      <dsp:spPr>
        <a:xfrm>
          <a:off x="3657599" y="3792802"/>
          <a:ext cx="3522133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Database: MySQL</a:t>
          </a:r>
        </a:p>
      </dsp:txBody>
      <dsp:txXfrm>
        <a:off x="3704613" y="3839816"/>
        <a:ext cx="3428105" cy="86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4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2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9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3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0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5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2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2A01-5551-44EE-A623-BAAB5BC3296B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7AA2-5B82-4CC4-A634-168587528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Consolidated dashboard for multiple application/services Big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39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Diagram (Solution)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974360" y="2218544"/>
            <a:ext cx="17688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74361" y="3675790"/>
            <a:ext cx="17688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74361" y="5133036"/>
            <a:ext cx="17688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267855" y="2443396"/>
            <a:ext cx="1618938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3267855" y="3900642"/>
            <a:ext cx="1618938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3267855" y="5357888"/>
            <a:ext cx="1618938" cy="4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41233" y="1903751"/>
            <a:ext cx="2008682" cy="414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921115" y="6408328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Analytics 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7855" y="6408328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 Forwarder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877" y="6405616"/>
            <a:ext cx="20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Multiple 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02118" y="1903751"/>
            <a:ext cx="2008682" cy="414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350519" y="6405616"/>
            <a:ext cx="238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Dashboard &amp; Reporting</a:t>
            </a:r>
          </a:p>
        </p:txBody>
      </p:sp>
      <p:cxnSp>
        <p:nvCxnSpPr>
          <p:cNvPr id="18" name="Elbow Connector 17"/>
          <p:cNvCxnSpPr>
            <a:stCxn id="5" idx="3"/>
            <a:endCxn id="8" idx="1"/>
          </p:cNvCxnSpPr>
          <p:nvPr/>
        </p:nvCxnSpPr>
        <p:spPr>
          <a:xfrm>
            <a:off x="2743199" y="2675744"/>
            <a:ext cx="5246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3"/>
            <a:endCxn id="9" idx="1"/>
          </p:cNvCxnSpPr>
          <p:nvPr/>
        </p:nvCxnSpPr>
        <p:spPr>
          <a:xfrm>
            <a:off x="2743199" y="4132990"/>
            <a:ext cx="5246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  <a:endCxn id="10" idx="1"/>
          </p:cNvCxnSpPr>
          <p:nvPr/>
        </p:nvCxnSpPr>
        <p:spPr>
          <a:xfrm>
            <a:off x="2743199" y="5590236"/>
            <a:ext cx="52465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3"/>
            <a:endCxn id="11" idx="1"/>
          </p:cNvCxnSpPr>
          <p:nvPr/>
        </p:nvCxnSpPr>
        <p:spPr>
          <a:xfrm>
            <a:off x="4886793" y="2675744"/>
            <a:ext cx="854440" cy="12998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3"/>
            <a:endCxn id="11" idx="1"/>
          </p:cNvCxnSpPr>
          <p:nvPr/>
        </p:nvCxnSpPr>
        <p:spPr>
          <a:xfrm flipV="1">
            <a:off x="4886793" y="3975594"/>
            <a:ext cx="854440" cy="157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3"/>
            <a:endCxn id="11" idx="1"/>
          </p:cNvCxnSpPr>
          <p:nvPr/>
        </p:nvCxnSpPr>
        <p:spPr>
          <a:xfrm flipV="1">
            <a:off x="4886793" y="3975594"/>
            <a:ext cx="854440" cy="1614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3"/>
            <a:endCxn id="15" idx="1"/>
          </p:cNvCxnSpPr>
          <p:nvPr/>
        </p:nvCxnSpPr>
        <p:spPr>
          <a:xfrm>
            <a:off x="7749915" y="3975594"/>
            <a:ext cx="45220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dashboard for multiple application/services Big data analysis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different applications feeding their individual capabilities and features or statistics. Debugging an issue requires logging into each individual box/machine/server to analyze the logs. With a small number of apps/boxes it's not an issue, but it quickly becomes tedious as the number of apps/services increases as users have to go to each individual dashboard to check the app/service statistics.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9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would be awesome to have all of your logs in on agent beat / monitoring scripts/modules. Example if we need to monitor network activity we have to wright log-stash input into elastic-search same for any other input. What if there is only one ingest Parton for all network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58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3723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75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9685" y="18587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App1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685" y="29412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App2</a:t>
            </a:r>
          </a:p>
        </p:txBody>
      </p:sp>
      <p:sp>
        <p:nvSpPr>
          <p:cNvPr id="5" name="Rectangle 4"/>
          <p:cNvSpPr/>
          <p:nvPr/>
        </p:nvSpPr>
        <p:spPr>
          <a:xfrm>
            <a:off x="479685" y="40237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App3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685" y="53011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App..n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218547" y="2341662"/>
            <a:ext cx="21885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SQOOP</a:t>
            </a:r>
          </a:p>
          <a:p>
            <a:pPr algn="ctr"/>
            <a:r>
              <a:rPr lang="en-IN" dirty="0"/>
              <a:t>(Structured Data Migration)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18547" y="3592246"/>
            <a:ext cx="21885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Flume</a:t>
            </a:r>
          </a:p>
          <a:p>
            <a:pPr algn="ctr"/>
            <a:r>
              <a:rPr lang="en-IN" dirty="0"/>
              <a:t>(Log Data Migration)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18547" y="4842830"/>
            <a:ext cx="21885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  <a:p>
            <a:pPr algn="ctr"/>
            <a:r>
              <a:rPr lang="en-IN" dirty="0"/>
              <a:t>(Streaming Data)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6600" y="2320275"/>
            <a:ext cx="1558978" cy="3435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366482" y="2971249"/>
            <a:ext cx="1169233" cy="599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Hadoop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66482" y="3765224"/>
            <a:ext cx="1169233" cy="599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Spark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66481" y="4559199"/>
            <a:ext cx="1169233" cy="599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EDW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76618" y="2320275"/>
            <a:ext cx="2008681" cy="3435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150317" y="2701429"/>
            <a:ext cx="1845041" cy="1250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 Tools</a:t>
            </a:r>
          </a:p>
          <a:p>
            <a:pPr algn="ctr"/>
            <a:r>
              <a:rPr lang="en-IN" dirty="0"/>
              <a:t>(Tableau/</a:t>
            </a:r>
            <a:r>
              <a:rPr lang="en-IN" dirty="0" err="1"/>
              <a:t>Talend</a:t>
            </a:r>
            <a:r>
              <a:rPr lang="en-IN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50316" y="4289379"/>
            <a:ext cx="1845041" cy="91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 User 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20B13-1C57-4E13-BF1D-4D176D18C63F}"/>
              </a:ext>
            </a:extLst>
          </p:cNvPr>
          <p:cNvSpPr txBox="1"/>
          <p:nvPr/>
        </p:nvSpPr>
        <p:spPr>
          <a:xfrm>
            <a:off x="5107238" y="6421804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Analytics Engine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41E99-A7AB-4CE3-A8D9-21C23105C10A}"/>
              </a:ext>
            </a:extLst>
          </p:cNvPr>
          <p:cNvSpPr txBox="1"/>
          <p:nvPr/>
        </p:nvSpPr>
        <p:spPr>
          <a:xfrm>
            <a:off x="2453978" y="6421804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 Forwarder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DC158-4337-4578-82E3-15E21FDF22DB}"/>
              </a:ext>
            </a:extLst>
          </p:cNvPr>
          <p:cNvSpPr txBox="1"/>
          <p:nvPr/>
        </p:nvSpPr>
        <p:spPr>
          <a:xfrm>
            <a:off x="0" y="6419092"/>
            <a:ext cx="20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Multiple 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05D4EE-8B39-4DB4-864A-B72E8A519EE5}"/>
              </a:ext>
            </a:extLst>
          </p:cNvPr>
          <p:cNvSpPr txBox="1"/>
          <p:nvPr/>
        </p:nvSpPr>
        <p:spPr>
          <a:xfrm>
            <a:off x="7005223" y="6419092"/>
            <a:ext cx="238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Dashboard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184910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coming from different sources has different format.</a:t>
            </a:r>
          </a:p>
          <a:p>
            <a:r>
              <a:rPr lang="en-IN" dirty="0"/>
              <a:t>Implementing near real-time data pipeline for analysis.</a:t>
            </a:r>
          </a:p>
          <a:p>
            <a:r>
              <a:rPr lang="en-IN" dirty="0"/>
              <a:t>Scalability of the prototype created.</a:t>
            </a:r>
          </a:p>
        </p:txBody>
      </p:sp>
    </p:spTree>
    <p:extLst>
      <p:ext uri="{BB962C8B-B14F-4D97-AF65-F5344CB8AC3E}">
        <p14:creationId xmlns:p14="http://schemas.microsoft.com/office/powerpoint/2010/main" val="109141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Ease in decision making.</a:t>
            </a:r>
          </a:p>
          <a:p>
            <a:r>
              <a:rPr lang="en-IN" dirty="0"/>
              <a:t>Integrated approach.</a:t>
            </a:r>
          </a:p>
          <a:p>
            <a:r>
              <a:rPr lang="en-IN" dirty="0"/>
              <a:t>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174174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273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Consolidated dashboard for multiple application/services Big data analysis</vt:lpstr>
      <vt:lpstr>Flow Diagram (Solution)</vt:lpstr>
      <vt:lpstr>Consolidated dashboard for multiple application/services Big data analysis</vt:lpstr>
      <vt:lpstr>Solution</vt:lpstr>
      <vt:lpstr>Tech Stack</vt:lpstr>
      <vt:lpstr>Technical Architecture</vt:lpstr>
      <vt:lpstr>Problems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Consolidated dashboard for multiple application/services Big data analysis</dc:title>
  <dc:creator>Kushal Sharma</dc:creator>
  <cp:lastModifiedBy>Nitish Sharma</cp:lastModifiedBy>
  <cp:revision>21</cp:revision>
  <dcterms:created xsi:type="dcterms:W3CDTF">2020-02-15T19:00:02Z</dcterms:created>
  <dcterms:modified xsi:type="dcterms:W3CDTF">2020-02-16T08:33:16Z</dcterms:modified>
</cp:coreProperties>
</file>