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81" r:id="rId3"/>
    <p:sldId id="266" r:id="rId4"/>
    <p:sldId id="269" r:id="rId5"/>
    <p:sldId id="270" r:id="rId6"/>
    <p:sldId id="265" r:id="rId7"/>
    <p:sldId id="282" r:id="rId8"/>
    <p:sldId id="259" r:id="rId9"/>
  </p:sldIdLst>
  <p:sldSz cx="12192000" cy="6858000"/>
  <p:notesSz cx="6858000" cy="9144000"/>
  <p:embeddedFontLst>
    <p:embeddedFont>
      <p:font typeface="Libre Baskerville" panose="02000000000000000000" pitchFamily="2" charset="0"/>
      <p:regular r:id="rId11"/>
      <p:bold r:id="rId12"/>
      <p: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347327-22CA-41A2-8A04-337389AD1DB9}" v="405" dt="2024-03-06T03:13:42.9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39" autoAdjust="0"/>
    <p:restoredTop sz="95020" autoAdjust="0"/>
  </p:normalViewPr>
  <p:slideViewPr>
    <p:cSldViewPr snapToGrid="0">
      <p:cViewPr varScale="1">
        <p:scale>
          <a:sx n="95" d="100"/>
          <a:sy n="95" d="100"/>
        </p:scale>
        <p:origin x="4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font" Target="fonts/font3.fntdata" Id="rId13" /><Relationship Type="http://schemas.openxmlformats.org/officeDocument/2006/relationships/slide" Target="slides/slide2.xml" Id="rId3" /><Relationship Type="http://schemas.openxmlformats.org/officeDocument/2006/relationships/viewProps" Target="viewProps.xml" Id="rId34" /><Relationship Type="http://schemas.openxmlformats.org/officeDocument/2006/relationships/slide" Target="slides/slide6.xml" Id="rId7" /><Relationship Type="http://schemas.openxmlformats.org/officeDocument/2006/relationships/font" Target="fonts/font2.fntdata" Id="rId12" /><Relationship Type="http://schemas.openxmlformats.org/officeDocument/2006/relationships/presProps" Target="presProps.xml" Id="rId33" /><Relationship Type="http://schemas.microsoft.com/office/2015/10/relationships/revisionInfo" Target="revisionInfo.xml" Id="rId38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font" Target="fonts/font1.fntdata" Id="rId11" /><Relationship Type="http://customschemas.google.com/relationships/presentationmetadata" Target="metadata" Id="rId32" /><Relationship Type="http://schemas.openxmlformats.org/officeDocument/2006/relationships/slide" Target="slides/slide4.xml" Id="rId5" /><Relationship Type="http://schemas.openxmlformats.org/officeDocument/2006/relationships/tableStyles" Target="tableStyles.xml" Id="rId36" /><Relationship Type="http://schemas.openxmlformats.org/officeDocument/2006/relationships/notesMaster" Target="notesMasters/notesMaster1.xml" Id="rId10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theme" Target="theme/theme1.xml" Id="rId35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tish-innomatics" TargetMode="External"/><Relationship Id="rId2" Type="http://schemas.openxmlformats.org/officeDocument/2006/relationships/hyperlink" Target="http://www.linkedin.com/in/nitish-kumar-akula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24" y="38326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904" y="3717986"/>
            <a:ext cx="724618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ibre Baskerville"/>
              </a:rPr>
              <a:t>Code Refactoring and Bug Fixing</a:t>
            </a:r>
            <a:endParaRPr lang="en-US" sz="2800" dirty="0">
              <a:solidFill>
                <a:schemeClr val="bg2"/>
              </a:solidFill>
              <a:latin typeface="Libre Baskervill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AA26D50-6FA7-6BC4-24D3-CA4FD78E7B92}"/>
              </a:ext>
            </a:extLst>
          </p:cNvPr>
          <p:cNvSpPr/>
          <p:nvPr/>
        </p:nvSpPr>
        <p:spPr>
          <a:xfrm>
            <a:off x="3166798" y="264912"/>
            <a:ext cx="5863390" cy="11470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600" b="1" u="sng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Libre Baskerville"/>
              </a:rPr>
              <a:t>About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5E9662-5C8E-86CD-0570-AAE9EE6A55A6}"/>
              </a:ext>
            </a:extLst>
          </p:cNvPr>
          <p:cNvSpPr txBox="1"/>
          <p:nvPr/>
        </p:nvSpPr>
        <p:spPr>
          <a:xfrm>
            <a:off x="1039198" y="1870164"/>
            <a:ext cx="10115096" cy="36933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Name: </a:t>
            </a:r>
            <a:r>
              <a:rPr lang="en-US" sz="2400" b="1" dirty="0">
                <a:solidFill>
                  <a:schemeClr val="accent1"/>
                </a:solidFill>
              </a:rPr>
              <a:t>Nitish Kumar Akula</a:t>
            </a:r>
          </a:p>
          <a:p>
            <a:endParaRPr lang="en-IN" sz="2400" dirty="0"/>
          </a:p>
          <a:p>
            <a:r>
              <a:rPr lang="en-IN" sz="2400" dirty="0"/>
              <a:t>Specialization </a:t>
            </a:r>
            <a:r>
              <a:rPr lang="en-IN" sz="2400" b="1" dirty="0"/>
              <a:t>: </a:t>
            </a:r>
            <a:r>
              <a:rPr lang="en-IN" sz="2400" b="1" dirty="0">
                <a:solidFill>
                  <a:srgbClr val="FF0000"/>
                </a:solidFill>
                <a:latin typeface="Söhne"/>
              </a:rPr>
              <a:t>Bachelor's Degree in Electronics</a:t>
            </a:r>
            <a:endParaRPr lang="en-US" sz="2400" b="1" i="0">
              <a:solidFill>
                <a:srgbClr val="FF0000"/>
              </a:solidFill>
              <a:effectLst/>
              <a:latin typeface="Söhne"/>
            </a:endParaRPr>
          </a:p>
          <a:p>
            <a:endParaRPr lang="en-US" sz="2400" i="0" u="none" strike="noStrike" dirty="0">
              <a:solidFill>
                <a:srgbClr val="000000"/>
              </a:solidFill>
              <a:effectLst/>
              <a:latin typeface="+mn-lt"/>
            </a:endParaRPr>
          </a:p>
          <a:p>
            <a:r>
              <a:rPr lang="en-IN" sz="2400" i="0" u="none" strike="noStrike" dirty="0">
                <a:solidFill>
                  <a:srgbClr val="000000"/>
                </a:solidFill>
                <a:effectLst/>
                <a:latin typeface="Calibri"/>
              </a:rPr>
              <a:t>Any work experience: </a:t>
            </a:r>
            <a:r>
              <a:rPr lang="en-US" sz="2400" b="1" i="0" u="none" strike="noStrike" dirty="0">
                <a:solidFill>
                  <a:srgbClr val="FF0000"/>
                </a:solidFill>
                <a:effectLst/>
                <a:latin typeface="+mn-lt"/>
              </a:rPr>
              <a:t>Fresher</a:t>
            </a:r>
          </a:p>
          <a:p>
            <a:endParaRPr lang="en-IN" sz="240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2400" dirty="0">
                <a:latin typeface="Calibri"/>
              </a:rPr>
              <a:t>L</a:t>
            </a:r>
            <a:r>
              <a:rPr lang="en-US" sz="2400" i="0" u="none" strike="noStrike" dirty="0">
                <a:solidFill>
                  <a:srgbClr val="000000"/>
                </a:solidFill>
                <a:effectLst/>
                <a:latin typeface="Calibri"/>
              </a:rPr>
              <a:t>inkedIn </a:t>
            </a:r>
            <a:r>
              <a:rPr lang="en-US" sz="2400" b="1" dirty="0">
                <a:solidFill>
                  <a:srgbClr val="FF0000"/>
                </a:solidFill>
                <a:latin typeface="Calibri"/>
              </a:rPr>
              <a:t>: </a:t>
            </a:r>
            <a:r>
              <a:rPr lang="en-US" sz="2400" b="1" dirty="0">
                <a:solidFill>
                  <a:srgbClr val="FF0000"/>
                </a:solidFill>
                <a:latin typeface="Calibri"/>
                <a:hlinkClick r:id="rId2"/>
              </a:rPr>
              <a:t>www.linkedin.com/in/nitish-kumar-akula</a:t>
            </a:r>
            <a:endParaRPr lang="en-US" sz="2400" b="1">
              <a:solidFill>
                <a:srgbClr val="FF0000"/>
              </a:solidFill>
              <a:latin typeface="Calibri"/>
            </a:endParaRPr>
          </a:p>
          <a:p>
            <a:endParaRPr lang="en-IN" sz="2400" b="1" dirty="0">
              <a:solidFill>
                <a:srgbClr val="FF0000"/>
              </a:solidFill>
              <a:latin typeface="+mn-lt"/>
            </a:endParaRPr>
          </a:p>
          <a:p>
            <a:r>
              <a:rPr lang="en-US" sz="2400" dirty="0">
                <a:latin typeface="Calibri"/>
              </a:rPr>
              <a:t>G</a:t>
            </a:r>
            <a:r>
              <a:rPr lang="en-US" sz="2400" i="0" u="none" strike="noStrike" dirty="0">
                <a:solidFill>
                  <a:srgbClr val="000000"/>
                </a:solidFill>
                <a:effectLst/>
                <a:latin typeface="Calibri"/>
              </a:rPr>
              <a:t>it </a:t>
            </a:r>
            <a:r>
              <a:rPr lang="en-US" sz="2400" dirty="0">
                <a:latin typeface="Calibri"/>
              </a:rPr>
              <a:t>H</a:t>
            </a:r>
            <a:r>
              <a:rPr lang="en-US" sz="2400" i="0" u="none" strike="noStrike" dirty="0">
                <a:solidFill>
                  <a:srgbClr val="000000"/>
                </a:solidFill>
                <a:effectLst/>
                <a:latin typeface="Calibri"/>
              </a:rPr>
              <a:t>ub :</a:t>
            </a:r>
            <a:r>
              <a:rPr lang="en-US" sz="2400" dirty="0">
                <a:latin typeface="Calibri"/>
              </a:rPr>
              <a:t>  </a:t>
            </a:r>
            <a:r>
              <a:rPr lang="en-US" sz="2400" b="1" dirty="0">
                <a:hlinkClick r:id="rId3"/>
              </a:rPr>
              <a:t>https://github.com/nitish-innomatics</a:t>
            </a:r>
            <a:endParaRPr lang="en-US" sz="2400" b="1" i="0" u="none" strike="noStrike">
              <a:solidFill>
                <a:srgbClr val="000000"/>
              </a:solidFill>
              <a:effectLst/>
            </a:endParaRPr>
          </a:p>
          <a:p>
            <a:endParaRPr lang="en-IN" sz="1800" b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8814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253BAB-1999-13BA-86DC-D3F51D9CB5BF}"/>
              </a:ext>
            </a:extLst>
          </p:cNvPr>
          <p:cNvSpPr txBox="1"/>
          <p:nvPr/>
        </p:nvSpPr>
        <p:spPr>
          <a:xfrm>
            <a:off x="355600" y="182880"/>
            <a:ext cx="1261884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GB" sz="3600" b="1" dirty="0">
                <a:solidFill>
                  <a:schemeClr val="tx1"/>
                </a:solidFill>
                <a:latin typeface="Times New Roman"/>
                <a:cs typeface="Times New Roman"/>
              </a:rPr>
              <a:t>Title: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4A9C9C-150C-C9A9-6CE2-B2614A7C4565}"/>
              </a:ext>
            </a:extLst>
          </p:cNvPr>
          <p:cNvSpPr txBox="1"/>
          <p:nvPr/>
        </p:nvSpPr>
        <p:spPr>
          <a:xfrm>
            <a:off x="355599" y="975658"/>
            <a:ext cx="11203795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Refactoring </a:t>
            </a:r>
            <a:r>
              <a:rPr lang="en-US" sz="3200" i="0" dirty="0">
                <a:solidFill>
                  <a:srgbClr val="FF0000"/>
                </a:solidFill>
                <a:effectLst/>
              </a:rPr>
              <a:t>and </a:t>
            </a:r>
            <a:r>
              <a:rPr lang="en-US" sz="3200" dirty="0">
                <a:solidFill>
                  <a:srgbClr val="FF0000"/>
                </a:solidFill>
              </a:rPr>
              <a:t>Debugging a Python Flask Note Taking Application</a:t>
            </a:r>
            <a:endParaRPr lang="en-IN" sz="2400" dirty="0">
              <a:solidFill>
                <a:srgbClr val="FF0000"/>
              </a:solidFill>
              <a:latin typeface="Libre Baskerville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25C901-3ED7-82D9-ED87-C9ABCA9F00CA}"/>
              </a:ext>
            </a:extLst>
          </p:cNvPr>
          <p:cNvSpPr txBox="1"/>
          <p:nvPr/>
        </p:nvSpPr>
        <p:spPr>
          <a:xfrm>
            <a:off x="183977" y="3011069"/>
            <a:ext cx="11542058" cy="35394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3200" b="1" dirty="0">
                <a:solidFill>
                  <a:schemeClr val="tx1"/>
                </a:solidFill>
                <a:latin typeface="Times New Roman"/>
                <a:cs typeface="Times New Roman"/>
              </a:rPr>
              <a:t>Objective:</a:t>
            </a:r>
          </a:p>
          <a:p>
            <a:endParaRPr lang="en-GB" sz="3200" dirty="0">
              <a:solidFill>
                <a:srgbClr val="FF0000"/>
              </a:solidFill>
            </a:endParaRPr>
          </a:p>
          <a:p>
            <a:r>
              <a:rPr lang="en-GB" sz="3200" dirty="0">
                <a:solidFill>
                  <a:srgbClr val="FF0000"/>
                </a:solidFill>
              </a:rPr>
              <a:t>The aim of this assignment is to enhance the Python Flask Note Taking Application by refactoring the existing codebase, addressing bugs, and ensuring seamless functionality.</a:t>
            </a:r>
            <a:endParaRPr lang="en-GB">
              <a:solidFill>
                <a:srgbClr val="FF0000"/>
              </a:solidFill>
            </a:endParaRPr>
          </a:p>
          <a:p>
            <a:endParaRPr lang="en-GB" sz="3200" b="1" dirty="0">
              <a:solidFill>
                <a:schemeClr val="accent1"/>
              </a:solidFill>
              <a:latin typeface="Times New Roman"/>
              <a:cs typeface="Times New Roman"/>
            </a:endParaRPr>
          </a:p>
          <a:p>
            <a:endParaRPr lang="en-GB" sz="3200" b="1" dirty="0">
              <a:solidFill>
                <a:schemeClr val="accent1"/>
              </a:solidFill>
              <a:latin typeface="Times New Roman"/>
              <a:cs typeface="Times New Roman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F459E6F-7C40-7AC7-6F7F-41EF1B76A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362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5AC1B4-956F-0C3E-6D84-018C34A259A6}"/>
              </a:ext>
            </a:extLst>
          </p:cNvPr>
          <p:cNvSpPr txBox="1"/>
          <p:nvPr/>
        </p:nvSpPr>
        <p:spPr>
          <a:xfrm>
            <a:off x="2541235" y="1569"/>
            <a:ext cx="7111382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600" b="1" dirty="0">
                <a:solidFill>
                  <a:schemeClr val="accent1"/>
                </a:solidFill>
                <a:latin typeface="Libre Baskerville"/>
                <a:cs typeface="Times New Roman"/>
              </a:rPr>
              <a:t>Steps involved in Bug Fixing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99D1E0-C55A-485E-AA65-44FEE1E7A537}"/>
              </a:ext>
            </a:extLst>
          </p:cNvPr>
          <p:cNvSpPr txBox="1"/>
          <p:nvPr/>
        </p:nvSpPr>
        <p:spPr>
          <a:xfrm>
            <a:off x="153775" y="1000109"/>
            <a:ext cx="11877104" cy="486287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Char char="•"/>
            </a:pPr>
            <a:r>
              <a:rPr lang="en-GB" sz="2000" b="1" dirty="0">
                <a:solidFill>
                  <a:srgbClr val="FF0000"/>
                </a:solidFill>
              </a:rPr>
              <a:t>Identify the Issue</a:t>
            </a:r>
            <a:r>
              <a:rPr lang="en-GB" sz="2000" b="1" dirty="0"/>
              <a:t>: The code currently only handles POST requests, leading to the non-display of notes initially.</a:t>
            </a:r>
            <a:endParaRPr lang="en-US" b="1" dirty="0"/>
          </a:p>
          <a:p>
            <a:pPr marL="285750" indent="-285750">
              <a:buChar char="•"/>
            </a:pPr>
            <a:endParaRPr lang="en-GB" b="1" dirty="0"/>
          </a:p>
          <a:p>
            <a:pPr marL="342900" indent="-342900">
              <a:buChar char="•"/>
            </a:pPr>
            <a:r>
              <a:rPr lang="en-GB" sz="2000" b="1" dirty="0">
                <a:solidFill>
                  <a:srgbClr val="FF0000"/>
                </a:solidFill>
              </a:rPr>
              <a:t>Update Route Method:</a:t>
            </a:r>
            <a:r>
              <a:rPr lang="en-GB" sz="2000" b="1" dirty="0"/>
              <a:t> Integrate "GET" into the list of accepted methods within the route to effectively manage both POST and GET requests.</a:t>
            </a:r>
            <a:endParaRPr lang="en-GB" b="1" dirty="0"/>
          </a:p>
          <a:p>
            <a:pPr marL="285750" indent="-285750">
              <a:buChar char="•"/>
            </a:pPr>
            <a:endParaRPr lang="en-GB" b="1" dirty="0"/>
          </a:p>
          <a:p>
            <a:pPr marL="342900" indent="-342900">
              <a:buChar char="•"/>
            </a:pPr>
            <a:r>
              <a:rPr lang="en-GB" sz="2000" b="1" dirty="0">
                <a:solidFill>
                  <a:srgbClr val="FF0000"/>
                </a:solidFill>
              </a:rPr>
              <a:t>Fetch Notes for GET Requests:</a:t>
            </a:r>
            <a:r>
              <a:rPr lang="en-GB" sz="2000" b="1" dirty="0"/>
              <a:t> Adapt the index function to retrieve notes and transmit them to the template for processing in the case of GET requests.</a:t>
            </a:r>
            <a:endParaRPr lang="en-GB" b="1" dirty="0"/>
          </a:p>
          <a:p>
            <a:pPr marL="285750" indent="-285750">
              <a:buChar char="•"/>
            </a:pPr>
            <a:endParaRPr lang="en-GB" b="1" dirty="0">
              <a:solidFill>
                <a:srgbClr val="FF0000"/>
              </a:solidFill>
            </a:endParaRPr>
          </a:p>
          <a:p>
            <a:pPr marL="342900" indent="-342900">
              <a:buChar char="•"/>
            </a:pPr>
            <a:r>
              <a:rPr lang="en-GB" sz="2000" b="1" dirty="0">
                <a:solidFill>
                  <a:srgbClr val="FF0000"/>
                </a:solidFill>
              </a:rPr>
              <a:t>Correct Retrieval of Note:</a:t>
            </a:r>
            <a:r>
              <a:rPr lang="en-GB" sz="2000" b="1" dirty="0"/>
              <a:t> In the index function, ensure proper note retrieval from form data using `</a:t>
            </a:r>
            <a:r>
              <a:rPr lang="en-GB" sz="2000" b="1" err="1"/>
              <a:t>request.form.get</a:t>
            </a:r>
            <a:r>
              <a:rPr lang="en-GB" sz="2000" b="1" dirty="0"/>
              <a:t>("note")` specifically for POST requests.</a:t>
            </a:r>
            <a:endParaRPr lang="en-GB" b="1" dirty="0"/>
          </a:p>
          <a:p>
            <a:pPr marL="285750" indent="-285750">
              <a:buChar char="•"/>
            </a:pPr>
            <a:endParaRPr lang="en-GB" b="1" dirty="0"/>
          </a:p>
          <a:p>
            <a:pPr marL="342900" indent="-342900">
              <a:buChar char="•"/>
            </a:pPr>
            <a:r>
              <a:rPr lang="en-GB" sz="2000" b="1" dirty="0">
                <a:solidFill>
                  <a:srgbClr val="FF0000"/>
                </a:solidFill>
              </a:rPr>
              <a:t>Handle Empty Note:</a:t>
            </a:r>
            <a:r>
              <a:rPr lang="en-GB" sz="2000" b="1" dirty="0"/>
              <a:t> Implement a check to verify that the note is not empty before appending it to the notes list, preventing the inclusion of empty notes.</a:t>
            </a:r>
            <a:endParaRPr lang="en-GB" b="1" dirty="0"/>
          </a:p>
          <a:p>
            <a:pPr marL="285750" indent="-285750">
              <a:buChar char="•"/>
            </a:pPr>
            <a:endParaRPr lang="en-GB" b="1" dirty="0"/>
          </a:p>
          <a:p>
            <a:pPr marL="342900" indent="-342900">
              <a:buChar char="•"/>
            </a:pPr>
            <a:r>
              <a:rPr lang="en-GB" sz="2000" b="1" dirty="0">
                <a:solidFill>
                  <a:srgbClr val="FF0000"/>
                </a:solidFill>
              </a:rPr>
              <a:t>Render Template:</a:t>
            </a:r>
            <a:r>
              <a:rPr lang="en-GB" sz="2000" b="1" dirty="0"/>
              <a:t> Conclude the process by returning the rendered template with the updated list of notes.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074343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B19828B-6F65-E2B7-677E-A6718AB781C4}"/>
              </a:ext>
            </a:extLst>
          </p:cNvPr>
          <p:cNvSpPr txBox="1"/>
          <p:nvPr/>
        </p:nvSpPr>
        <p:spPr>
          <a:xfrm>
            <a:off x="477064" y="1096136"/>
            <a:ext cx="11282654" cy="37240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Add Heading:</a:t>
            </a:r>
            <a:r>
              <a:rPr lang="en-GB" sz="2000" b="1" dirty="0">
                <a:solidFill>
                  <a:schemeClr val="tx1"/>
                </a:solidFill>
              </a:rPr>
              <a:t> Introduce an &lt;h1&gt; heading to denote the note-taking application.</a:t>
            </a:r>
            <a:endParaRPr lang="en-US" b="1">
              <a:solidFill>
                <a:schemeClr val="tx1"/>
              </a:solidFill>
            </a:endParaRPr>
          </a:p>
          <a:p>
            <a:endParaRPr lang="en-GB" b="1" dirty="0">
              <a:solidFill>
                <a:srgbClr val="FF0000"/>
              </a:solidFill>
            </a:endParaRPr>
          </a:p>
          <a:p>
            <a:r>
              <a:rPr lang="en-GB" sz="2000" b="1" dirty="0">
                <a:solidFill>
                  <a:srgbClr val="FF0000"/>
                </a:solidFill>
              </a:rPr>
              <a:t>Update Form Action:</a:t>
            </a:r>
            <a:r>
              <a:rPr lang="en-GB" sz="2000" b="1" dirty="0">
                <a:solidFill>
                  <a:schemeClr val="tx1"/>
                </a:solidFill>
              </a:rPr>
              <a:t> Adjust the form action attribute to "/" to enable the submission </a:t>
            </a:r>
            <a:r>
              <a:rPr lang="en-GB" sz="2000" b="1" i="0" dirty="0">
                <a:solidFill>
                  <a:schemeClr val="tx1"/>
                </a:solidFill>
                <a:effectLst/>
              </a:rPr>
              <a:t>of </a:t>
            </a:r>
            <a:r>
              <a:rPr lang="en-GB" sz="2000" b="1" dirty="0">
                <a:solidFill>
                  <a:schemeClr val="tx1"/>
                </a:solidFill>
              </a:rPr>
              <a:t>data to the URL using the POST method.</a:t>
            </a:r>
            <a:endParaRPr lang="en-GB" b="1" dirty="0">
              <a:solidFill>
                <a:schemeClr val="tx1"/>
              </a:solidFill>
            </a:endParaRPr>
          </a:p>
          <a:p>
            <a:endParaRPr lang="en-GB" b="1" dirty="0">
              <a:solidFill>
                <a:srgbClr val="FF0000"/>
              </a:solidFill>
            </a:endParaRPr>
          </a:p>
          <a:p>
            <a:r>
              <a:rPr lang="en-GB" sz="2000" b="1" dirty="0">
                <a:solidFill>
                  <a:srgbClr val="FF0000"/>
                </a:solidFill>
              </a:rPr>
              <a:t>Specify Button Type:</a:t>
            </a:r>
            <a:r>
              <a:rPr lang="en-GB" sz="2000" b="1" dirty="0">
                <a:solidFill>
                  <a:schemeClr val="tx1"/>
                </a:solidFill>
              </a:rPr>
              <a:t> Clearly define the type attribute for the "submit" button</a:t>
            </a:r>
            <a:r>
              <a:rPr lang="en-GB" sz="2000" b="1" i="0" dirty="0">
                <a:solidFill>
                  <a:schemeClr val="tx1"/>
                </a:solidFill>
                <a:effectLst/>
              </a:rPr>
              <a:t>, </a:t>
            </a:r>
            <a:r>
              <a:rPr lang="en-GB" sz="2000" b="1" dirty="0">
                <a:solidFill>
                  <a:schemeClr val="tx1"/>
                </a:solidFill>
              </a:rPr>
              <a:t>specifying its function as a submit button.</a:t>
            </a:r>
            <a:endParaRPr lang="en-GB" b="1" dirty="0">
              <a:solidFill>
                <a:schemeClr val="tx1"/>
              </a:solidFill>
            </a:endParaRPr>
          </a:p>
          <a:p>
            <a:endParaRPr lang="en-GB" b="1" dirty="0">
              <a:solidFill>
                <a:schemeClr val="tx1"/>
              </a:solidFill>
            </a:endParaRPr>
          </a:p>
          <a:p>
            <a:r>
              <a:rPr lang="en-GB" sz="2000" b="1" dirty="0">
                <a:solidFill>
                  <a:srgbClr val="FF0000"/>
                </a:solidFill>
              </a:rPr>
              <a:t>Conditional Display </a:t>
            </a:r>
            <a:r>
              <a:rPr lang="en-GB" sz="2000" b="1" i="0" dirty="0">
                <a:solidFill>
                  <a:srgbClr val="FF0000"/>
                </a:solidFill>
                <a:effectLst/>
              </a:rPr>
              <a:t>of </a:t>
            </a:r>
            <a:r>
              <a:rPr lang="en-GB" sz="2000" b="1" dirty="0">
                <a:solidFill>
                  <a:srgbClr val="FF0000"/>
                </a:solidFill>
              </a:rPr>
              <a:t>Notes:</a:t>
            </a:r>
            <a:r>
              <a:rPr lang="en-GB" sz="2000" b="1" dirty="0">
                <a:solidFill>
                  <a:schemeClr val="tx1"/>
                </a:solidFill>
              </a:rPr>
              <a:t> Incorporate conditional statements within the template to verify the availability of notes before displaying them.</a:t>
            </a:r>
            <a:endParaRPr lang="en-GB" b="1" dirty="0">
              <a:solidFill>
                <a:schemeClr val="tx1"/>
              </a:solidFill>
            </a:endParaRPr>
          </a:p>
          <a:p>
            <a:endParaRPr lang="en-GB" b="1" dirty="0">
              <a:solidFill>
                <a:schemeClr val="tx1"/>
              </a:solidFill>
            </a:endParaRPr>
          </a:p>
          <a:p>
            <a:r>
              <a:rPr lang="en-GB" sz="2000" b="1" dirty="0">
                <a:solidFill>
                  <a:srgbClr val="FF0000"/>
                </a:solidFill>
              </a:rPr>
              <a:t>Handle Empty Notes:</a:t>
            </a:r>
            <a:r>
              <a:rPr lang="en-GB" sz="2000" b="1" dirty="0">
                <a:solidFill>
                  <a:schemeClr val="tx1"/>
                </a:solidFill>
              </a:rPr>
              <a:t> Implement a mechanism to address situations where no notes are available for display.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1A853A-38F3-2334-0F0B-871F1AC1B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690" y="-23816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HTML Snippet</a:t>
            </a:r>
          </a:p>
        </p:txBody>
      </p:sp>
    </p:spTree>
    <p:extLst>
      <p:ext uri="{BB962C8B-B14F-4D97-AF65-F5344CB8AC3E}">
        <p14:creationId xmlns:p14="http://schemas.microsoft.com/office/powerpoint/2010/main" val="1466472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48856C-97BA-1732-DBDA-CA0E63D14DB3}"/>
              </a:ext>
            </a:extLst>
          </p:cNvPr>
          <p:cNvSpPr txBox="1"/>
          <p:nvPr/>
        </p:nvSpPr>
        <p:spPr>
          <a:xfrm>
            <a:off x="3402577" y="3419"/>
            <a:ext cx="6096000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vl="1"/>
            <a:r>
              <a:rPr lang="en-IN" sz="3600" b="1" dirty="0">
                <a:solidFill>
                  <a:schemeClr val="accent1"/>
                </a:solidFill>
                <a:latin typeface="Libre Baskerville"/>
                <a:cs typeface="Times New Roman"/>
              </a:rPr>
              <a:t>Before Bug Fixing</a:t>
            </a:r>
          </a:p>
        </p:txBody>
      </p:sp>
      <p:pic>
        <p:nvPicPr>
          <p:cNvPr id="4" name="Picture 3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86BB568B-2F40-409A-07D3-9EF030F50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88" y="1708451"/>
            <a:ext cx="5245100" cy="4120721"/>
          </a:xfrm>
          <a:prstGeom prst="rect">
            <a:avLst/>
          </a:prstGeom>
        </p:spPr>
      </p:pic>
      <p:pic>
        <p:nvPicPr>
          <p:cNvPr id="6" name="Picture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7B3879CE-0822-42EE-023B-56335C2C2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407" y="1705991"/>
            <a:ext cx="5721950" cy="41207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E5DDE6-3F0C-4A9E-8664-16C081201724}"/>
              </a:ext>
            </a:extLst>
          </p:cNvPr>
          <p:cNvSpPr txBox="1"/>
          <p:nvPr/>
        </p:nvSpPr>
        <p:spPr>
          <a:xfrm flipH="1">
            <a:off x="353943" y="986354"/>
            <a:ext cx="3909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dirty="0"/>
              <a:t>Flask Code Snippet: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71850D-413B-4260-B72D-60D74D11E876}"/>
              </a:ext>
            </a:extLst>
          </p:cNvPr>
          <p:cNvSpPr txBox="1"/>
          <p:nvPr/>
        </p:nvSpPr>
        <p:spPr>
          <a:xfrm flipH="1">
            <a:off x="6095999" y="986354"/>
            <a:ext cx="4178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dirty="0"/>
              <a:t>HTML Code Snippet:</a:t>
            </a:r>
          </a:p>
        </p:txBody>
      </p:sp>
    </p:spTree>
    <p:extLst>
      <p:ext uri="{BB962C8B-B14F-4D97-AF65-F5344CB8AC3E}">
        <p14:creationId xmlns:p14="http://schemas.microsoft.com/office/powerpoint/2010/main" val="3071420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-up of a sign&#10;&#10;Description automatically generated">
            <a:extLst>
              <a:ext uri="{FF2B5EF4-FFF2-40B4-BE49-F238E27FC236}">
                <a16:creationId xmlns:a16="http://schemas.microsoft.com/office/drawing/2014/main" id="{015F50BC-3CA0-F29A-0119-B1D4B89D05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570" t="-529" r="570" b="1058"/>
          <a:stretch/>
        </p:blipFill>
        <p:spPr>
          <a:xfrm>
            <a:off x="190848" y="2326901"/>
            <a:ext cx="5264661" cy="2812868"/>
          </a:xfrm>
          <a:prstGeom prst="rect">
            <a:avLst/>
          </a:prstGeom>
        </p:spPr>
      </p:pic>
      <p:pic>
        <p:nvPicPr>
          <p:cNvPr id="3" name="Picture 2" descr="A screenshot of a application&#10;&#10;Description automatically generated">
            <a:extLst>
              <a:ext uri="{FF2B5EF4-FFF2-40B4-BE49-F238E27FC236}">
                <a16:creationId xmlns:a16="http://schemas.microsoft.com/office/drawing/2014/main" id="{1643AAFC-E4F5-DE07-260B-DB69DEA35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389" y="2328190"/>
            <a:ext cx="5600700" cy="3600450"/>
          </a:xfrm>
          <a:prstGeom prst="rect">
            <a:avLst/>
          </a:prstGeom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9E968039-2C61-422B-B159-099A3D7A9193}"/>
              </a:ext>
            </a:extLst>
          </p:cNvPr>
          <p:cNvSpPr txBox="1"/>
          <p:nvPr/>
        </p:nvSpPr>
        <p:spPr>
          <a:xfrm flipH="1">
            <a:off x="222416" y="1315397"/>
            <a:ext cx="346804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FF0000"/>
                </a:solidFill>
              </a:rPr>
              <a:t>Before Bug Fixing: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85411AD5-2A62-485A-AAE1-252805907BD5}"/>
              </a:ext>
            </a:extLst>
          </p:cNvPr>
          <p:cNvSpPr txBox="1"/>
          <p:nvPr/>
        </p:nvSpPr>
        <p:spPr>
          <a:xfrm flipH="1">
            <a:off x="6098587" y="1330535"/>
            <a:ext cx="327968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FF0000"/>
                </a:solidFill>
              </a:rPr>
              <a:t>After Bug Fixing: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AD3BBE13-925F-43A9-95FA-05DB96C836DD}"/>
              </a:ext>
            </a:extLst>
          </p:cNvPr>
          <p:cNvSpPr txBox="1"/>
          <p:nvPr/>
        </p:nvSpPr>
        <p:spPr>
          <a:xfrm flipH="1">
            <a:off x="4905395" y="195210"/>
            <a:ext cx="368955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b="1" i="1" dirty="0">
                <a:highlight>
                  <a:srgbClr val="FF0000"/>
                </a:highlight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910891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66751" y="595690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3521016" y="4653415"/>
            <a:ext cx="5159618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C00000"/>
              </a:buClr>
              <a:buSzPts val="4400"/>
            </a:pPr>
            <a:r>
              <a:rPr lang="en-IN" sz="4400" b="1" dirty="0">
                <a:solidFill>
                  <a:schemeClr val="tx1"/>
                </a:solidFill>
                <a:latin typeface="Libre Baskerville"/>
                <a:ea typeface="Calibri"/>
                <a:cs typeface="Calibri"/>
                <a:sym typeface="Libre Baskerville"/>
              </a:rPr>
              <a:t>THANK</a:t>
            </a:r>
            <a:r>
              <a:rPr lang="en-IN" sz="4400" b="1" dirty="0">
                <a:solidFill>
                  <a:schemeClr val="accent1"/>
                </a:solidFill>
                <a:latin typeface="Libre Baskerville"/>
                <a:ea typeface="Calibri"/>
                <a:cs typeface="Calibri"/>
                <a:sym typeface="Libre Baskerville"/>
              </a:rPr>
              <a:t> </a:t>
            </a:r>
            <a:r>
              <a:rPr lang="en-IN" sz="4400" b="1" dirty="0">
                <a:solidFill>
                  <a:srgbClr val="FF0000"/>
                </a:solidFill>
                <a:latin typeface="Libre Baskerville"/>
                <a:ea typeface="Calibri"/>
                <a:cs typeface="Calibri"/>
                <a:sym typeface="Libre Baskerville"/>
              </a:rPr>
              <a:t>YOU</a:t>
            </a:r>
            <a:endParaRPr sz="18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 descr="7,100+ Gratitude Business Stock Illustrations, Royalty-Free ...">
            <a:extLst>
              <a:ext uri="{FF2B5EF4-FFF2-40B4-BE49-F238E27FC236}">
                <a16:creationId xmlns:a16="http://schemas.microsoft.com/office/drawing/2014/main" id="{D641F5B4-BC61-5626-DD36-BB0C701F6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2552" y="333756"/>
            <a:ext cx="6406896" cy="39806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240</Words>
  <Application>Microsoft Office PowerPoint</Application>
  <PresentationFormat>Widescreen</PresentationFormat>
  <Paragraphs>25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HTML Snippet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Sathish Vanga</dc:creator>
  <cp:lastModifiedBy>chandu naidu</cp:lastModifiedBy>
  <cp:revision>323</cp:revision>
  <dcterms:created xsi:type="dcterms:W3CDTF">2021-02-16T05:19:01Z</dcterms:created>
  <dcterms:modified xsi:type="dcterms:W3CDTF">2024-03-06T03:13:46Z</dcterms:modified>
</cp:coreProperties>
</file>