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83" r:id="rId5"/>
    <p:sldId id="263" r:id="rId6"/>
    <p:sldId id="264"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DCF5506-8D54-4DBF-9D07-456F74DCA4C9}" type="datetimeFigureOut">
              <a:rPr lang="en-IN" smtClean="0"/>
              <a:t>29-11-2023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36393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44090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403070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7BF464-C70E-4C9C-AE0A-B6050FD68F3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8807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36269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CF5506-8D54-4DBF-9D07-456F74DCA4C9}"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53127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CF5506-8D54-4DBF-9D07-456F74DCA4C9}"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195853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F5506-8D54-4DBF-9D07-456F74DCA4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664466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DCF5506-8D54-4DBF-9D07-456F74DCA4C9}" type="datetimeFigureOut">
              <a:rPr lang="en-IN" smtClean="0"/>
              <a:t>29-11-2023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127328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F5506-8D54-4DBF-9D07-456F74DCA4C9}"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67625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DCF5506-8D54-4DBF-9D07-456F74DCA4C9}" type="datetimeFigureOut">
              <a:rPr lang="en-IN" smtClean="0"/>
              <a:t>29-11-2023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0972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428176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F5506-8D54-4DBF-9D07-456F74DCA4C9}"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09162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F5506-8D54-4DBF-9D07-456F74DCA4C9}"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24205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F5506-8D54-4DBF-9D07-456F74DCA4C9}"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367361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402360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F5506-8D54-4DBF-9D07-456F74DCA4C9}"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BF464-C70E-4C9C-AE0A-B6050FD68F3E}" type="slidenum">
              <a:rPr lang="en-IN" smtClean="0"/>
              <a:t>‹#›</a:t>
            </a:fld>
            <a:endParaRPr lang="en-IN"/>
          </a:p>
        </p:txBody>
      </p:sp>
    </p:spTree>
    <p:extLst>
      <p:ext uri="{BB962C8B-B14F-4D97-AF65-F5344CB8AC3E}">
        <p14:creationId xmlns:p14="http://schemas.microsoft.com/office/powerpoint/2010/main" val="68862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CF5506-8D54-4DBF-9D07-456F74DCA4C9}" type="datetimeFigureOut">
              <a:rPr lang="en-IN" smtClean="0"/>
              <a:t>29-11-2023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7BF464-C70E-4C9C-AE0A-B6050FD68F3E}" type="slidenum">
              <a:rPr lang="en-IN" smtClean="0"/>
              <a:t>‹#›</a:t>
            </a:fld>
            <a:endParaRPr lang="en-IN"/>
          </a:p>
        </p:txBody>
      </p:sp>
    </p:spTree>
    <p:extLst>
      <p:ext uri="{BB962C8B-B14F-4D97-AF65-F5344CB8AC3E}">
        <p14:creationId xmlns:p14="http://schemas.microsoft.com/office/powerpoint/2010/main" val="2713438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direct.com/science/article/abs/pii/S0957417418307280" TargetMode="External"/><Relationship Id="rId2" Type="http://schemas.openxmlformats.org/officeDocument/2006/relationships/hyperlink" Target="https://www.youtube.com/watch?v=WGNI-k20GN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7A68-9EDC-250F-A9E3-7FC79E57A4ED}"/>
              </a:ext>
            </a:extLst>
          </p:cNvPr>
          <p:cNvSpPr>
            <a:spLocks noGrp="1"/>
          </p:cNvSpPr>
          <p:nvPr>
            <p:ph type="ctrTitle"/>
          </p:nvPr>
        </p:nvSpPr>
        <p:spPr/>
        <p:txBody>
          <a:bodyPr>
            <a:normAutofit fontScale="90000"/>
          </a:bodyPr>
          <a:lstStyle/>
          <a:p>
            <a:pPr algn="ctr"/>
            <a:r>
              <a:rPr lang="en-IN" dirty="0"/>
              <a:t>Breast cancer classification using deep learning </a:t>
            </a:r>
            <a:br>
              <a:rPr lang="en-IN" dirty="0"/>
            </a:br>
            <a:endParaRPr lang="en-IN" dirty="0"/>
          </a:p>
        </p:txBody>
      </p:sp>
      <p:sp>
        <p:nvSpPr>
          <p:cNvPr id="3" name="Subtitle 2">
            <a:extLst>
              <a:ext uri="{FF2B5EF4-FFF2-40B4-BE49-F238E27FC236}">
                <a16:creationId xmlns:a16="http://schemas.microsoft.com/office/drawing/2014/main" id="{03A4F3F9-FA4A-CA2C-76F0-350507581568}"/>
              </a:ext>
            </a:extLst>
          </p:cNvPr>
          <p:cNvSpPr>
            <a:spLocks noGrp="1"/>
          </p:cNvSpPr>
          <p:nvPr>
            <p:ph type="subTitle" idx="1"/>
          </p:nvPr>
        </p:nvSpPr>
        <p:spPr>
          <a:xfrm>
            <a:off x="1227221" y="3152073"/>
            <a:ext cx="9448800" cy="1565441"/>
          </a:xfrm>
        </p:spPr>
        <p:txBody>
          <a:bodyPr>
            <a:normAutofit/>
          </a:bodyPr>
          <a:lstStyle/>
          <a:p>
            <a:r>
              <a:rPr lang="en-US" b="1" dirty="0"/>
              <a:t>Problem Statement:</a:t>
            </a:r>
          </a:p>
          <a:p>
            <a:r>
              <a:rPr lang="en-US" dirty="0"/>
              <a:t>To classify the breast cancer as Benign or Malignant type from previous patient data using Neural networks and </a:t>
            </a:r>
            <a:r>
              <a:rPr lang="en-US"/>
              <a:t>Machine Learning Tools.</a:t>
            </a:r>
            <a:endParaRPr lang="en-US" dirty="0"/>
          </a:p>
          <a:p>
            <a:endParaRPr lang="en-IN" dirty="0"/>
          </a:p>
        </p:txBody>
      </p:sp>
      <p:sp>
        <p:nvSpPr>
          <p:cNvPr id="4" name="TextBox 3">
            <a:extLst>
              <a:ext uri="{FF2B5EF4-FFF2-40B4-BE49-F238E27FC236}">
                <a16:creationId xmlns:a16="http://schemas.microsoft.com/office/drawing/2014/main" id="{F908E428-7B54-8545-3EC9-B59FD1F52903}"/>
              </a:ext>
            </a:extLst>
          </p:cNvPr>
          <p:cNvSpPr txBox="1"/>
          <p:nvPr/>
        </p:nvSpPr>
        <p:spPr>
          <a:xfrm>
            <a:off x="6673516" y="3934793"/>
            <a:ext cx="4707122" cy="2064027"/>
          </a:xfrm>
          <a:prstGeom prst="rect">
            <a:avLst/>
          </a:prstGeom>
          <a:noFill/>
        </p:spPr>
        <p:txBody>
          <a:bodyPr wrap="non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Arial" panose="020B0604020202020204" pitchFamily="34" charset="0"/>
                <a:cs typeface="Calibri" panose="020F0502020204030204" pitchFamily="34" charset="0"/>
              </a:rPr>
              <a:t>Submitted By: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nSpc>
                <a:spcPct val="107000"/>
              </a:lnSpc>
              <a:spcAft>
                <a:spcPts val="800"/>
              </a:spcAft>
            </a:pPr>
            <a:r>
              <a:rPr lang="en-IN" sz="2000" b="1" kern="100" dirty="0">
                <a:effectLst/>
                <a:latin typeface="Calibri" panose="020F0502020204030204" pitchFamily="34" charset="0"/>
                <a:ea typeface="Arial" panose="020B0604020202020204" pitchFamily="34" charset="0"/>
                <a:cs typeface="Calibri" panose="020F0502020204030204" pitchFamily="34" charset="0"/>
              </a:rPr>
              <a:t>Nitish Kumar  S  (102166003)</a:t>
            </a:r>
          </a:p>
          <a:p>
            <a:pPr marL="914400" indent="457200">
              <a:lnSpc>
                <a:spcPct val="107000"/>
              </a:lnSpc>
              <a:spcAft>
                <a:spcPts val="800"/>
              </a:spcAft>
            </a:pPr>
            <a:r>
              <a:rPr lang="en-IN" sz="2000" b="1" kern="100" dirty="0" err="1">
                <a:latin typeface="Calibri" panose="020F0502020204030204" pitchFamily="34" charset="0"/>
                <a:cs typeface="Calibri" panose="020F0502020204030204" pitchFamily="34" charset="0"/>
              </a:rPr>
              <a:t>Ojaswi</a:t>
            </a:r>
            <a:r>
              <a:rPr lang="en-IN" sz="2000" b="1" kern="100" dirty="0">
                <a:latin typeface="Calibri" panose="020F0502020204030204" pitchFamily="34" charset="0"/>
                <a:cs typeface="Calibri" panose="020F0502020204030204" pitchFamily="34" charset="0"/>
              </a:rPr>
              <a:t> kumar     ( 102296001)</a:t>
            </a:r>
            <a:endParaRPr lang="en-IN" sz="2000" dirty="0"/>
          </a:p>
          <a:p>
            <a:endParaRPr lang="en-IN" dirty="0"/>
          </a:p>
        </p:txBody>
      </p:sp>
    </p:spTree>
    <p:extLst>
      <p:ext uri="{BB962C8B-B14F-4D97-AF65-F5344CB8AC3E}">
        <p14:creationId xmlns:p14="http://schemas.microsoft.com/office/powerpoint/2010/main" val="155683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A948-F8C9-8916-E551-CE9BA845F9ED}"/>
              </a:ext>
            </a:extLst>
          </p:cNvPr>
          <p:cNvSpPr>
            <a:spLocks noGrp="1"/>
          </p:cNvSpPr>
          <p:nvPr>
            <p:ph type="title"/>
          </p:nvPr>
        </p:nvSpPr>
        <p:spPr>
          <a:xfrm>
            <a:off x="2895600" y="538231"/>
            <a:ext cx="8610600" cy="1293028"/>
          </a:xfrm>
        </p:spPr>
        <p:txBody>
          <a:bodyPr/>
          <a:lstStyle/>
          <a:p>
            <a:pPr algn="l"/>
            <a:r>
              <a:rPr lang="en-IN" dirty="0"/>
              <a:t>     SGD Classifier</a:t>
            </a:r>
          </a:p>
        </p:txBody>
      </p:sp>
      <p:sp>
        <p:nvSpPr>
          <p:cNvPr id="3" name="Content Placeholder 2">
            <a:extLst>
              <a:ext uri="{FF2B5EF4-FFF2-40B4-BE49-F238E27FC236}">
                <a16:creationId xmlns:a16="http://schemas.microsoft.com/office/drawing/2014/main" id="{D98C0C52-2323-CD52-D8EA-631868CDA7EB}"/>
              </a:ext>
            </a:extLst>
          </p:cNvPr>
          <p:cNvSpPr>
            <a:spLocks noGrp="1"/>
          </p:cNvSpPr>
          <p:nvPr>
            <p:ph idx="1"/>
          </p:nvPr>
        </p:nvSpPr>
        <p:spPr>
          <a:xfrm>
            <a:off x="685800" y="2045110"/>
            <a:ext cx="10820400" cy="4173576"/>
          </a:xfrm>
        </p:spPr>
        <p:txBody>
          <a:bodyPr>
            <a:normAutofit fontScale="92500" lnSpcReduction="10000"/>
          </a:bodyPr>
          <a:lstStyle/>
          <a:p>
            <a:r>
              <a:rPr lang="en-US" dirty="0"/>
              <a:t>In breast cancer classification using Stochastic Gradient Descent (SGD) Classifier, the algorithm employs an iterative optimization approach to find the optimal hyperplane that separates malignant and benign instances within the feature space. </a:t>
            </a:r>
          </a:p>
          <a:p>
            <a:r>
              <a:rPr lang="en-US" dirty="0"/>
              <a:t>The dataset comprises labeled instances with features extracted from medical imaging or diagnostic tests. During training, the SGD Classifier updates its parameters by minimizing a loss function for each instance, making it well-suited for large datasets.</a:t>
            </a:r>
          </a:p>
          <a:p>
            <a:r>
              <a:rPr lang="en-US" dirty="0"/>
              <a:t>In the context of breast cancer, the classifier adjusts its decision boundary iteratively to accurately discriminate between malignant and benign cases. The prediction process involves mapping a new case into the feature space, and the position relative to the learned hyperplane determines its classification. </a:t>
            </a:r>
          </a:p>
          <a:p>
            <a:r>
              <a:rPr lang="en-US" dirty="0"/>
              <a:t>SGD Classifier offers efficiency in handling high-dimensional data and is adaptable to online learning scenarios, making it a versatile tool for breast cancer classification with the potential for parameter tuning to optimize performance.</a:t>
            </a:r>
            <a:endParaRPr lang="en-IN" dirty="0"/>
          </a:p>
        </p:txBody>
      </p:sp>
    </p:spTree>
    <p:extLst>
      <p:ext uri="{BB962C8B-B14F-4D97-AF65-F5344CB8AC3E}">
        <p14:creationId xmlns:p14="http://schemas.microsoft.com/office/powerpoint/2010/main" val="114529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72A7-7FB5-5C14-3FA0-4AFAFC4D0A3E}"/>
              </a:ext>
            </a:extLst>
          </p:cNvPr>
          <p:cNvSpPr>
            <a:spLocks noGrp="1"/>
          </p:cNvSpPr>
          <p:nvPr>
            <p:ph type="title"/>
          </p:nvPr>
        </p:nvSpPr>
        <p:spPr>
          <a:xfrm>
            <a:off x="1790700" y="639315"/>
            <a:ext cx="8610600" cy="1293028"/>
          </a:xfrm>
        </p:spPr>
        <p:txBody>
          <a:bodyPr/>
          <a:lstStyle/>
          <a:p>
            <a:pPr algn="ctr"/>
            <a:r>
              <a:rPr lang="en-IN" dirty="0"/>
              <a:t>Decision Tree Classifier</a:t>
            </a:r>
          </a:p>
        </p:txBody>
      </p:sp>
      <p:sp>
        <p:nvSpPr>
          <p:cNvPr id="3" name="Content Placeholder 2">
            <a:extLst>
              <a:ext uri="{FF2B5EF4-FFF2-40B4-BE49-F238E27FC236}">
                <a16:creationId xmlns:a16="http://schemas.microsoft.com/office/drawing/2014/main" id="{E045B74F-C2F6-8358-64CE-04A4BA45A5A3}"/>
              </a:ext>
            </a:extLst>
          </p:cNvPr>
          <p:cNvSpPr>
            <a:spLocks noGrp="1"/>
          </p:cNvSpPr>
          <p:nvPr>
            <p:ph idx="1"/>
          </p:nvPr>
        </p:nvSpPr>
        <p:spPr/>
        <p:txBody>
          <a:bodyPr>
            <a:normAutofit fontScale="92500" lnSpcReduction="10000"/>
          </a:bodyPr>
          <a:lstStyle/>
          <a:p>
            <a:r>
              <a:rPr lang="en-US" dirty="0"/>
              <a:t>In breast cancer classification using a Decision Tree Classifier, the algorithm aims to create a tree-like model that recursively makes binary decisions based on features derived from medical imaging or diagnostic tests. Each node in the tree represents a feature, and the branches emanating from the nodes correspond to different feature values. The dataset consists of labeled instances, indicating whether cases are malignant or benign. </a:t>
            </a:r>
          </a:p>
          <a:p>
            <a:r>
              <a:rPr lang="en-US" dirty="0"/>
              <a:t>During training, the Decision Tree algorithm recursively selects the features that best split the dataset into homogeneous subsets, optimizing for purity in each subset. The resulting tree structure serves as a decision-making framework for classifying new cases. In the context of breast cancer, the tree's nodes and branches represent the criteria for distinguishing between malignant and benign cases, making Decision Trees interpretable and well-suited for tasks where feature importance and human-understandable decision paths are crucial. </a:t>
            </a:r>
          </a:p>
          <a:p>
            <a:r>
              <a:rPr lang="en-US" dirty="0"/>
              <a:t>Regularization techniques, such as pruning, can be applied to prevent overfitting and enhance generalization.</a:t>
            </a:r>
            <a:endParaRPr lang="en-IN" dirty="0"/>
          </a:p>
        </p:txBody>
      </p:sp>
    </p:spTree>
    <p:extLst>
      <p:ext uri="{BB962C8B-B14F-4D97-AF65-F5344CB8AC3E}">
        <p14:creationId xmlns:p14="http://schemas.microsoft.com/office/powerpoint/2010/main" val="194672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113C-C6B1-ADEE-87E4-6F60FFD044C5}"/>
              </a:ext>
            </a:extLst>
          </p:cNvPr>
          <p:cNvSpPr>
            <a:spLocks noGrp="1"/>
          </p:cNvSpPr>
          <p:nvPr>
            <p:ph type="title"/>
          </p:nvPr>
        </p:nvSpPr>
        <p:spPr>
          <a:xfrm>
            <a:off x="1790700" y="639315"/>
            <a:ext cx="8610600" cy="1293028"/>
          </a:xfrm>
        </p:spPr>
        <p:txBody>
          <a:bodyPr/>
          <a:lstStyle/>
          <a:p>
            <a:pPr algn="ctr"/>
            <a:r>
              <a:rPr lang="en-IN" dirty="0"/>
              <a:t>Random Forest Classifier</a:t>
            </a:r>
          </a:p>
        </p:txBody>
      </p:sp>
      <p:sp>
        <p:nvSpPr>
          <p:cNvPr id="3" name="Content Placeholder 2">
            <a:extLst>
              <a:ext uri="{FF2B5EF4-FFF2-40B4-BE49-F238E27FC236}">
                <a16:creationId xmlns:a16="http://schemas.microsoft.com/office/drawing/2014/main" id="{195B00A8-B4D7-FC9A-9223-1B12E7EAD539}"/>
              </a:ext>
            </a:extLst>
          </p:cNvPr>
          <p:cNvSpPr>
            <a:spLocks noGrp="1"/>
          </p:cNvSpPr>
          <p:nvPr>
            <p:ph idx="1"/>
          </p:nvPr>
        </p:nvSpPr>
        <p:spPr/>
        <p:txBody>
          <a:bodyPr/>
          <a:lstStyle/>
          <a:p>
            <a:r>
              <a:rPr lang="en-US" b="0" i="0" dirty="0">
                <a:solidFill>
                  <a:srgbClr val="D1D5DB"/>
                </a:solidFill>
                <a:effectLst/>
                <a:latin typeface="Söhne"/>
              </a:rPr>
              <a:t>In breast cancer classification using a Random Forest Classifier, the algorithm extends the principles of Decision Trees by constructing an ensemble of multiple trees. Each tree is built using a random subset of the features and a bootstrapped sample of the dataset. </a:t>
            </a:r>
          </a:p>
          <a:p>
            <a:r>
              <a:rPr lang="en-US" b="0" i="0" dirty="0">
                <a:solidFill>
                  <a:srgbClr val="D1D5DB"/>
                </a:solidFill>
                <a:effectLst/>
                <a:latin typeface="Söhne"/>
              </a:rPr>
              <a:t>During training, the Random Forest algorithm creates a collection of diverse decision trees. The final prediction is then determined through a majority vote or averaging, where each tree contributes to the classification of a new instance. </a:t>
            </a:r>
          </a:p>
          <a:p>
            <a:r>
              <a:rPr lang="en-US" b="0" i="0" dirty="0">
                <a:solidFill>
                  <a:srgbClr val="D1D5DB"/>
                </a:solidFill>
                <a:effectLst/>
                <a:latin typeface="Söhne"/>
              </a:rPr>
              <a:t>This ensemble approach enhances the robustness and generalization of the model, reducing the risk of overfitting associated with individual Decision Trees. Random Forests are effective in capturing complex relationships within high-dimensional datasets, such as those in medical diagnostics, and they provide a powerful tool for breast cancer classification, offering improved accuracy and stability over single Decision Trees.</a:t>
            </a:r>
            <a:endParaRPr lang="en-IN" dirty="0"/>
          </a:p>
        </p:txBody>
      </p:sp>
    </p:spTree>
    <p:extLst>
      <p:ext uri="{BB962C8B-B14F-4D97-AF65-F5344CB8AC3E}">
        <p14:creationId xmlns:p14="http://schemas.microsoft.com/office/powerpoint/2010/main" val="406221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AAF7-0923-7C37-9985-12F2D5FDABE7}"/>
              </a:ext>
            </a:extLst>
          </p:cNvPr>
          <p:cNvSpPr>
            <a:spLocks noGrp="1"/>
          </p:cNvSpPr>
          <p:nvPr>
            <p:ph type="title"/>
          </p:nvPr>
        </p:nvSpPr>
        <p:spPr>
          <a:xfrm>
            <a:off x="1790700" y="567728"/>
            <a:ext cx="8610600" cy="1293028"/>
          </a:xfrm>
        </p:spPr>
        <p:txBody>
          <a:bodyPr/>
          <a:lstStyle/>
          <a:p>
            <a:pPr algn="ctr"/>
            <a:r>
              <a:rPr lang="en-IN" dirty="0"/>
              <a:t>Voting Classifier</a:t>
            </a:r>
          </a:p>
        </p:txBody>
      </p:sp>
      <p:sp>
        <p:nvSpPr>
          <p:cNvPr id="3" name="Content Placeholder 2">
            <a:extLst>
              <a:ext uri="{FF2B5EF4-FFF2-40B4-BE49-F238E27FC236}">
                <a16:creationId xmlns:a16="http://schemas.microsoft.com/office/drawing/2014/main" id="{BCD5F25B-2CE2-0803-697E-5791D3BCEC02}"/>
              </a:ext>
            </a:extLst>
          </p:cNvPr>
          <p:cNvSpPr>
            <a:spLocks noGrp="1"/>
          </p:cNvSpPr>
          <p:nvPr>
            <p:ph idx="1"/>
          </p:nvPr>
        </p:nvSpPr>
        <p:spPr/>
        <p:txBody>
          <a:bodyPr/>
          <a:lstStyle/>
          <a:p>
            <a:r>
              <a:rPr lang="en-US" b="0" i="0" dirty="0">
                <a:solidFill>
                  <a:srgbClr val="D1D5DB"/>
                </a:solidFill>
                <a:effectLst/>
                <a:latin typeface="Söhne"/>
              </a:rPr>
              <a:t>A Voting Classifier, used in breast cancer classification, is an ensemble learning technique that amalgamates predictions from multiple base classifiers to enhance overall accuracy and robustness. Comprising diverse algorithms like Support Vector Machines, Random Forests, and K-Nearest Neighbors, the Voting Classifier combines their individual predictions through either hard or soft voting mechanisms. </a:t>
            </a:r>
          </a:p>
          <a:p>
            <a:r>
              <a:rPr lang="en-US" b="0" i="0" dirty="0">
                <a:solidFill>
                  <a:srgbClr val="D1D5DB"/>
                </a:solidFill>
                <a:effectLst/>
                <a:latin typeface="Söhne"/>
              </a:rPr>
              <a:t>In the context of breast cancer diagnosis, this ensemble approach leverages the strengths of different classifiers to potentially improve classification performance, mitigate overfitting, and provide a more reliable prediction by considering the collective decision of its constituent classifiers. The choice between hard and soft voting depends on whether the base classifiers provide discrete class predictions or probability estimates, respectively.</a:t>
            </a:r>
            <a:endParaRPr lang="en-IN" dirty="0"/>
          </a:p>
        </p:txBody>
      </p:sp>
    </p:spTree>
    <p:extLst>
      <p:ext uri="{BB962C8B-B14F-4D97-AF65-F5344CB8AC3E}">
        <p14:creationId xmlns:p14="http://schemas.microsoft.com/office/powerpoint/2010/main" val="424686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62E4-D708-B339-9BD0-EA41F697FDA3}"/>
              </a:ext>
            </a:extLst>
          </p:cNvPr>
          <p:cNvSpPr>
            <a:spLocks noGrp="1"/>
          </p:cNvSpPr>
          <p:nvPr>
            <p:ph type="title"/>
          </p:nvPr>
        </p:nvSpPr>
        <p:spPr>
          <a:xfrm>
            <a:off x="1790700" y="639315"/>
            <a:ext cx="8610600" cy="1293028"/>
          </a:xfrm>
        </p:spPr>
        <p:txBody>
          <a:bodyPr/>
          <a:lstStyle/>
          <a:p>
            <a:pPr algn="ctr"/>
            <a:r>
              <a:rPr lang="en-IN" dirty="0"/>
              <a:t>Ada Boost Classifier</a:t>
            </a:r>
          </a:p>
        </p:txBody>
      </p:sp>
      <p:sp>
        <p:nvSpPr>
          <p:cNvPr id="3" name="Content Placeholder 2">
            <a:extLst>
              <a:ext uri="{FF2B5EF4-FFF2-40B4-BE49-F238E27FC236}">
                <a16:creationId xmlns:a16="http://schemas.microsoft.com/office/drawing/2014/main" id="{8FAE4A2E-76EE-6BD8-3769-39951D8656CB}"/>
              </a:ext>
            </a:extLst>
          </p:cNvPr>
          <p:cNvSpPr>
            <a:spLocks noGrp="1"/>
          </p:cNvSpPr>
          <p:nvPr>
            <p:ph idx="1"/>
          </p:nvPr>
        </p:nvSpPr>
        <p:spPr/>
        <p:txBody>
          <a:bodyPr/>
          <a:lstStyle/>
          <a:p>
            <a:r>
              <a:rPr lang="en-US" b="0" i="0" dirty="0">
                <a:solidFill>
                  <a:srgbClr val="D1D5DB"/>
                </a:solidFill>
                <a:effectLst/>
                <a:latin typeface="Söhne"/>
              </a:rPr>
              <a:t>The AdaBoost (Adaptive Boosting) Classifier is an ensemble learning algorithm that focuses on improving the performance of weak learners (classifiers that perform slightly better than random chance) to create a strong, accurate classifier. </a:t>
            </a:r>
          </a:p>
          <a:p>
            <a:r>
              <a:rPr lang="en-US" b="0" i="0" dirty="0">
                <a:solidFill>
                  <a:srgbClr val="D1D5DB"/>
                </a:solidFill>
                <a:effectLst/>
                <a:latin typeface="Söhne"/>
              </a:rPr>
              <a:t>In the context of breast cancer classification, AdaBoost combines the predictions of weak classifiers, often decision trees with limited depth, assigning weights to each instance in the dataset based on the accuracy of the previous classifiers. During training, AdaBoost iteratively emphasizes the misclassified instances, enabling subsequent weak learners to focus more on these challenging cases. </a:t>
            </a:r>
          </a:p>
          <a:p>
            <a:r>
              <a:rPr lang="en-US" b="0" i="0" dirty="0">
                <a:solidFill>
                  <a:srgbClr val="D1D5DB"/>
                </a:solidFill>
                <a:effectLst/>
                <a:latin typeface="Söhne"/>
              </a:rPr>
              <a:t>The final prediction is a weighted sum of the weak classifiers, with higher weights given to those with better performance. AdaBoost's adaptive nature and ability to handle complex decision boundaries make it effective for tasks like breast cancer classification, where accurately identifying subtle patterns in the data is crucial for diagnosis.</a:t>
            </a:r>
            <a:endParaRPr lang="en-IN" dirty="0"/>
          </a:p>
        </p:txBody>
      </p:sp>
    </p:spTree>
    <p:extLst>
      <p:ext uri="{BB962C8B-B14F-4D97-AF65-F5344CB8AC3E}">
        <p14:creationId xmlns:p14="http://schemas.microsoft.com/office/powerpoint/2010/main" val="371742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BDED-88B0-1A62-A388-A76608E999BE}"/>
              </a:ext>
            </a:extLst>
          </p:cNvPr>
          <p:cNvSpPr>
            <a:spLocks noGrp="1"/>
          </p:cNvSpPr>
          <p:nvPr>
            <p:ph type="title"/>
          </p:nvPr>
        </p:nvSpPr>
        <p:spPr>
          <a:xfrm>
            <a:off x="1790700" y="639315"/>
            <a:ext cx="8610600" cy="1293028"/>
          </a:xfrm>
        </p:spPr>
        <p:txBody>
          <a:bodyPr/>
          <a:lstStyle/>
          <a:p>
            <a:r>
              <a:rPr lang="en-IN" dirty="0"/>
              <a:t>Gradient Boosting Classifier</a:t>
            </a:r>
          </a:p>
        </p:txBody>
      </p:sp>
      <p:sp>
        <p:nvSpPr>
          <p:cNvPr id="3" name="Content Placeholder 2">
            <a:extLst>
              <a:ext uri="{FF2B5EF4-FFF2-40B4-BE49-F238E27FC236}">
                <a16:creationId xmlns:a16="http://schemas.microsoft.com/office/drawing/2014/main" id="{1234A769-8B9D-ECE5-685C-78B51F99442F}"/>
              </a:ext>
            </a:extLst>
          </p:cNvPr>
          <p:cNvSpPr>
            <a:spLocks noGrp="1"/>
          </p:cNvSpPr>
          <p:nvPr>
            <p:ph idx="1"/>
          </p:nvPr>
        </p:nvSpPr>
        <p:spPr/>
        <p:txBody>
          <a:bodyPr/>
          <a:lstStyle/>
          <a:p>
            <a:r>
              <a:rPr lang="en-US" b="0" i="0" dirty="0">
                <a:solidFill>
                  <a:srgbClr val="D1D5DB"/>
                </a:solidFill>
                <a:effectLst/>
                <a:latin typeface="Söhne"/>
              </a:rPr>
              <a:t>The Gradient Boosting Classifier is an ensemble learning method that builds a strong predictive model by combining the outputs of multiple weak learners, typically decision trees. In the context of breast cancer classification, Gradient Boosting iteratively trains weak classifiers to correct the errors made by the previous ones. During each iteration, the algorithm fits a weak learner to the residuals (the differences between the predicted and true values) of the current model. </a:t>
            </a:r>
          </a:p>
          <a:p>
            <a:r>
              <a:rPr lang="en-US" b="0" i="0" dirty="0">
                <a:solidFill>
                  <a:srgbClr val="D1D5DB"/>
                </a:solidFill>
                <a:effectLst/>
                <a:latin typeface="Söhne"/>
              </a:rPr>
              <a:t>The resulting weak learner is then added to the ensemble with a calculated weight, such that the overall model improves its predictive accuracy. Gradient Boosting is particularly effective in capturing complex relationships in data and is less prone to overfitting compared to individual decision trees. Its application in breast cancer classification allows for the creation of a robust and accurate predictive model that can handle intricate patterns in the dataset, contributing to improved diagnostic capabilities.</a:t>
            </a:r>
            <a:endParaRPr lang="en-IN" dirty="0"/>
          </a:p>
        </p:txBody>
      </p:sp>
    </p:spTree>
    <p:extLst>
      <p:ext uri="{BB962C8B-B14F-4D97-AF65-F5344CB8AC3E}">
        <p14:creationId xmlns:p14="http://schemas.microsoft.com/office/powerpoint/2010/main" val="153994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77B-12DD-17A6-89A1-F3A207F54451}"/>
              </a:ext>
            </a:extLst>
          </p:cNvPr>
          <p:cNvSpPr>
            <a:spLocks noGrp="1"/>
          </p:cNvSpPr>
          <p:nvPr>
            <p:ph type="title"/>
          </p:nvPr>
        </p:nvSpPr>
        <p:spPr>
          <a:xfrm>
            <a:off x="1790700" y="639315"/>
            <a:ext cx="8610600" cy="1293028"/>
          </a:xfrm>
        </p:spPr>
        <p:txBody>
          <a:bodyPr/>
          <a:lstStyle/>
          <a:p>
            <a:r>
              <a:rPr lang="en-IN" dirty="0"/>
              <a:t>Stochastic Gradient Boosting</a:t>
            </a:r>
          </a:p>
        </p:txBody>
      </p:sp>
      <p:sp>
        <p:nvSpPr>
          <p:cNvPr id="3" name="Content Placeholder 2">
            <a:extLst>
              <a:ext uri="{FF2B5EF4-FFF2-40B4-BE49-F238E27FC236}">
                <a16:creationId xmlns:a16="http://schemas.microsoft.com/office/drawing/2014/main" id="{F9D9AC89-384E-A9A3-FADE-7CE45D41CE93}"/>
              </a:ext>
            </a:extLst>
          </p:cNvPr>
          <p:cNvSpPr>
            <a:spLocks noGrp="1"/>
          </p:cNvSpPr>
          <p:nvPr>
            <p:ph idx="1"/>
          </p:nvPr>
        </p:nvSpPr>
        <p:spPr/>
        <p:txBody>
          <a:bodyPr/>
          <a:lstStyle/>
          <a:p>
            <a:r>
              <a:rPr lang="en-US" b="0" i="0" dirty="0">
                <a:solidFill>
                  <a:srgbClr val="D1D5DB"/>
                </a:solidFill>
                <a:effectLst/>
                <a:latin typeface="Söhne"/>
              </a:rPr>
              <a:t>Stochastic Gradient Boosting, often referred to as Gradient Boosting with Stochastic Gradient Descent (SGD), is a variant of the traditional Gradient Boosting algorithm that introduces stochasticity in the training process. In the context of breast cancer classification or similar tasks, Stochastic Gradient Boosting builds an ensemble of weak learners, typically decision trees, by iteratively fitting them to random subsets of the training data.</a:t>
            </a:r>
          </a:p>
          <a:p>
            <a:r>
              <a:rPr lang="en-US" b="0" i="0" dirty="0">
                <a:solidFill>
                  <a:srgbClr val="D1D5DB"/>
                </a:solidFill>
                <a:effectLst/>
                <a:latin typeface="Söhne"/>
              </a:rPr>
              <a:t> Additionally, it introduces randomness by considering only a fraction of the features at each split in the decision trees. This stochastic approach helps prevent overfitting and enhances the algorithm's ability to generalize to unseen data. Stochastic Gradient Boosting is known for its efficiency and scalability, making it suitable for large datasets. It provides a powerful tool for creating accurate and robust models in medical diagnostics, allowing for the identification of subtle patterns in breast cancer data while mitigating the risk of overfitting.</a:t>
            </a:r>
            <a:endParaRPr lang="en-IN" dirty="0"/>
          </a:p>
        </p:txBody>
      </p:sp>
    </p:spTree>
    <p:extLst>
      <p:ext uri="{BB962C8B-B14F-4D97-AF65-F5344CB8AC3E}">
        <p14:creationId xmlns:p14="http://schemas.microsoft.com/office/powerpoint/2010/main" val="396990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E38A-216C-CA60-CF87-1742F1CB7184}"/>
              </a:ext>
            </a:extLst>
          </p:cNvPr>
          <p:cNvSpPr>
            <a:spLocks noGrp="1"/>
          </p:cNvSpPr>
          <p:nvPr>
            <p:ph type="title"/>
          </p:nvPr>
        </p:nvSpPr>
        <p:spPr>
          <a:xfrm>
            <a:off x="4055807" y="639315"/>
            <a:ext cx="8610600" cy="1293028"/>
          </a:xfrm>
        </p:spPr>
        <p:txBody>
          <a:bodyPr/>
          <a:lstStyle/>
          <a:p>
            <a:pPr algn="l"/>
            <a:r>
              <a:rPr lang="en-IN" dirty="0" err="1"/>
              <a:t>XgBoost</a:t>
            </a:r>
            <a:endParaRPr lang="en-IN" dirty="0"/>
          </a:p>
        </p:txBody>
      </p:sp>
      <p:sp>
        <p:nvSpPr>
          <p:cNvPr id="3" name="Content Placeholder 2">
            <a:extLst>
              <a:ext uri="{FF2B5EF4-FFF2-40B4-BE49-F238E27FC236}">
                <a16:creationId xmlns:a16="http://schemas.microsoft.com/office/drawing/2014/main" id="{5E8775B4-4CDF-4571-D4C0-F92BA87B85CC}"/>
              </a:ext>
            </a:extLst>
          </p:cNvPr>
          <p:cNvSpPr>
            <a:spLocks noGrp="1"/>
          </p:cNvSpPr>
          <p:nvPr>
            <p:ph idx="1"/>
          </p:nvPr>
        </p:nvSpPr>
        <p:spPr/>
        <p:txBody>
          <a:bodyPr/>
          <a:lstStyle/>
          <a:p>
            <a:r>
              <a:rPr lang="en-US" b="0" i="0" dirty="0" err="1">
                <a:solidFill>
                  <a:srgbClr val="D1D5DB"/>
                </a:solidFill>
                <a:effectLst/>
                <a:latin typeface="Söhne"/>
              </a:rPr>
              <a:t>XGBoost</a:t>
            </a:r>
            <a:r>
              <a:rPr lang="en-US" b="0" i="0" dirty="0">
                <a:solidFill>
                  <a:srgbClr val="D1D5DB"/>
                </a:solidFill>
                <a:effectLst/>
                <a:latin typeface="Söhne"/>
              </a:rPr>
              <a:t>, short for </a:t>
            </a:r>
            <a:r>
              <a:rPr lang="en-US" b="0" i="0" dirty="0" err="1">
                <a:solidFill>
                  <a:srgbClr val="D1D5DB"/>
                </a:solidFill>
                <a:effectLst/>
                <a:latin typeface="Söhne"/>
              </a:rPr>
              <a:t>eXtreme</a:t>
            </a:r>
            <a:r>
              <a:rPr lang="en-US" b="0" i="0" dirty="0">
                <a:solidFill>
                  <a:srgbClr val="D1D5DB"/>
                </a:solidFill>
                <a:effectLst/>
                <a:latin typeface="Söhne"/>
              </a:rPr>
              <a:t> Gradient Boosting, is a powerful and widely used machine learning algorithm designed for classification and regression tasks. It belongs to the family of gradient boosting algorithms and is particularly known for its efficiency, speed, and high performance. In breast cancer classification or similar medical diagnostics, </a:t>
            </a:r>
            <a:r>
              <a:rPr lang="en-US" b="0" i="0" dirty="0" err="1">
                <a:solidFill>
                  <a:srgbClr val="D1D5DB"/>
                </a:solidFill>
                <a:effectLst/>
                <a:latin typeface="Söhne"/>
              </a:rPr>
              <a:t>XGBoost</a:t>
            </a:r>
            <a:r>
              <a:rPr lang="en-US" b="0" i="0" dirty="0">
                <a:solidFill>
                  <a:srgbClr val="D1D5DB"/>
                </a:solidFill>
                <a:effectLst/>
                <a:latin typeface="Söhne"/>
              </a:rPr>
              <a:t> can be applied to create a robust predictive model. It iteratively builds an ensemble of decision trees, optimizing the model by minimizing a specified loss function. </a:t>
            </a:r>
          </a:p>
          <a:p>
            <a:r>
              <a:rPr lang="en-US" b="0" i="0" dirty="0" err="1">
                <a:solidFill>
                  <a:srgbClr val="D1D5DB"/>
                </a:solidFill>
                <a:effectLst/>
                <a:latin typeface="Söhne"/>
              </a:rPr>
              <a:t>XGBoost</a:t>
            </a:r>
            <a:r>
              <a:rPr lang="en-US" b="0" i="0" dirty="0">
                <a:solidFill>
                  <a:srgbClr val="D1D5DB"/>
                </a:solidFill>
                <a:effectLst/>
                <a:latin typeface="Söhne"/>
              </a:rPr>
              <a:t> introduces regularization techniques to control overfitting, handles missing data, and supports parallel processing for enhanced computational efficiency. Its key features include the ability to capture complex relationships in data, interpretability, and flexibility in handling diverse types of datasets. </a:t>
            </a:r>
            <a:r>
              <a:rPr lang="en-US" b="0" i="0" dirty="0" err="1">
                <a:solidFill>
                  <a:srgbClr val="D1D5DB"/>
                </a:solidFill>
                <a:effectLst/>
                <a:latin typeface="Söhne"/>
              </a:rPr>
              <a:t>XGBoost</a:t>
            </a:r>
            <a:r>
              <a:rPr lang="en-US" b="0" i="0" dirty="0">
                <a:solidFill>
                  <a:srgbClr val="D1D5DB"/>
                </a:solidFill>
                <a:effectLst/>
                <a:latin typeface="Söhne"/>
              </a:rPr>
              <a:t> has become a popular choice in various machine learning competitions and real-world applications due to its exceptional predictive accuracy and versatility.</a:t>
            </a:r>
            <a:endParaRPr lang="en-IN" dirty="0"/>
          </a:p>
        </p:txBody>
      </p:sp>
    </p:spTree>
    <p:extLst>
      <p:ext uri="{BB962C8B-B14F-4D97-AF65-F5344CB8AC3E}">
        <p14:creationId xmlns:p14="http://schemas.microsoft.com/office/powerpoint/2010/main" val="367045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085D-3389-59EE-C848-DA67F61A4944}"/>
              </a:ext>
            </a:extLst>
          </p:cNvPr>
          <p:cNvSpPr>
            <a:spLocks noGrp="1"/>
          </p:cNvSpPr>
          <p:nvPr>
            <p:ph type="title"/>
          </p:nvPr>
        </p:nvSpPr>
        <p:spPr>
          <a:xfrm>
            <a:off x="1790699" y="489070"/>
            <a:ext cx="8610600" cy="1293028"/>
          </a:xfrm>
        </p:spPr>
        <p:txBody>
          <a:bodyPr/>
          <a:lstStyle/>
          <a:p>
            <a:pPr algn="ctr"/>
            <a:r>
              <a:rPr lang="en-IN" dirty="0"/>
              <a:t>Final score comparison of all the models used</a:t>
            </a:r>
          </a:p>
        </p:txBody>
      </p:sp>
      <p:pic>
        <p:nvPicPr>
          <p:cNvPr id="5" name="Content Placeholder 4">
            <a:extLst>
              <a:ext uri="{FF2B5EF4-FFF2-40B4-BE49-F238E27FC236}">
                <a16:creationId xmlns:a16="http://schemas.microsoft.com/office/drawing/2014/main" id="{14472616-9797-6271-FB92-6CF661769EB1}"/>
              </a:ext>
            </a:extLst>
          </p:cNvPr>
          <p:cNvPicPr>
            <a:picLocks noGrp="1" noChangeAspect="1"/>
          </p:cNvPicPr>
          <p:nvPr>
            <p:ph idx="1"/>
          </p:nvPr>
        </p:nvPicPr>
        <p:blipFill>
          <a:blip r:embed="rId2"/>
          <a:stretch>
            <a:fillRect/>
          </a:stretch>
        </p:blipFill>
        <p:spPr>
          <a:xfrm>
            <a:off x="84996" y="2194879"/>
            <a:ext cx="9481791" cy="4024313"/>
          </a:xfrm>
        </p:spPr>
      </p:pic>
      <p:pic>
        <p:nvPicPr>
          <p:cNvPr id="4" name="Picture 3">
            <a:extLst>
              <a:ext uri="{FF2B5EF4-FFF2-40B4-BE49-F238E27FC236}">
                <a16:creationId xmlns:a16="http://schemas.microsoft.com/office/drawing/2014/main" id="{02840E37-2A9D-DB3F-490D-0283BE977F60}"/>
              </a:ext>
            </a:extLst>
          </p:cNvPr>
          <p:cNvPicPr>
            <a:picLocks noChangeAspect="1"/>
          </p:cNvPicPr>
          <p:nvPr/>
        </p:nvPicPr>
        <p:blipFill>
          <a:blip r:embed="rId3"/>
          <a:stretch>
            <a:fillRect/>
          </a:stretch>
        </p:blipFill>
        <p:spPr>
          <a:xfrm>
            <a:off x="5096503" y="4699887"/>
            <a:ext cx="6843353" cy="1996613"/>
          </a:xfrm>
          <a:prstGeom prst="rect">
            <a:avLst/>
          </a:prstGeom>
        </p:spPr>
      </p:pic>
      <p:sp>
        <p:nvSpPr>
          <p:cNvPr id="6" name="TextBox 5">
            <a:extLst>
              <a:ext uri="{FF2B5EF4-FFF2-40B4-BE49-F238E27FC236}">
                <a16:creationId xmlns:a16="http://schemas.microsoft.com/office/drawing/2014/main" id="{66975AD3-BBBF-678A-F33E-532E3ABEC9AC}"/>
              </a:ext>
            </a:extLst>
          </p:cNvPr>
          <p:cNvSpPr txBox="1"/>
          <p:nvPr/>
        </p:nvSpPr>
        <p:spPr>
          <a:xfrm>
            <a:off x="7732644" y="4946694"/>
            <a:ext cx="1918252" cy="338554"/>
          </a:xfrm>
          <a:prstGeom prst="rect">
            <a:avLst/>
          </a:prstGeom>
          <a:noFill/>
        </p:spPr>
        <p:txBody>
          <a:bodyPr wrap="square" rtlCol="0">
            <a:spAutoFit/>
          </a:bodyPr>
          <a:lstStyle/>
          <a:p>
            <a:r>
              <a:rPr lang="en-IN" sz="1600" dirty="0">
                <a:solidFill>
                  <a:schemeClr val="bg1"/>
                </a:solidFill>
                <a:latin typeface="Aptos" panose="020B0004020202020204" pitchFamily="34" charset="0"/>
              </a:rPr>
              <a:t>For Neural Network</a:t>
            </a:r>
          </a:p>
        </p:txBody>
      </p:sp>
      <p:pic>
        <p:nvPicPr>
          <p:cNvPr id="8" name="Picture 7">
            <a:extLst>
              <a:ext uri="{FF2B5EF4-FFF2-40B4-BE49-F238E27FC236}">
                <a16:creationId xmlns:a16="http://schemas.microsoft.com/office/drawing/2014/main" id="{86756C27-A4E1-0170-CFE0-59FBC9C26DF7}"/>
              </a:ext>
            </a:extLst>
          </p:cNvPr>
          <p:cNvPicPr>
            <a:picLocks noChangeAspect="1"/>
          </p:cNvPicPr>
          <p:nvPr/>
        </p:nvPicPr>
        <p:blipFill>
          <a:blip r:embed="rId4"/>
          <a:stretch>
            <a:fillRect/>
          </a:stretch>
        </p:blipFill>
        <p:spPr>
          <a:xfrm>
            <a:off x="2579065" y="3493649"/>
            <a:ext cx="6987722" cy="496978"/>
          </a:xfrm>
          <a:prstGeom prst="rect">
            <a:avLst/>
          </a:prstGeom>
        </p:spPr>
      </p:pic>
      <p:pic>
        <p:nvPicPr>
          <p:cNvPr id="10" name="Picture 9">
            <a:extLst>
              <a:ext uri="{FF2B5EF4-FFF2-40B4-BE49-F238E27FC236}">
                <a16:creationId xmlns:a16="http://schemas.microsoft.com/office/drawing/2014/main" id="{74CEDB97-AE9C-FCB1-39FB-76D8A3B95B41}"/>
              </a:ext>
            </a:extLst>
          </p:cNvPr>
          <p:cNvPicPr>
            <a:picLocks noChangeAspect="1"/>
          </p:cNvPicPr>
          <p:nvPr/>
        </p:nvPicPr>
        <p:blipFill>
          <a:blip r:embed="rId5"/>
          <a:stretch>
            <a:fillRect/>
          </a:stretch>
        </p:blipFill>
        <p:spPr>
          <a:xfrm>
            <a:off x="5287158" y="6368930"/>
            <a:ext cx="4694327" cy="281964"/>
          </a:xfrm>
          <a:prstGeom prst="rect">
            <a:avLst/>
          </a:prstGeom>
        </p:spPr>
      </p:pic>
    </p:spTree>
    <p:extLst>
      <p:ext uri="{BB962C8B-B14F-4D97-AF65-F5344CB8AC3E}">
        <p14:creationId xmlns:p14="http://schemas.microsoft.com/office/powerpoint/2010/main" val="388582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4D89-2D03-E860-8D4D-76B62CA55687}"/>
              </a:ext>
            </a:extLst>
          </p:cNvPr>
          <p:cNvSpPr>
            <a:spLocks noGrp="1"/>
          </p:cNvSpPr>
          <p:nvPr>
            <p:ph type="title"/>
          </p:nvPr>
        </p:nvSpPr>
        <p:spPr>
          <a:xfrm>
            <a:off x="685800" y="764373"/>
            <a:ext cx="10820400" cy="1293028"/>
          </a:xfrm>
        </p:spPr>
        <p:txBody>
          <a:bodyPr/>
          <a:lstStyle/>
          <a:p>
            <a:pPr algn="ctr"/>
            <a:r>
              <a:rPr lang="en-IN" dirty="0"/>
              <a:t>bibliography</a:t>
            </a:r>
          </a:p>
        </p:txBody>
      </p:sp>
      <p:sp>
        <p:nvSpPr>
          <p:cNvPr id="3" name="Content Placeholder 2">
            <a:extLst>
              <a:ext uri="{FF2B5EF4-FFF2-40B4-BE49-F238E27FC236}">
                <a16:creationId xmlns:a16="http://schemas.microsoft.com/office/drawing/2014/main" id="{C79E2CA1-FF53-C511-D9B9-C570DA0E70D9}"/>
              </a:ext>
            </a:extLst>
          </p:cNvPr>
          <p:cNvSpPr>
            <a:spLocks noGrp="1"/>
          </p:cNvSpPr>
          <p:nvPr>
            <p:ph idx="1"/>
          </p:nvPr>
        </p:nvSpPr>
        <p:spPr/>
        <p:txBody>
          <a:bodyPr/>
          <a:lstStyle/>
          <a:p>
            <a:r>
              <a:rPr lang="en-US" b="1" i="0" dirty="0">
                <a:solidFill>
                  <a:srgbClr val="F1F1F1"/>
                </a:solidFill>
                <a:effectLst/>
                <a:latin typeface="YouTube Sans"/>
              </a:rPr>
              <a:t>Breast Cancer Classification with Neural Network  </a:t>
            </a:r>
          </a:p>
          <a:p>
            <a:pPr marL="0" indent="0">
              <a:buNone/>
            </a:pPr>
            <a:r>
              <a:rPr lang="en-IN" dirty="0"/>
              <a:t>   Link : </a:t>
            </a:r>
            <a:r>
              <a:rPr lang="en-IN" dirty="0">
                <a:hlinkClick r:id="rId2"/>
              </a:rPr>
              <a:t>https://www.youtube.com/watch?v=WGNI-k20GNo</a:t>
            </a:r>
            <a:endParaRPr lang="en-IN" dirty="0"/>
          </a:p>
          <a:p>
            <a:pPr marL="0" indent="0">
              <a:buNone/>
            </a:pPr>
            <a:endParaRPr lang="en-IN" dirty="0"/>
          </a:p>
          <a:p>
            <a:r>
              <a:rPr lang="en-US" b="1" i="0" dirty="0">
                <a:solidFill>
                  <a:srgbClr val="F1F1F1"/>
                </a:solidFill>
                <a:effectLst/>
                <a:latin typeface="YouTube Sans"/>
              </a:rPr>
              <a:t>Convolutional neural network improvement for breast cancer classification article</a:t>
            </a:r>
          </a:p>
          <a:p>
            <a:pPr marL="0" indent="0">
              <a:buNone/>
            </a:pPr>
            <a:r>
              <a:rPr lang="en-US" b="1" dirty="0">
                <a:solidFill>
                  <a:srgbClr val="F1F1F1"/>
                </a:solidFill>
                <a:latin typeface="YouTube Sans"/>
              </a:rPr>
              <a:t>    link : </a:t>
            </a:r>
            <a:r>
              <a:rPr lang="en-US" b="1" dirty="0">
                <a:solidFill>
                  <a:srgbClr val="F1F1F1"/>
                </a:solidFill>
                <a:latin typeface="YouTube Sans"/>
                <a:hlinkClick r:id="rId3"/>
              </a:rPr>
              <a:t>https://www.sciencedirect.com/science/article/abs/pii/S0957417418307280</a:t>
            </a:r>
            <a:endParaRPr lang="en-US" b="1" dirty="0">
              <a:solidFill>
                <a:srgbClr val="F1F1F1"/>
              </a:solidFill>
              <a:latin typeface="YouTube Sans"/>
            </a:endParaRPr>
          </a:p>
          <a:p>
            <a:pPr marL="0" indent="0">
              <a:buNone/>
            </a:pPr>
            <a:endParaRPr lang="en-US" b="1" dirty="0">
              <a:solidFill>
                <a:srgbClr val="F1F1F1"/>
              </a:solidFill>
              <a:latin typeface="YouTube Sans"/>
            </a:endParaRPr>
          </a:p>
          <a:p>
            <a:r>
              <a:rPr lang="en-US" b="1" i="0" dirty="0">
                <a:solidFill>
                  <a:srgbClr val="F1F1F1"/>
                </a:solidFill>
                <a:effectLst/>
                <a:latin typeface="YouTube Sans"/>
              </a:rPr>
              <a:t>Deep Learning: A Practitioner’s Approach Book by Adam Gibson and Josh Patterson’s</a:t>
            </a:r>
            <a:endParaRPr lang="en-IN" dirty="0"/>
          </a:p>
        </p:txBody>
      </p:sp>
    </p:spTree>
    <p:extLst>
      <p:ext uri="{BB962C8B-B14F-4D97-AF65-F5344CB8AC3E}">
        <p14:creationId xmlns:p14="http://schemas.microsoft.com/office/powerpoint/2010/main" val="162256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CB10-4123-9BC2-23A0-8AAFE8F574F3}"/>
              </a:ext>
            </a:extLst>
          </p:cNvPr>
          <p:cNvSpPr>
            <a:spLocks noGrp="1"/>
          </p:cNvSpPr>
          <p:nvPr>
            <p:ph type="title"/>
          </p:nvPr>
        </p:nvSpPr>
        <p:spPr>
          <a:xfrm>
            <a:off x="1567728" y="248653"/>
            <a:ext cx="8610600" cy="1293028"/>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400D3AE3-9EAD-0279-5051-6B34E2BF067F}"/>
              </a:ext>
            </a:extLst>
          </p:cNvPr>
          <p:cNvSpPr>
            <a:spLocks noGrp="1"/>
          </p:cNvSpPr>
          <p:nvPr>
            <p:ph idx="1"/>
          </p:nvPr>
        </p:nvSpPr>
        <p:spPr>
          <a:xfrm>
            <a:off x="591164" y="1663618"/>
            <a:ext cx="10820400" cy="4945729"/>
          </a:xfrm>
        </p:spPr>
        <p:txBody>
          <a:bodyPr>
            <a:normAutofit/>
          </a:bodyPr>
          <a:lstStyle/>
          <a:p>
            <a:pPr marL="0" indent="0">
              <a:buNone/>
            </a:pPr>
            <a:r>
              <a:rPr lang="en-US" b="1" dirty="0"/>
              <a:t>Overview of the project and its purpose</a:t>
            </a:r>
          </a:p>
          <a:p>
            <a:pPr marL="0" indent="0">
              <a:buNone/>
            </a:pPr>
            <a:r>
              <a:rPr lang="en-US" dirty="0"/>
              <a:t>This project aims to develop an AI-based Breast cancer classification tool.</a:t>
            </a:r>
          </a:p>
          <a:p>
            <a:pPr marL="0" indent="0">
              <a:buNone/>
            </a:pPr>
            <a:r>
              <a:rPr lang="en-US" dirty="0"/>
              <a:t>The purpose of this tool is to help doctors to accurately find the type of tumor present in a cancer patient. </a:t>
            </a:r>
          </a:p>
          <a:p>
            <a:pPr marL="0" indent="0">
              <a:buNone/>
            </a:pPr>
            <a:endParaRPr lang="en-US" dirty="0"/>
          </a:p>
          <a:p>
            <a:pPr marL="0" indent="0">
              <a:buNone/>
            </a:pPr>
            <a:r>
              <a:rPr lang="en-US" b="1" dirty="0"/>
              <a:t>The need for an AI breast cancer classification tool</a:t>
            </a:r>
          </a:p>
          <a:p>
            <a:pPr marL="0" indent="0">
              <a:buNone/>
            </a:pPr>
            <a:r>
              <a:rPr lang="en-US" dirty="0"/>
              <a:t>Traditionally, physicians need to manually delineate the suspected breast cancer area. Numerous studies have mentioned that manual segmentation takes time, and depends on the machine and the operator.</a:t>
            </a:r>
          </a:p>
          <a:p>
            <a:pPr marL="0" indent="0">
              <a:buNone/>
            </a:pPr>
            <a:r>
              <a:rPr lang="en-US" dirty="0"/>
              <a:t>An AI-based tool can automate the process and provide a more accurate and reliable solution.</a:t>
            </a:r>
          </a:p>
        </p:txBody>
      </p:sp>
    </p:spTree>
    <p:extLst>
      <p:ext uri="{BB962C8B-B14F-4D97-AF65-F5344CB8AC3E}">
        <p14:creationId xmlns:p14="http://schemas.microsoft.com/office/powerpoint/2010/main" val="409945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1075-BB15-688A-FFE2-59922443C68A}"/>
              </a:ext>
            </a:extLst>
          </p:cNvPr>
          <p:cNvSpPr>
            <a:spLocks noGrp="1"/>
          </p:cNvSpPr>
          <p:nvPr>
            <p:ph type="title"/>
          </p:nvPr>
        </p:nvSpPr>
        <p:spPr>
          <a:xfrm>
            <a:off x="1790700" y="646386"/>
            <a:ext cx="8610600" cy="1293028"/>
          </a:xfrm>
        </p:spPr>
        <p:txBody>
          <a:bodyPr/>
          <a:lstStyle/>
          <a:p>
            <a:pPr algn="ctr"/>
            <a:r>
              <a:rPr lang="en-US" b="0" i="0" dirty="0">
                <a:solidFill>
                  <a:srgbClr val="D1D5DB"/>
                </a:solidFill>
                <a:effectLst/>
                <a:latin typeface="Söhne"/>
              </a:rPr>
              <a:t>Neural Networks</a:t>
            </a:r>
            <a:endParaRPr lang="en-IN" dirty="0"/>
          </a:p>
        </p:txBody>
      </p:sp>
      <p:sp>
        <p:nvSpPr>
          <p:cNvPr id="3" name="Content Placeholder 2">
            <a:extLst>
              <a:ext uri="{FF2B5EF4-FFF2-40B4-BE49-F238E27FC236}">
                <a16:creationId xmlns:a16="http://schemas.microsoft.com/office/drawing/2014/main" id="{4F443EAB-8BB3-7982-1384-B74ECE232BCE}"/>
              </a:ext>
            </a:extLst>
          </p:cNvPr>
          <p:cNvSpPr>
            <a:spLocks noGrp="1"/>
          </p:cNvSpPr>
          <p:nvPr>
            <p:ph idx="1"/>
          </p:nvPr>
        </p:nvSpPr>
        <p:spPr>
          <a:xfrm>
            <a:off x="685800" y="1720645"/>
            <a:ext cx="10820400" cy="5291230"/>
          </a:xfrm>
        </p:spPr>
        <p:txBody>
          <a:bodyPr/>
          <a:lstStyle/>
          <a:p>
            <a:r>
              <a:rPr lang="en-US" dirty="0"/>
              <a:t>Neural networks are a subset of machine learning algorithms inspired by the structure and functioning of the human brain. They are particularly well-suited for complex tasks involving large amounts of data, such as medical image analysis and pattern recognition. Neural networks can automatically learn patterns and features from input data, allowing them to make predictions and classifications based on learned relationships.</a:t>
            </a:r>
          </a:p>
          <a:p>
            <a:endParaRPr lang="en-US" dirty="0"/>
          </a:p>
        </p:txBody>
      </p:sp>
      <p:pic>
        <p:nvPicPr>
          <p:cNvPr id="5" name="Graphic 4">
            <a:extLst>
              <a:ext uri="{FF2B5EF4-FFF2-40B4-BE49-F238E27FC236}">
                <a16:creationId xmlns:a16="http://schemas.microsoft.com/office/drawing/2014/main" id="{C07691EC-C7CE-58BE-5FE8-563D7CD0B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7524" y="4028408"/>
            <a:ext cx="3964243" cy="2006294"/>
          </a:xfrm>
          <a:prstGeom prst="rect">
            <a:avLst/>
          </a:prstGeom>
        </p:spPr>
      </p:pic>
      <p:pic>
        <p:nvPicPr>
          <p:cNvPr id="7" name="Picture 6">
            <a:extLst>
              <a:ext uri="{FF2B5EF4-FFF2-40B4-BE49-F238E27FC236}">
                <a16:creationId xmlns:a16="http://schemas.microsoft.com/office/drawing/2014/main" id="{D88F717D-9F1D-36BD-85AB-3974B9166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644" y="3750903"/>
            <a:ext cx="5213555" cy="2606778"/>
          </a:xfrm>
          <a:prstGeom prst="rect">
            <a:avLst/>
          </a:prstGeom>
        </p:spPr>
      </p:pic>
    </p:spTree>
    <p:extLst>
      <p:ext uri="{BB962C8B-B14F-4D97-AF65-F5344CB8AC3E}">
        <p14:creationId xmlns:p14="http://schemas.microsoft.com/office/powerpoint/2010/main" val="365013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8556D-6AA5-8900-D05B-352A0B7AE505}"/>
              </a:ext>
            </a:extLst>
          </p:cNvPr>
          <p:cNvSpPr>
            <a:spLocks noGrp="1"/>
          </p:cNvSpPr>
          <p:nvPr>
            <p:ph idx="1"/>
          </p:nvPr>
        </p:nvSpPr>
        <p:spPr>
          <a:xfrm>
            <a:off x="685800" y="501445"/>
            <a:ext cx="10820400" cy="5717241"/>
          </a:xfrm>
        </p:spPr>
        <p:txBody>
          <a:bodyPr/>
          <a:lstStyle/>
          <a:p>
            <a:pPr marL="0" indent="0">
              <a:buNone/>
            </a:pPr>
            <a:r>
              <a:rPr lang="en-US" sz="2800" b="1" dirty="0"/>
              <a:t>  </a:t>
            </a:r>
          </a:p>
          <a:p>
            <a:pPr marL="0" indent="0">
              <a:buNone/>
            </a:pPr>
            <a:r>
              <a:rPr lang="en-US" sz="2800" b="1" dirty="0"/>
              <a:t>Benefits of using Neural network tools</a:t>
            </a:r>
          </a:p>
          <a:p>
            <a:endParaRPr lang="en-US" sz="2800" b="1" dirty="0"/>
          </a:p>
          <a:p>
            <a:r>
              <a:rPr lang="en-US" sz="2400" dirty="0"/>
              <a:t>The tool is faster than manual method for classification, so it saves time.</a:t>
            </a:r>
          </a:p>
          <a:p>
            <a:r>
              <a:rPr lang="en-US" sz="2400" dirty="0"/>
              <a:t>It can also predict the tumor in advance.</a:t>
            </a:r>
          </a:p>
          <a:p>
            <a:r>
              <a:rPr lang="en-US" sz="2400" dirty="0"/>
              <a:t>The application of present algorithm can assist in classification of mammographic medical images into benign patient, malignant patient and healthy patient even without prior information of the presence of a cancerous lesion.  </a:t>
            </a:r>
          </a:p>
          <a:p>
            <a:endParaRPr lang="en-IN" dirty="0"/>
          </a:p>
        </p:txBody>
      </p:sp>
    </p:spTree>
    <p:extLst>
      <p:ext uri="{BB962C8B-B14F-4D97-AF65-F5344CB8AC3E}">
        <p14:creationId xmlns:p14="http://schemas.microsoft.com/office/powerpoint/2010/main" val="291185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F676-813B-49F4-686B-2DEC37F2E930}"/>
              </a:ext>
            </a:extLst>
          </p:cNvPr>
          <p:cNvSpPr>
            <a:spLocks noGrp="1"/>
          </p:cNvSpPr>
          <p:nvPr>
            <p:ph type="title"/>
          </p:nvPr>
        </p:nvSpPr>
        <p:spPr>
          <a:xfrm>
            <a:off x="1790700" y="725044"/>
            <a:ext cx="8610600" cy="1293028"/>
          </a:xfrm>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EBF19F46-639D-F372-F5CE-43BFCE04CBB1}"/>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b="1" dirty="0"/>
              <a:t>1. The steps involved in building the spam detection model:</a:t>
            </a:r>
          </a:p>
          <a:p>
            <a:endParaRPr lang="en-US" dirty="0"/>
          </a:p>
          <a:p>
            <a:r>
              <a:rPr lang="en-US" dirty="0"/>
              <a:t>Define the problem statement and gather relevant data</a:t>
            </a:r>
          </a:p>
          <a:p>
            <a:r>
              <a:rPr lang="en-US" dirty="0"/>
              <a:t>Choose the appropriate algorithm for classification</a:t>
            </a:r>
          </a:p>
          <a:p>
            <a:r>
              <a:rPr lang="en-US" dirty="0"/>
              <a:t>Train and test the model</a:t>
            </a:r>
          </a:p>
          <a:p>
            <a:r>
              <a:rPr lang="en-US" dirty="0"/>
              <a:t>Deploy and monitor the model</a:t>
            </a:r>
          </a:p>
          <a:p>
            <a:endParaRPr lang="en-US" dirty="0"/>
          </a:p>
          <a:p>
            <a:pPr marL="0" indent="0">
              <a:buNone/>
            </a:pPr>
            <a:r>
              <a:rPr lang="en-US" b="1" dirty="0"/>
              <a:t>2. Importing relevant libraries for building the model:</a:t>
            </a:r>
          </a:p>
          <a:p>
            <a:endParaRPr lang="en-US" dirty="0"/>
          </a:p>
          <a:p>
            <a:r>
              <a:rPr lang="en-US" dirty="0"/>
              <a:t>Introduction to Python libraries used for building the model such as scikit-learn and pandas</a:t>
            </a:r>
            <a:endParaRPr lang="en-IN" dirty="0"/>
          </a:p>
        </p:txBody>
      </p:sp>
    </p:spTree>
    <p:extLst>
      <p:ext uri="{BB962C8B-B14F-4D97-AF65-F5344CB8AC3E}">
        <p14:creationId xmlns:p14="http://schemas.microsoft.com/office/powerpoint/2010/main" val="142046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5F8E3-FE51-EA0D-8D40-AC42D8B4123D}"/>
              </a:ext>
            </a:extLst>
          </p:cNvPr>
          <p:cNvSpPr>
            <a:spLocks noGrp="1"/>
          </p:cNvSpPr>
          <p:nvPr>
            <p:ph idx="1"/>
          </p:nvPr>
        </p:nvSpPr>
        <p:spPr>
          <a:xfrm>
            <a:off x="685800" y="727587"/>
            <a:ext cx="10820400" cy="5491098"/>
          </a:xfrm>
        </p:spPr>
        <p:txBody>
          <a:bodyPr>
            <a:normAutofit/>
          </a:bodyPr>
          <a:lstStyle/>
          <a:p>
            <a:pPr marL="0" indent="0">
              <a:buNone/>
            </a:pPr>
            <a:r>
              <a:rPr lang="en-US" sz="2600" b="1" dirty="0"/>
              <a:t>3. Data preparation and cleaning:</a:t>
            </a:r>
          </a:p>
          <a:p>
            <a:r>
              <a:rPr lang="en-US" dirty="0"/>
              <a:t>Importing breast cancer data from </a:t>
            </a:r>
            <a:r>
              <a:rPr lang="en-US" dirty="0" err="1"/>
              <a:t>sklearn</a:t>
            </a:r>
            <a:r>
              <a:rPr lang="en-US" dirty="0"/>
              <a:t>.</a:t>
            </a:r>
          </a:p>
          <a:p>
            <a:r>
              <a:rPr lang="en-US" dirty="0"/>
              <a:t>Exploratory data analysis to understand the data</a:t>
            </a:r>
          </a:p>
          <a:p>
            <a:r>
              <a:rPr lang="en-US" dirty="0"/>
              <a:t>Splitting the data into training and testing sets using test train split function from </a:t>
            </a:r>
            <a:r>
              <a:rPr lang="en-US" dirty="0" err="1"/>
              <a:t>sklearn</a:t>
            </a:r>
            <a:r>
              <a:rPr lang="en-US" dirty="0"/>
              <a:t> library.</a:t>
            </a:r>
          </a:p>
          <a:p>
            <a:endParaRPr lang="en-US" dirty="0"/>
          </a:p>
          <a:p>
            <a:pPr marL="0" indent="0">
              <a:buNone/>
            </a:pPr>
            <a:r>
              <a:rPr lang="en-US" sz="2600" b="1" dirty="0"/>
              <a:t>4. Feature extraction and selection:</a:t>
            </a:r>
          </a:p>
          <a:p>
            <a:endParaRPr lang="en-US" sz="2600" b="1" dirty="0"/>
          </a:p>
          <a:p>
            <a:r>
              <a:rPr lang="en-US" dirty="0"/>
              <a:t>Transforming the raw text and numerical data into readable data frames using pandas.</a:t>
            </a:r>
          </a:p>
          <a:p>
            <a:r>
              <a:rPr lang="en-US" dirty="0"/>
              <a:t>Selecting the most relevant features using some functions from libraries.</a:t>
            </a:r>
          </a:p>
        </p:txBody>
      </p:sp>
    </p:spTree>
    <p:extLst>
      <p:ext uri="{BB962C8B-B14F-4D97-AF65-F5344CB8AC3E}">
        <p14:creationId xmlns:p14="http://schemas.microsoft.com/office/powerpoint/2010/main" val="339775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18781-265B-49FD-16FD-AC89556CB63D}"/>
              </a:ext>
            </a:extLst>
          </p:cNvPr>
          <p:cNvSpPr>
            <a:spLocks noGrp="1"/>
          </p:cNvSpPr>
          <p:nvPr>
            <p:ph idx="1"/>
          </p:nvPr>
        </p:nvSpPr>
        <p:spPr>
          <a:xfrm>
            <a:off x="685800" y="963561"/>
            <a:ext cx="10820400" cy="5255124"/>
          </a:xfrm>
        </p:spPr>
        <p:txBody>
          <a:bodyPr/>
          <a:lstStyle/>
          <a:p>
            <a:pPr marL="0" indent="0">
              <a:buNone/>
            </a:pPr>
            <a:r>
              <a:rPr lang="en-US" sz="2900" b="1" dirty="0"/>
              <a:t>5. Model training and evaluation:</a:t>
            </a:r>
          </a:p>
          <a:p>
            <a:r>
              <a:rPr lang="en-US" dirty="0"/>
              <a:t>Create a Neural network using </a:t>
            </a:r>
            <a:r>
              <a:rPr lang="en-US" dirty="0" err="1"/>
              <a:t>tensorflow</a:t>
            </a:r>
            <a:r>
              <a:rPr lang="en-US" dirty="0"/>
              <a:t> and </a:t>
            </a:r>
            <a:r>
              <a:rPr lang="en-US" dirty="0" err="1"/>
              <a:t>keras.we</a:t>
            </a:r>
            <a:r>
              <a:rPr lang="en-US" dirty="0"/>
              <a:t> are creating 3 layers (30,20,2) input, hidden(neuron layer),output layer and here there are two output layers as we are classifying into 2 labels.</a:t>
            </a:r>
          </a:p>
          <a:p>
            <a:r>
              <a:rPr lang="en-US" dirty="0"/>
              <a:t>Training the model on the training set</a:t>
            </a:r>
          </a:p>
          <a:p>
            <a:r>
              <a:rPr lang="en-US" dirty="0"/>
              <a:t>Evaluating the model's performance on the testing set using metrics like accuracy.</a:t>
            </a:r>
          </a:p>
          <a:p>
            <a:r>
              <a:rPr lang="en-US" dirty="0"/>
              <a:t>Fine-tuning the model for better performance.</a:t>
            </a:r>
          </a:p>
          <a:p>
            <a:endParaRPr lang="en-US" dirty="0"/>
          </a:p>
          <a:p>
            <a:pPr marL="0" indent="0">
              <a:buNone/>
            </a:pPr>
            <a:r>
              <a:rPr lang="en-US" sz="2400" b="1" dirty="0"/>
              <a:t>6. Result : </a:t>
            </a:r>
          </a:p>
          <a:p>
            <a:r>
              <a:rPr lang="en-US" sz="2400" b="1" dirty="0"/>
              <a:t> classifies Benign and Malignant as 1 and 0 respectively</a:t>
            </a:r>
            <a:endParaRPr lang="en-IN" dirty="0"/>
          </a:p>
          <a:p>
            <a:endParaRPr lang="en-IN" dirty="0"/>
          </a:p>
        </p:txBody>
      </p:sp>
    </p:spTree>
    <p:extLst>
      <p:ext uri="{BB962C8B-B14F-4D97-AF65-F5344CB8AC3E}">
        <p14:creationId xmlns:p14="http://schemas.microsoft.com/office/powerpoint/2010/main" val="420536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827C-1FC0-A689-BDFC-54B2C97CF211}"/>
              </a:ext>
            </a:extLst>
          </p:cNvPr>
          <p:cNvSpPr>
            <a:spLocks noGrp="1"/>
          </p:cNvSpPr>
          <p:nvPr>
            <p:ph type="title"/>
          </p:nvPr>
        </p:nvSpPr>
        <p:spPr>
          <a:xfrm>
            <a:off x="2895600" y="469406"/>
            <a:ext cx="8610600" cy="1293028"/>
          </a:xfrm>
        </p:spPr>
        <p:txBody>
          <a:bodyPr/>
          <a:lstStyle/>
          <a:p>
            <a:pPr algn="l"/>
            <a:r>
              <a:rPr lang="en-IN" dirty="0"/>
              <a:t>    KNN Classifier</a:t>
            </a:r>
          </a:p>
        </p:txBody>
      </p:sp>
      <p:sp>
        <p:nvSpPr>
          <p:cNvPr id="3" name="Content Placeholder 2">
            <a:extLst>
              <a:ext uri="{FF2B5EF4-FFF2-40B4-BE49-F238E27FC236}">
                <a16:creationId xmlns:a16="http://schemas.microsoft.com/office/drawing/2014/main" id="{8A1F62D8-F95E-2494-EE9E-54CDEE29C0FE}"/>
              </a:ext>
            </a:extLst>
          </p:cNvPr>
          <p:cNvSpPr>
            <a:spLocks noGrp="1"/>
          </p:cNvSpPr>
          <p:nvPr>
            <p:ph idx="1"/>
          </p:nvPr>
        </p:nvSpPr>
        <p:spPr>
          <a:xfrm>
            <a:off x="685800" y="2045110"/>
            <a:ext cx="10820400" cy="4173575"/>
          </a:xfrm>
        </p:spPr>
        <p:txBody>
          <a:bodyPr>
            <a:normAutofit/>
          </a:bodyPr>
          <a:lstStyle/>
          <a:p>
            <a:r>
              <a:rPr lang="en-US" dirty="0"/>
              <a:t>In breast cancer classification using K-Nearest Neighbors (KNN), the algorithm relies on a dataset containing features derived from medical imaging or diagnostic tests, with instances labeled as malignant or benign. During training, KNN memorizes the labeled instances, and when a new case needs classification, it calculates distances to all instances in the training set. </a:t>
            </a:r>
          </a:p>
          <a:p>
            <a:r>
              <a:rPr lang="en-US" dirty="0"/>
              <a:t>By identifying the K nearest neighbors based on a distance metric, typically Euclidean distance, and employing a majority voting scheme, the algorithm predicts whether the new case is malignant or benign. </a:t>
            </a:r>
          </a:p>
          <a:p>
            <a:r>
              <a:rPr lang="en-US" dirty="0"/>
              <a:t>KNN's application in breast cancer classification underscores its simplicity and effectiveness, but careful parameter tuning, such as choosing the appropriate K value and scaling features, is essential for optimal performance.</a:t>
            </a:r>
            <a:endParaRPr lang="en-IN" dirty="0"/>
          </a:p>
        </p:txBody>
      </p:sp>
    </p:spTree>
    <p:extLst>
      <p:ext uri="{BB962C8B-B14F-4D97-AF65-F5344CB8AC3E}">
        <p14:creationId xmlns:p14="http://schemas.microsoft.com/office/powerpoint/2010/main" val="256232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B98B-BDDE-90F5-EBF1-980C329BCF88}"/>
              </a:ext>
            </a:extLst>
          </p:cNvPr>
          <p:cNvSpPr>
            <a:spLocks noGrp="1"/>
          </p:cNvSpPr>
          <p:nvPr>
            <p:ph type="title"/>
          </p:nvPr>
        </p:nvSpPr>
        <p:spPr>
          <a:xfrm>
            <a:off x="2807110" y="462116"/>
            <a:ext cx="8610600" cy="1172498"/>
          </a:xfrm>
        </p:spPr>
        <p:txBody>
          <a:bodyPr/>
          <a:lstStyle/>
          <a:p>
            <a:pPr algn="l"/>
            <a:r>
              <a:rPr lang="en-IN" dirty="0"/>
              <a:t>                SVC</a:t>
            </a:r>
          </a:p>
        </p:txBody>
      </p:sp>
      <p:sp>
        <p:nvSpPr>
          <p:cNvPr id="3" name="Content Placeholder 2">
            <a:extLst>
              <a:ext uri="{FF2B5EF4-FFF2-40B4-BE49-F238E27FC236}">
                <a16:creationId xmlns:a16="http://schemas.microsoft.com/office/drawing/2014/main" id="{B8606D7B-1CD2-9516-FC41-BC5F912D16FB}"/>
              </a:ext>
            </a:extLst>
          </p:cNvPr>
          <p:cNvSpPr>
            <a:spLocks noGrp="1"/>
          </p:cNvSpPr>
          <p:nvPr>
            <p:ph idx="1"/>
          </p:nvPr>
        </p:nvSpPr>
        <p:spPr>
          <a:xfrm>
            <a:off x="685800" y="1634614"/>
            <a:ext cx="10820400" cy="4024125"/>
          </a:xfrm>
        </p:spPr>
        <p:txBody>
          <a:bodyPr>
            <a:normAutofit fontScale="92500" lnSpcReduction="10000"/>
          </a:bodyPr>
          <a:lstStyle/>
          <a:p>
            <a:r>
              <a:rPr lang="en-US" dirty="0"/>
              <a:t>In breast cancer classification using Support Vector Classification (SVC), the algorithm aims to find a hyperplane that best separates instances representing malignant and benign cases in a high-dimensional feature space. The dataset consists of labeled instances with various features derived from medical imaging or diagnostic tests. </a:t>
            </a:r>
          </a:p>
          <a:p>
            <a:r>
              <a:rPr lang="en-US" dirty="0"/>
              <a:t>During training, the SVM learns a decision boundary that maximizes the margin between the two classes. In the case of breast cancer classification, the algorithm seeks to delineate a hyperplane that effectively distinguishes between malignant and benign cases. </a:t>
            </a:r>
          </a:p>
          <a:p>
            <a:r>
              <a:rPr lang="en-US" dirty="0"/>
              <a:t>During prediction, a new case is mapped into the feature space, and its position relative to the learned hyperplane determines its classification. SVMs are particularly effective in scenarios with complex decision boundaries, and they can be fine-tuned through the selection of appropriate kernel functions and regularization parameters for improved performance in medical classification tasks.</a:t>
            </a:r>
            <a:endParaRPr lang="en-IN" dirty="0"/>
          </a:p>
        </p:txBody>
      </p:sp>
    </p:spTree>
    <p:extLst>
      <p:ext uri="{BB962C8B-B14F-4D97-AF65-F5344CB8AC3E}">
        <p14:creationId xmlns:p14="http://schemas.microsoft.com/office/powerpoint/2010/main" val="5547165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1178</TotalTime>
  <Words>2116</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Century Gothic</vt:lpstr>
      <vt:lpstr>Söhne</vt:lpstr>
      <vt:lpstr>YouTube Sans</vt:lpstr>
      <vt:lpstr>Vapor Trail</vt:lpstr>
      <vt:lpstr>Breast cancer classification using deep learning  </vt:lpstr>
      <vt:lpstr>Introduction</vt:lpstr>
      <vt:lpstr>Neural Networks</vt:lpstr>
      <vt:lpstr>PowerPoint Presentation</vt:lpstr>
      <vt:lpstr>Methodology</vt:lpstr>
      <vt:lpstr>PowerPoint Presentation</vt:lpstr>
      <vt:lpstr>PowerPoint Presentation</vt:lpstr>
      <vt:lpstr>    KNN Classifier</vt:lpstr>
      <vt:lpstr>                SVC</vt:lpstr>
      <vt:lpstr>     SGD Classifier</vt:lpstr>
      <vt:lpstr>Decision Tree Classifier</vt:lpstr>
      <vt:lpstr>Random Forest Classifier</vt:lpstr>
      <vt:lpstr>Voting Classifier</vt:lpstr>
      <vt:lpstr>Ada Boost Classifier</vt:lpstr>
      <vt:lpstr>Gradient Boosting Classifier</vt:lpstr>
      <vt:lpstr>Stochastic Gradient Boosting</vt:lpstr>
      <vt:lpstr>XgBoost</vt:lpstr>
      <vt:lpstr>Final score comparison of all the models used</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project </dc:title>
  <dc:creator>Nitish kumar</dc:creator>
  <cp:lastModifiedBy>Nitish kumar</cp:lastModifiedBy>
  <cp:revision>8</cp:revision>
  <dcterms:created xsi:type="dcterms:W3CDTF">2023-04-19T12:18:01Z</dcterms:created>
  <dcterms:modified xsi:type="dcterms:W3CDTF">2023-11-29T08:14:29Z</dcterms:modified>
</cp:coreProperties>
</file>