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7" r:id="rId3"/>
    <p:sldId id="266" r:id="rId4"/>
    <p:sldId id="265" r:id="rId5"/>
    <p:sldId id="264" r:id="rId6"/>
    <p:sldId id="263" r:id="rId7"/>
    <p:sldId id="262" r:id="rId8"/>
    <p:sldId id="261" r:id="rId9"/>
    <p:sldId id="260" r:id="rId10"/>
    <p:sldId id="259" r:id="rId11"/>
    <p:sldId id="258" r:id="rId12"/>
    <p:sldId id="257" r:id="rId13"/>
    <p:sldId id="270" r:id="rId14"/>
    <p:sldId id="273" r:id="rId15"/>
    <p:sldId id="272" r:id="rId16"/>
    <p:sldId id="279" r:id="rId17"/>
    <p:sldId id="278" r:id="rId18"/>
    <p:sldId id="27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DA4E96-DE92-487E-93FA-485C4C91766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6475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A4E96-DE92-487E-93FA-485C4C91766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10361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A4E96-DE92-487E-93FA-485C4C91766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407213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A4E96-DE92-487E-93FA-485C4C91766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205447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DA4E96-DE92-487E-93FA-485C4C91766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95037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DA4E96-DE92-487E-93FA-485C4C91766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8352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DA4E96-DE92-487E-93FA-485C4C917666}"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9837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DA4E96-DE92-487E-93FA-485C4C917666}"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248476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A4E96-DE92-487E-93FA-485C4C917666}"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91718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DA4E96-DE92-487E-93FA-485C4C91766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31109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DA4E96-DE92-487E-93FA-485C4C91766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EE585-25B2-410B-A97A-A83AC60AD791}" type="slidenum">
              <a:rPr lang="en-IN" smtClean="0"/>
              <a:t>‹#›</a:t>
            </a:fld>
            <a:endParaRPr lang="en-IN"/>
          </a:p>
        </p:txBody>
      </p:sp>
    </p:spTree>
    <p:extLst>
      <p:ext uri="{BB962C8B-B14F-4D97-AF65-F5344CB8AC3E}">
        <p14:creationId xmlns:p14="http://schemas.microsoft.com/office/powerpoint/2010/main" val="406524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A4E96-DE92-487E-93FA-485C4C917666}" type="datetimeFigureOut">
              <a:rPr lang="en-IN" smtClean="0"/>
              <a:t>30-09-2021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EE585-25B2-410B-A97A-A83AC60AD791}" type="slidenum">
              <a:rPr lang="en-IN" smtClean="0"/>
              <a:t>‹#›</a:t>
            </a:fld>
            <a:endParaRPr lang="en-IN"/>
          </a:p>
        </p:txBody>
      </p:sp>
    </p:spTree>
    <p:extLst>
      <p:ext uri="{BB962C8B-B14F-4D97-AF65-F5344CB8AC3E}">
        <p14:creationId xmlns:p14="http://schemas.microsoft.com/office/powerpoint/2010/main" val="325712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0" y="1889125"/>
            <a:ext cx="7376160" cy="2540635"/>
          </a:xfrm>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CAR PRICE    PREDICTION</a:t>
            </a:r>
            <a:endParaRPr lang="en-IN" sz="4800" dirty="0"/>
          </a:p>
        </p:txBody>
      </p:sp>
      <p:pic>
        <p:nvPicPr>
          <p:cNvPr id="4" name="Picture 3"/>
          <p:cNvPicPr>
            <a:picLocks noChangeAspect="1"/>
          </p:cNvPicPr>
          <p:nvPr/>
        </p:nvPicPr>
        <p:blipFill>
          <a:blip r:embed="rId2"/>
          <a:stretch>
            <a:fillRect/>
          </a:stretch>
        </p:blipFill>
        <p:spPr>
          <a:xfrm>
            <a:off x="118760" y="253793"/>
            <a:ext cx="3599771" cy="1402287"/>
          </a:xfrm>
          <a:prstGeom prst="rect">
            <a:avLst/>
          </a:prstGeom>
        </p:spPr>
      </p:pic>
      <p:sp>
        <p:nvSpPr>
          <p:cNvPr id="5" name="Title 1"/>
          <p:cNvSpPr txBox="1">
            <a:spLocks/>
          </p:cNvSpPr>
          <p:nvPr/>
        </p:nvSpPr>
        <p:spPr>
          <a:xfrm>
            <a:off x="3860801" y="5567680"/>
            <a:ext cx="4043680" cy="1290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Times New Roman" panose="02020603050405020304" pitchFamily="18" charset="0"/>
                <a:cs typeface="Times New Roman" panose="02020603050405020304" pitchFamily="18" charset="0"/>
              </a:rPr>
              <a:t>Presented By:</a:t>
            </a:r>
          </a:p>
          <a:p>
            <a:pPr algn="ctr"/>
            <a:r>
              <a:rPr lang="en-US" sz="2400" dirty="0" smtClean="0">
                <a:latin typeface="Times New Roman" panose="02020603050405020304" pitchFamily="18" charset="0"/>
                <a:cs typeface="Times New Roman" panose="02020603050405020304" pitchFamily="18" charset="0"/>
              </a:rPr>
              <a:t> NITISH KUMAR SHARMA</a:t>
            </a:r>
            <a:endParaRPr lang="en-IN" sz="2400" dirty="0" smtClean="0">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96243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2825" y="855408"/>
            <a:ext cx="2691581" cy="1690688"/>
          </a:xfrm>
        </p:spPr>
        <p:txBody>
          <a:bodyPr>
            <a:noAutofit/>
          </a:bodyPr>
          <a:lstStyle/>
          <a:p>
            <a:r>
              <a:rPr lang="en-US" sz="2800" dirty="0">
                <a:solidFill>
                  <a:srgbClr val="000000"/>
                </a:solidFill>
                <a:latin typeface="Times New Roman" panose="02020603050405020304" pitchFamily="18" charset="0"/>
                <a:ea typeface="+mn-ea"/>
                <a:cs typeface="Times New Roman" panose="02020603050405020304" pitchFamily="18" charset="0"/>
              </a:rPr>
              <a:t>Diesel fuel provides maximum torque to cars than any other fuels.</a:t>
            </a:r>
            <a:r>
              <a:rPr lang="en-US" sz="2400" b="1" dirty="0"/>
              <a:t/>
            </a:r>
            <a:br>
              <a:rPr lang="en-US" sz="2400" b="1"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13" y="142707"/>
            <a:ext cx="7790987" cy="32494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13" y="3587173"/>
            <a:ext cx="8321929" cy="3138091"/>
          </a:xfrm>
          <a:prstGeom prst="rect">
            <a:avLst/>
          </a:prstGeom>
        </p:spPr>
      </p:pic>
      <p:sp>
        <p:nvSpPr>
          <p:cNvPr id="7" name="Rectangle 6"/>
          <p:cNvSpPr/>
          <p:nvPr/>
        </p:nvSpPr>
        <p:spPr>
          <a:xfrm>
            <a:off x="9461703" y="4379921"/>
            <a:ext cx="2730297" cy="1815882"/>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Maximum kilometers driven used cars is from Goa location.</a:t>
            </a:r>
          </a:p>
        </p:txBody>
      </p:sp>
      <p:sp>
        <p:nvSpPr>
          <p:cNvPr id="8" name="Right Arrow 7"/>
          <p:cNvSpPr/>
          <p:nvPr/>
        </p:nvSpPr>
        <p:spPr>
          <a:xfrm>
            <a:off x="8259097" y="1170039"/>
            <a:ext cx="730657" cy="619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8593394" y="4846502"/>
            <a:ext cx="730657" cy="619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11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60" y="5761705"/>
            <a:ext cx="11439912" cy="1337185"/>
          </a:xfrm>
        </p:spPr>
        <p:txBody>
          <a:bodyPr>
            <a:noAutofit/>
          </a:bodyPr>
          <a:lstStyle/>
          <a:p>
            <a:r>
              <a:rPr lang="en-US" sz="2800" dirty="0" smtClean="0">
                <a:solidFill>
                  <a:srgbClr val="000000"/>
                </a:solidFill>
                <a:latin typeface="Times New Roman" panose="02020603050405020304" pitchFamily="18" charset="0"/>
                <a:ea typeface="+mn-ea"/>
                <a:cs typeface="Times New Roman" panose="02020603050405020304" pitchFamily="18" charset="0"/>
              </a:rPr>
              <a:t/>
            </a:r>
            <a:br>
              <a:rPr lang="en-US" sz="2800" dirty="0" smtClean="0">
                <a:solidFill>
                  <a:srgbClr val="000000"/>
                </a:solidFill>
                <a:latin typeface="Times New Roman" panose="02020603050405020304" pitchFamily="18" charset="0"/>
                <a:ea typeface="+mn-ea"/>
                <a:cs typeface="Times New Roman" panose="02020603050405020304" pitchFamily="18" charset="0"/>
              </a:rPr>
            </a:br>
            <a:r>
              <a:rPr lang="en-US" sz="2800" dirty="0" err="1" smtClean="0">
                <a:solidFill>
                  <a:srgbClr val="000000"/>
                </a:solidFill>
                <a:latin typeface="Times New Roman" panose="02020603050405020304" pitchFamily="18" charset="0"/>
                <a:ea typeface="+mn-ea"/>
                <a:cs typeface="Times New Roman" panose="02020603050405020304" pitchFamily="18" charset="0"/>
              </a:rPr>
              <a:t>Maruti</a:t>
            </a:r>
            <a:r>
              <a:rPr lang="en-US" sz="2800" dirty="0" smtClean="0">
                <a:solidFill>
                  <a:srgbClr val="000000"/>
                </a:solidFill>
                <a:latin typeface="Times New Roman" panose="02020603050405020304" pitchFamily="18" charset="0"/>
                <a:ea typeface="+mn-ea"/>
                <a:cs typeface="Times New Roman" panose="02020603050405020304" pitchFamily="18" charset="0"/>
              </a:rPr>
              <a:t> </a:t>
            </a:r>
            <a:r>
              <a:rPr lang="en-US" sz="2800" dirty="0">
                <a:solidFill>
                  <a:srgbClr val="000000"/>
                </a:solidFill>
                <a:latin typeface="Times New Roman" panose="02020603050405020304" pitchFamily="18" charset="0"/>
                <a:ea typeface="+mn-ea"/>
                <a:cs typeface="Times New Roman" panose="02020603050405020304" pitchFamily="18" charset="0"/>
              </a:rPr>
              <a:t>gives above 20kmpl </a:t>
            </a:r>
            <a:r>
              <a:rPr lang="en-US" sz="2800" dirty="0" smtClean="0">
                <a:solidFill>
                  <a:srgbClr val="000000"/>
                </a:solidFill>
                <a:latin typeface="Times New Roman" panose="02020603050405020304" pitchFamily="18" charset="0"/>
                <a:ea typeface="+mn-ea"/>
                <a:cs typeface="Times New Roman" panose="02020603050405020304" pitchFamily="18" charset="0"/>
              </a:rPr>
              <a:t>mileage.</a:t>
            </a:r>
            <a:r>
              <a:rPr lang="en-US" sz="2800" dirty="0">
                <a:solidFill>
                  <a:srgbClr val="000000"/>
                </a:solidFill>
                <a:latin typeface="Times New Roman" panose="02020603050405020304" pitchFamily="18" charset="0"/>
                <a:ea typeface="+mn-ea"/>
                <a:cs typeface="Times New Roman" panose="02020603050405020304" pitchFamily="18" charset="0"/>
              </a:rPr>
              <a:t/>
            </a:r>
            <a:br>
              <a:rPr lang="en-US" sz="2800" dirty="0">
                <a:solidFill>
                  <a:srgbClr val="000000"/>
                </a:solidFill>
                <a:latin typeface="Times New Roman" panose="02020603050405020304" pitchFamily="18" charset="0"/>
                <a:ea typeface="+mn-ea"/>
                <a:cs typeface="Times New Roman" panose="02020603050405020304" pitchFamily="18" charset="0"/>
              </a:rPr>
            </a:br>
            <a:r>
              <a:rPr lang="en-IN" sz="2800" dirty="0" smtClean="0">
                <a:solidFill>
                  <a:srgbClr val="000000"/>
                </a:solidFill>
                <a:latin typeface="Times New Roman" panose="02020603050405020304" pitchFamily="18" charset="0"/>
                <a:ea typeface="+mn-ea"/>
                <a:cs typeface="Times New Roman" panose="02020603050405020304" pitchFamily="18" charset="0"/>
              </a:rPr>
              <a:t>Rest all Tata</a:t>
            </a:r>
            <a:r>
              <a:rPr lang="en-IN" sz="2800" dirty="0">
                <a:solidFill>
                  <a:srgbClr val="000000"/>
                </a:solidFill>
                <a:latin typeface="Times New Roman" panose="02020603050405020304" pitchFamily="18" charset="0"/>
                <a:ea typeface="+mn-ea"/>
                <a:cs typeface="Times New Roman" panose="02020603050405020304" pitchFamily="18" charset="0"/>
              </a:rPr>
              <a:t>, Renault, Hyundai, Datsun, Ford, Honda, Nissan, Fiat type of used cars gives mileage between (17-20)</a:t>
            </a:r>
            <a:r>
              <a:rPr lang="en-IN" sz="2800" dirty="0" err="1">
                <a:solidFill>
                  <a:srgbClr val="000000"/>
                </a:solidFill>
                <a:latin typeface="Times New Roman" panose="02020603050405020304" pitchFamily="18" charset="0"/>
                <a:ea typeface="+mn-ea"/>
                <a:cs typeface="Times New Roman" panose="02020603050405020304" pitchFamily="18" charset="0"/>
              </a:rPr>
              <a:t>kmpl</a:t>
            </a:r>
            <a:r>
              <a:rPr lang="en-IN" sz="2800" dirty="0">
                <a:solidFill>
                  <a:srgbClr val="000000"/>
                </a:solidFill>
                <a:latin typeface="Times New Roman" panose="02020603050405020304" pitchFamily="18" charset="0"/>
                <a:ea typeface="+mn-ea"/>
                <a:cs typeface="Times New Roman" panose="02020603050405020304" pitchFamily="18" charset="0"/>
              </a:rPr>
              <a:t>.</a:t>
            </a:r>
            <a:r>
              <a:rPr lang="en-IN" sz="2400" b="1" dirty="0"/>
              <a:t/>
            </a:r>
            <a:br>
              <a:rPr lang="en-IN" sz="2400" b="1" dirty="0"/>
            </a:br>
            <a:r>
              <a:rPr lang="en-US" sz="2400" b="1" dirty="0" smtClean="0"/>
              <a:t/>
            </a:r>
            <a:br>
              <a:rPr lang="en-US" sz="2400" b="1" dirty="0" smtClean="0"/>
            </a:br>
            <a:r>
              <a:rPr lang="en-US" sz="2400" b="1" dirty="0"/>
              <a:t/>
            </a:r>
            <a:br>
              <a:rPr lang="en-US" sz="2400" b="1"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6" y="82885"/>
            <a:ext cx="12034684" cy="5167541"/>
          </a:xfrm>
          <a:prstGeom prst="rect">
            <a:avLst/>
          </a:prstGeom>
        </p:spPr>
      </p:pic>
    </p:spTree>
    <p:extLst>
      <p:ext uri="{BB962C8B-B14F-4D97-AF65-F5344CB8AC3E}">
        <p14:creationId xmlns:p14="http://schemas.microsoft.com/office/powerpoint/2010/main" val="61935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5613" y="793823"/>
            <a:ext cx="2485102" cy="1911650"/>
          </a:xfrm>
        </p:spPr>
        <p:txBody>
          <a:bodyPr>
            <a:noAutofit/>
          </a:bodyPr>
          <a:lstStyle/>
          <a:p>
            <a:r>
              <a:rPr lang="en-US" sz="2800" dirty="0">
                <a:solidFill>
                  <a:srgbClr val="000000"/>
                </a:solidFill>
                <a:latin typeface="Times New Roman" panose="02020603050405020304" pitchFamily="18" charset="0"/>
                <a:ea typeface="+mn-ea"/>
                <a:cs typeface="Times New Roman" panose="02020603050405020304" pitchFamily="18" charset="0"/>
              </a:rPr>
              <a:t>Price of used cars is maximum in Hyderabad and least in Goa.</a:t>
            </a:r>
            <a:endParaRPr lang="en-IN" sz="2800" dirty="0">
              <a:solidFill>
                <a:srgbClr val="000000"/>
              </a:solidFill>
              <a:latin typeface="Times New Roman" panose="02020603050405020304" pitchFamily="18" charset="0"/>
              <a:ea typeface="+mn-ea"/>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13" y="234987"/>
            <a:ext cx="8502838" cy="30293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7" y="3647768"/>
            <a:ext cx="7236542" cy="3028335"/>
          </a:xfrm>
          <a:prstGeom prst="rect">
            <a:avLst/>
          </a:prstGeom>
        </p:spPr>
      </p:pic>
      <p:sp>
        <p:nvSpPr>
          <p:cNvPr id="7" name="Rectangle 6"/>
          <p:cNvSpPr/>
          <p:nvPr/>
        </p:nvSpPr>
        <p:spPr>
          <a:xfrm>
            <a:off x="9370142" y="4941386"/>
            <a:ext cx="2593257" cy="1384995"/>
          </a:xfrm>
          <a:prstGeom prst="rect">
            <a:avLst/>
          </a:prstGeom>
        </p:spPr>
        <p:txBody>
          <a:bodyPr wrap="square">
            <a:spAutoFit/>
          </a:bodyPr>
          <a:lstStyle/>
          <a:p>
            <a:r>
              <a:rPr lang="en-IN" sz="2800" dirty="0">
                <a:solidFill>
                  <a:srgbClr val="000000"/>
                </a:solidFill>
                <a:latin typeface="Times New Roman" panose="02020603050405020304" pitchFamily="18" charset="0"/>
                <a:cs typeface="Times New Roman" panose="02020603050405020304" pitchFamily="18" charset="0"/>
              </a:rPr>
              <a:t>Diesel used cars price is high than others. </a:t>
            </a:r>
          </a:p>
        </p:txBody>
      </p:sp>
      <p:sp>
        <p:nvSpPr>
          <p:cNvPr id="8" name="Right Arrow 7"/>
          <p:cNvSpPr/>
          <p:nvPr/>
        </p:nvSpPr>
        <p:spPr>
          <a:xfrm>
            <a:off x="7826476" y="5378245"/>
            <a:ext cx="1307691" cy="51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8868697" y="1524000"/>
            <a:ext cx="668593" cy="412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850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26" y="285375"/>
            <a:ext cx="11399709" cy="4994547"/>
          </a:xfrm>
          <a:prstGeom prst="rect">
            <a:avLst/>
          </a:prstGeom>
        </p:spPr>
      </p:pic>
      <p:sp>
        <p:nvSpPr>
          <p:cNvPr id="5" name="Rectangle 4"/>
          <p:cNvSpPr/>
          <p:nvPr/>
        </p:nvSpPr>
        <p:spPr>
          <a:xfrm>
            <a:off x="452617" y="5572883"/>
            <a:ext cx="11399708" cy="954107"/>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Older manufacturing date used cars price decreases, whereas used cars with newer manufacturing date price increases.</a:t>
            </a:r>
          </a:p>
        </p:txBody>
      </p:sp>
    </p:spTree>
    <p:extLst>
      <p:ext uri="{BB962C8B-B14F-4D97-AF65-F5344CB8AC3E}">
        <p14:creationId xmlns:p14="http://schemas.microsoft.com/office/powerpoint/2010/main" val="56990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210905"/>
            <a:ext cx="11800891" cy="5226334"/>
          </a:xfrm>
          <a:prstGeom prst="rect">
            <a:avLst/>
          </a:prstGeom>
        </p:spPr>
      </p:pic>
      <p:sp>
        <p:nvSpPr>
          <p:cNvPr id="5" name="Rectangle 4"/>
          <p:cNvSpPr/>
          <p:nvPr/>
        </p:nvSpPr>
        <p:spPr>
          <a:xfrm>
            <a:off x="521109" y="5799874"/>
            <a:ext cx="11316929" cy="523220"/>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Used cars of Porsche brand has maximum price than other brand of cars.</a:t>
            </a:r>
            <a:endParaRPr lang="en-US" sz="28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03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976" y="165440"/>
            <a:ext cx="5664006" cy="37084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82" y="165440"/>
            <a:ext cx="5597692" cy="3708470"/>
          </a:xfrm>
          <a:prstGeom prst="rect">
            <a:avLst/>
          </a:prstGeom>
        </p:spPr>
      </p:pic>
      <p:sp>
        <p:nvSpPr>
          <p:cNvPr id="6" name="Rectangle 5"/>
          <p:cNvSpPr/>
          <p:nvPr/>
        </p:nvSpPr>
        <p:spPr>
          <a:xfrm>
            <a:off x="6195290" y="5329082"/>
            <a:ext cx="5597692" cy="954107"/>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Automatic type of used cars price is very much high than manual ones.</a:t>
            </a:r>
            <a:endParaRPr lang="en-US" sz="2800" i="0" dirty="0">
              <a:solidFill>
                <a:srgbClr val="000000"/>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204229" y="5329083"/>
            <a:ext cx="5924747" cy="954107"/>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More the number of owners of car, lesser will be its price.</a:t>
            </a:r>
          </a:p>
        </p:txBody>
      </p:sp>
      <p:sp>
        <p:nvSpPr>
          <p:cNvPr id="8" name="Down Arrow 7"/>
          <p:cNvSpPr/>
          <p:nvPr/>
        </p:nvSpPr>
        <p:spPr>
          <a:xfrm>
            <a:off x="2536723" y="4109884"/>
            <a:ext cx="648929" cy="983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8442420" y="4064480"/>
            <a:ext cx="648929" cy="983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650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03" y="207809"/>
            <a:ext cx="10515600" cy="1070385"/>
          </a:xfrm>
        </p:spPr>
        <p:txBody>
          <a:bodyPr/>
          <a:lstStyle/>
          <a:p>
            <a:pPr algn="ctr"/>
            <a:r>
              <a:rPr lang="en-US" b="1" dirty="0">
                <a:latin typeface="Times New Roman" panose="02020603050405020304" pitchFamily="18" charset="0"/>
                <a:cs typeface="Times New Roman" panose="02020603050405020304" pitchFamily="18" charset="0"/>
              </a:rPr>
              <a:t>STEPS &amp; ASSUMPTIONS TAKEN</a:t>
            </a:r>
            <a:endParaRPr lang="en-IN" dirty="0"/>
          </a:p>
        </p:txBody>
      </p:sp>
      <p:sp>
        <p:nvSpPr>
          <p:cNvPr id="3" name="Content Placeholder 2"/>
          <p:cNvSpPr>
            <a:spLocks noGrp="1"/>
          </p:cNvSpPr>
          <p:nvPr>
            <p:ph idx="1"/>
          </p:nvPr>
        </p:nvSpPr>
        <p:spPr>
          <a:xfrm>
            <a:off x="403123" y="1278194"/>
            <a:ext cx="11071121" cy="5270090"/>
          </a:xfrm>
        </p:spPr>
        <p:txBody>
          <a:bodyPr>
            <a:normAutofit lnSpcReduction="10000"/>
          </a:bodyPr>
          <a:lstStyle/>
          <a:p>
            <a:r>
              <a:rPr lang="en-US" dirty="0">
                <a:latin typeface="Times New Roman" panose="02020603050405020304" pitchFamily="18" charset="0"/>
                <a:cs typeface="Times New Roman" panose="02020603050405020304" pitchFamily="18" charset="0"/>
              </a:rPr>
              <a:t>After data cleaning, visualized the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using boxplot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the variables were having outliers.</a:t>
            </a:r>
          </a:p>
          <a:p>
            <a:r>
              <a:rPr lang="en-US" dirty="0">
                <a:latin typeface="Times New Roman" panose="02020603050405020304" pitchFamily="18" charset="0"/>
                <a:cs typeface="Times New Roman" panose="02020603050405020304" pitchFamily="18" charset="0"/>
              </a:rPr>
              <a:t>So treated the variables using 1.5 IQR method to remove outliers.</a:t>
            </a:r>
          </a:p>
          <a:p>
            <a:r>
              <a:rPr lang="en-US" dirty="0">
                <a:latin typeface="Times New Roman" panose="02020603050405020304" pitchFamily="18" charset="0"/>
                <a:cs typeface="Times New Roman" panose="02020603050405020304" pitchFamily="18" charset="0"/>
              </a:rPr>
              <a:t>Used label encoder to convert categorical variables of </a:t>
            </a:r>
            <a:r>
              <a:rPr lang="en-US" dirty="0" smtClean="0">
                <a:latin typeface="Times New Roman" panose="02020603050405020304" pitchFamily="18" charset="0"/>
                <a:cs typeface="Times New Roman" panose="02020603050405020304" pitchFamily="18" charset="0"/>
              </a:rPr>
              <a:t>the data </a:t>
            </a:r>
            <a:r>
              <a:rPr lang="en-US" dirty="0">
                <a:latin typeface="Times New Roman" panose="02020603050405020304" pitchFamily="18" charset="0"/>
                <a:cs typeface="Times New Roman" panose="02020603050405020304" pitchFamily="18" charset="0"/>
              </a:rPr>
              <a:t>into machine language.</a:t>
            </a:r>
          </a:p>
          <a:p>
            <a:r>
              <a:rPr lang="en-US" dirty="0">
                <a:latin typeface="Times New Roman" panose="02020603050405020304" pitchFamily="18" charset="0"/>
                <a:cs typeface="Times New Roman" panose="02020603050405020304" pitchFamily="18" charset="0"/>
              </a:rPr>
              <a:t>Plotted heat map to see the correlation of </a:t>
            </a:r>
            <a:r>
              <a:rPr lang="en-US" dirty="0" smtClean="0">
                <a:latin typeface="Times New Roman" panose="02020603050405020304" pitchFamily="18" charset="0"/>
                <a:cs typeface="Times New Roman" panose="02020603050405020304" pitchFamily="18" charset="0"/>
              </a:rPr>
              <a:t>independent variables </a:t>
            </a:r>
            <a:r>
              <a:rPr lang="en-US" dirty="0">
                <a:latin typeface="Times New Roman" panose="02020603050405020304" pitchFamily="18" charset="0"/>
                <a:cs typeface="Times New Roman" panose="02020603050405020304" pitchFamily="18" charset="0"/>
              </a:rPr>
              <a:t>with the target </a:t>
            </a:r>
            <a:r>
              <a:rPr lang="en-US" dirty="0" smtClean="0">
                <a:latin typeface="Times New Roman" panose="02020603050405020304" pitchFamily="18" charset="0"/>
                <a:cs typeface="Times New Roman" panose="02020603050405020304" pitchFamily="18" charset="0"/>
              </a:rPr>
              <a:t>(Price</a:t>
            </a:r>
            <a:r>
              <a:rPr lang="en-US" dirty="0">
                <a:latin typeface="Times New Roman" panose="02020603050405020304" pitchFamily="18" charset="0"/>
                <a:cs typeface="Times New Roman" panose="02020603050405020304" pitchFamily="18" charset="0"/>
              </a:rPr>
              <a:t>) variable.</a:t>
            </a:r>
          </a:p>
          <a:p>
            <a:r>
              <a:rPr lang="en-US" dirty="0">
                <a:latin typeface="Times New Roman" panose="02020603050405020304" pitchFamily="18" charset="0"/>
                <a:cs typeface="Times New Roman" panose="02020603050405020304" pitchFamily="18" charset="0"/>
              </a:rPr>
              <a:t>Then removed variables from the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that were highly co-related to each other by observing it through variance inflation factor.</a:t>
            </a:r>
          </a:p>
          <a:p>
            <a:r>
              <a:rPr lang="en-US" dirty="0">
                <a:latin typeface="Times New Roman" panose="02020603050405020304" pitchFamily="18" charset="0"/>
                <a:cs typeface="Times New Roman" panose="02020603050405020304" pitchFamily="18" charset="0"/>
              </a:rPr>
              <a:t>Then started model building and testing with different algorithms to find best model and finally doing hyper parameter tuning to achieve good accuracy.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441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96" y="119318"/>
            <a:ext cx="10515600" cy="1021223"/>
          </a:xfrm>
        </p:spPr>
        <p:txBody>
          <a:bodyPr/>
          <a:lstStyle/>
          <a:p>
            <a:pPr algn="ctr"/>
            <a:r>
              <a:rPr lang="en-US" b="1" dirty="0">
                <a:latin typeface="Times New Roman" panose="02020603050405020304" pitchFamily="18" charset="0"/>
                <a:cs typeface="Times New Roman" panose="02020603050405020304" pitchFamily="18" charset="0"/>
              </a:rPr>
              <a:t>FINALIZED MODEL</a:t>
            </a:r>
            <a:endParaRPr lang="en-IN" dirty="0"/>
          </a:p>
        </p:txBody>
      </p:sp>
      <p:sp>
        <p:nvSpPr>
          <p:cNvPr id="4" name="Rectangle 3"/>
          <p:cNvSpPr/>
          <p:nvPr/>
        </p:nvSpPr>
        <p:spPr>
          <a:xfrm>
            <a:off x="562896" y="1140541"/>
            <a:ext cx="11383298" cy="954107"/>
          </a:xfrm>
          <a:prstGeom prst="rect">
            <a:avLst/>
          </a:prstGeom>
        </p:spPr>
        <p:txBody>
          <a:bodyPr wrap="square">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XGB </a:t>
            </a:r>
            <a:r>
              <a:rPr lang="en-US" sz="2800" dirty="0" err="1">
                <a:latin typeface="Times New Roman" panose="02020603050405020304" pitchFamily="18" charset="0"/>
                <a:cs typeface="Times New Roman" panose="02020603050405020304" pitchFamily="18" charset="0"/>
              </a:rPr>
              <a:t>Regressor</a:t>
            </a:r>
            <a:r>
              <a:rPr lang="en-US" sz="2800" dirty="0">
                <a:latin typeface="Times New Roman" panose="02020603050405020304" pitchFamily="18" charset="0"/>
                <a:cs typeface="Times New Roman" panose="02020603050405020304" pitchFamily="18" charset="0"/>
              </a:rPr>
              <a:t> is our best/finalized model </a:t>
            </a: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the difference between its accuracy and CV score is least among all models.</a:t>
            </a:r>
            <a:endParaRPr lang="en-IN" sz="28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65471" y="5951928"/>
            <a:ext cx="11552903" cy="906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After applying hyper parameter tuning on our best model (XGB </a:t>
            </a:r>
            <a:r>
              <a:rPr lang="en-US" dirty="0" err="1">
                <a:latin typeface="Times New Roman" panose="02020603050405020304" pitchFamily="18" charset="0"/>
                <a:cs typeface="Times New Roman" panose="02020603050405020304" pitchFamily="18" charset="0"/>
              </a:rPr>
              <a:t>Regressor</a:t>
            </a:r>
            <a:r>
              <a:rPr lang="en-US" dirty="0">
                <a:latin typeface="Times New Roman" panose="02020603050405020304" pitchFamily="18" charset="0"/>
                <a:cs typeface="Times New Roman" panose="02020603050405020304" pitchFamily="18" charset="0"/>
              </a:rPr>
              <a:t>) , the accuracy increased by 3.68%.</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090" y="2161764"/>
            <a:ext cx="6469626" cy="3599939"/>
          </a:xfrm>
          <a:prstGeom prst="rect">
            <a:avLst/>
          </a:prstGeom>
        </p:spPr>
      </p:pic>
    </p:spTree>
    <p:extLst>
      <p:ext uri="{BB962C8B-B14F-4D97-AF65-F5344CB8AC3E}">
        <p14:creationId xmlns:p14="http://schemas.microsoft.com/office/powerpoint/2010/main" val="180530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774" y="129151"/>
            <a:ext cx="10515600" cy="913068"/>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76981" y="1042219"/>
            <a:ext cx="11798709" cy="572237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analysis showed that </a:t>
            </a:r>
            <a:r>
              <a:rPr lang="en-US" dirty="0" smtClean="0">
                <a:latin typeface="Times New Roman" panose="02020603050405020304" pitchFamily="18" charset="0"/>
                <a:cs typeface="Times New Roman" panose="02020603050405020304" pitchFamily="18" charset="0"/>
              </a:rPr>
              <a:t>engine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maximum power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torque </a:t>
            </a:r>
            <a:r>
              <a:rPr lang="en-IN"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were important determinants of target </a:t>
            </a:r>
            <a:r>
              <a:rPr lang="en-US" dirty="0" smtClean="0">
                <a:latin typeface="Times New Roman" panose="02020603050405020304" pitchFamily="18" charset="0"/>
                <a:cs typeface="Times New Roman" panose="02020603050405020304" pitchFamily="18" charset="0"/>
              </a:rPr>
              <a:t>(Price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variable for used cars.</a:t>
            </a:r>
          </a:p>
          <a:p>
            <a:r>
              <a:rPr lang="en-US" dirty="0" smtClean="0">
                <a:latin typeface="Times New Roman" panose="02020603050405020304" pitchFamily="18" charset="0"/>
                <a:cs typeface="Times New Roman" panose="02020603050405020304" pitchFamily="18" charset="0"/>
              </a:rPr>
              <a:t>In the car market, mostly used cars available are of petrol &amp; diesel type variant.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Used cars were having first owner maximum.</a:t>
            </a:r>
          </a:p>
          <a:p>
            <a:r>
              <a:rPr lang="en-US" dirty="0" smtClean="0">
                <a:latin typeface="Times New Roman" panose="02020603050405020304" pitchFamily="18" charset="0"/>
                <a:cs typeface="Times New Roman" panose="02020603050405020304" pitchFamily="18" charset="0"/>
              </a:rPr>
              <a:t>Mostly used cars make year was between 2015-2018.</a:t>
            </a:r>
          </a:p>
          <a:p>
            <a:r>
              <a:rPr lang="en-US" dirty="0" smtClean="0">
                <a:latin typeface="Times New Roman" panose="02020603050405020304" pitchFamily="18" charset="0"/>
                <a:cs typeface="Times New Roman" panose="02020603050405020304" pitchFamily="18" charset="0"/>
              </a:rPr>
              <a:t>In terms of mileage, CNG is better than other fuels.</a:t>
            </a:r>
          </a:p>
          <a:p>
            <a:r>
              <a:rPr lang="en-US" dirty="0" smtClean="0">
                <a:latin typeface="Times New Roman" panose="02020603050405020304" pitchFamily="18" charset="0"/>
                <a:cs typeface="Times New Roman" panose="02020603050405020304" pitchFamily="18" charset="0"/>
              </a:rPr>
              <a:t>Diesel used cars price is high and provides maximum power &amp; torque than any other fuels. </a:t>
            </a:r>
          </a:p>
          <a:p>
            <a:r>
              <a:rPr lang="en-US" dirty="0" smtClean="0">
                <a:latin typeface="Times New Roman" panose="02020603050405020304" pitchFamily="18" charset="0"/>
                <a:cs typeface="Times New Roman" panose="02020603050405020304" pitchFamily="18" charset="0"/>
              </a:rPr>
              <a:t>Automatic transmission type of used cars price is very much high than compared to manual ones.</a:t>
            </a:r>
          </a:p>
          <a:p>
            <a:r>
              <a:rPr lang="en-US" dirty="0" smtClean="0">
                <a:latin typeface="Times New Roman" panose="02020603050405020304" pitchFamily="18" charset="0"/>
                <a:cs typeface="Times New Roman" panose="02020603050405020304" pitchFamily="18" charset="0"/>
              </a:rPr>
              <a:t>Used cars of </a:t>
            </a:r>
            <a:r>
              <a:rPr lang="en-US" dirty="0">
                <a:latin typeface="Times New Roman" panose="02020603050405020304" pitchFamily="18" charset="0"/>
                <a:cs typeface="Times New Roman" panose="02020603050405020304" pitchFamily="18" charset="0"/>
              </a:rPr>
              <a:t>Hyderabad </a:t>
            </a:r>
            <a:r>
              <a:rPr lang="en-US" dirty="0" smtClean="0">
                <a:latin typeface="Times New Roman" panose="02020603050405020304" pitchFamily="18" charset="0"/>
                <a:cs typeface="Times New Roman" panose="02020603050405020304" pitchFamily="18" charset="0"/>
              </a:rPr>
              <a:t>was very high in </a:t>
            </a:r>
            <a:r>
              <a:rPr lang="en-US" dirty="0">
                <a:latin typeface="Times New Roman" panose="02020603050405020304" pitchFamily="18" charset="0"/>
                <a:cs typeface="Times New Roman" panose="02020603050405020304" pitchFamily="18" charset="0"/>
              </a:rPr>
              <a:t>price</a:t>
            </a:r>
            <a:r>
              <a:rPr lang="en-US" dirty="0" smtClean="0">
                <a:latin typeface="Times New Roman" panose="02020603050405020304" pitchFamily="18" charset="0"/>
                <a:cs typeface="Times New Roman" panose="02020603050405020304" pitchFamily="18" charset="0"/>
              </a:rPr>
              <a:t> compared to New Delhi, Noida and Goa were price was least.</a:t>
            </a:r>
          </a:p>
          <a:p>
            <a:r>
              <a:rPr lang="en-US" dirty="0" smtClean="0">
                <a:latin typeface="Times New Roman" panose="02020603050405020304" pitchFamily="18" charset="0"/>
                <a:cs typeface="Times New Roman" panose="02020603050405020304" pitchFamily="18" charset="0"/>
              </a:rPr>
              <a:t>Kilometers driven column gives the idea about the used car overall condition and </a:t>
            </a:r>
            <a:r>
              <a:rPr lang="en-US" dirty="0" err="1" smtClean="0">
                <a:latin typeface="Times New Roman" panose="02020603050405020304" pitchFamily="18" charset="0"/>
                <a:cs typeface="Times New Roman" panose="02020603050405020304" pitchFamily="18" charset="0"/>
              </a:rPr>
              <a:t>maintainance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Porsche brand of used cars have maximum price than any other car brands.</a:t>
            </a:r>
          </a:p>
          <a:p>
            <a:endParaRPr lang="en-US"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2602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335" y="2754364"/>
            <a:ext cx="10515600" cy="1325563"/>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57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039" y="339561"/>
            <a:ext cx="10515600" cy="1026795"/>
          </a:xfrm>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345112" y="1641658"/>
            <a:ext cx="11673840" cy="4051219"/>
          </a:xfrm>
        </p:spPr>
        <p:txBody>
          <a:bodyPr/>
          <a:lstStyle/>
          <a:p>
            <a:pPr>
              <a:lnSpc>
                <a:spcPct val="70000"/>
              </a:lnSpc>
            </a:pPr>
            <a:r>
              <a:rPr lang="en-IN" dirty="0">
                <a:latin typeface="Times New Roman" panose="02020603050405020304" pitchFamily="18" charset="0"/>
                <a:cs typeface="Times New Roman" panose="02020603050405020304" pitchFamily="18" charset="0"/>
              </a:rPr>
              <a:t>With the </a:t>
            </a:r>
            <a:r>
              <a:rPr lang="en-IN" dirty="0" err="1">
                <a:latin typeface="Times New Roman" panose="02020603050405020304" pitchFamily="18" charset="0"/>
                <a:cs typeface="Times New Roman" panose="02020603050405020304" pitchFamily="18" charset="0"/>
              </a:rPr>
              <a:t>covid</a:t>
            </a:r>
            <a:r>
              <a:rPr lang="en-IN" dirty="0">
                <a:latin typeface="Times New Roman" panose="02020603050405020304" pitchFamily="18" charset="0"/>
                <a:cs typeface="Times New Roman" panose="02020603050405020304" pitchFamily="18" charset="0"/>
              </a:rPr>
              <a:t> 19 impact in the market, we have seen lot of changes in the car market. Now some cars are in demand hence making them costly and some are not in demand hence cheaper. </a:t>
            </a:r>
            <a:endParaRPr lang="en-IN" dirty="0" smtClean="0">
              <a:latin typeface="Times New Roman" panose="02020603050405020304" pitchFamily="18" charset="0"/>
              <a:cs typeface="Times New Roman" panose="02020603050405020304" pitchFamily="18" charset="0"/>
            </a:endParaRPr>
          </a:p>
          <a:p>
            <a:pPr>
              <a:lnSpc>
                <a:spcPct val="70000"/>
              </a:lnSpc>
            </a:pPr>
            <a:endParaRPr lang="en-IN" dirty="0">
              <a:latin typeface="Times New Roman" panose="02020603050405020304" pitchFamily="18" charset="0"/>
              <a:cs typeface="Times New Roman" panose="02020603050405020304" pitchFamily="18" charset="0"/>
            </a:endParaRPr>
          </a:p>
          <a:p>
            <a:pPr>
              <a:lnSpc>
                <a:spcPct val="70000"/>
              </a:lnSpc>
            </a:pPr>
            <a:r>
              <a:rPr lang="en-IN" dirty="0">
                <a:latin typeface="Times New Roman" panose="02020603050405020304" pitchFamily="18" charset="0"/>
                <a:cs typeface="Times New Roman" panose="02020603050405020304" pitchFamily="18" charset="0"/>
              </a:rPr>
              <a:t>One of our clients works with small traders, who sell used cars. With the change in market due to </a:t>
            </a:r>
            <a:r>
              <a:rPr lang="en-IN" dirty="0" err="1">
                <a:latin typeface="Times New Roman" panose="02020603050405020304" pitchFamily="18" charset="0"/>
                <a:cs typeface="Times New Roman" panose="02020603050405020304" pitchFamily="18" charset="0"/>
              </a:rPr>
              <a:t>covid</a:t>
            </a:r>
            <a:r>
              <a:rPr lang="en-IN" dirty="0">
                <a:latin typeface="Times New Roman" panose="02020603050405020304" pitchFamily="18" charset="0"/>
                <a:cs typeface="Times New Roman" panose="02020603050405020304" pitchFamily="18" charset="0"/>
              </a:rPr>
              <a:t> 19 impact, our client is facing problems with their previous car price valuation machine learning models. </a:t>
            </a:r>
            <a:endParaRPr lang="en-IN" dirty="0" smtClean="0">
              <a:latin typeface="Times New Roman" panose="02020603050405020304" pitchFamily="18" charset="0"/>
              <a:cs typeface="Times New Roman" panose="02020603050405020304" pitchFamily="18" charset="0"/>
            </a:endParaRPr>
          </a:p>
          <a:p>
            <a:pPr>
              <a:lnSpc>
                <a:spcPct val="70000"/>
              </a:lnSpc>
            </a:pPr>
            <a:endParaRPr lang="en-IN" dirty="0">
              <a:latin typeface="Times New Roman" panose="02020603050405020304" pitchFamily="18" charset="0"/>
              <a:cs typeface="Times New Roman" panose="02020603050405020304" pitchFamily="18" charset="0"/>
            </a:endParaRPr>
          </a:p>
          <a:p>
            <a:pPr>
              <a:lnSpc>
                <a:spcPct val="70000"/>
              </a:lnSpc>
            </a:pPr>
            <a:r>
              <a:rPr lang="en-IN" dirty="0">
                <a:latin typeface="Times New Roman" panose="02020603050405020304" pitchFamily="18" charset="0"/>
                <a:cs typeface="Times New Roman" panose="02020603050405020304" pitchFamily="18" charset="0"/>
              </a:rPr>
              <a:t>So, they are looking for new machine learning models from new data. We have to make a car price valuation model</a:t>
            </a:r>
            <a:r>
              <a:rPr lang="en-IN" dirty="0" smtClean="0">
                <a:latin typeface="Times New Roman" panose="02020603050405020304" pitchFamily="18" charset="0"/>
                <a:cs typeface="Times New Roman" panose="02020603050405020304" pitchFamily="18" charset="0"/>
              </a:rPr>
              <a:t>.</a:t>
            </a:r>
          </a:p>
          <a:p>
            <a:pPr marL="0" indent="0">
              <a:lnSpc>
                <a:spcPct val="7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23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50" y="148817"/>
            <a:ext cx="10515600" cy="765583"/>
          </a:xfrm>
        </p:spPr>
        <p:txBody>
          <a:bodyPr/>
          <a:lstStyle/>
          <a:p>
            <a:pPr algn="ctr"/>
            <a:r>
              <a:rPr lang="en-US" b="1" dirty="0">
                <a:latin typeface="Times New Roman" panose="02020603050405020304" pitchFamily="18" charset="0"/>
                <a:cs typeface="Times New Roman" panose="02020603050405020304" pitchFamily="18" charset="0"/>
              </a:rPr>
              <a:t>EDA STEPS</a:t>
            </a:r>
            <a:endParaRPr lang="en-IN" dirty="0"/>
          </a:p>
        </p:txBody>
      </p:sp>
      <p:sp>
        <p:nvSpPr>
          <p:cNvPr id="3" name="Content Placeholder 2"/>
          <p:cNvSpPr>
            <a:spLocks noGrp="1"/>
          </p:cNvSpPr>
          <p:nvPr>
            <p:ph idx="1"/>
          </p:nvPr>
        </p:nvSpPr>
        <p:spPr>
          <a:xfrm>
            <a:off x="363795" y="914400"/>
            <a:ext cx="11680722" cy="5943599"/>
          </a:xfrm>
        </p:spPr>
        <p:txBody>
          <a:bodyPr>
            <a:normAutofit fontScale="92500"/>
          </a:bodyPr>
          <a:lstStyle/>
          <a:p>
            <a:r>
              <a:rPr lang="en-US" sz="3000" dirty="0">
                <a:latin typeface="Times New Roman" panose="02020603050405020304" pitchFamily="18" charset="0"/>
                <a:cs typeface="Times New Roman" panose="02020603050405020304" pitchFamily="18" charset="0"/>
              </a:rPr>
              <a:t>We will start by importing the libraries that we require for performing EDA. These include </a:t>
            </a:r>
            <a:r>
              <a:rPr lang="en-US" sz="3000" dirty="0" err="1" smtClean="0">
                <a:latin typeface="Times New Roman" panose="02020603050405020304" pitchFamily="18" charset="0"/>
                <a:cs typeface="Times New Roman" panose="02020603050405020304" pitchFamily="18" charset="0"/>
              </a:rPr>
              <a:t>NumPy</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for mathematic </a:t>
            </a:r>
            <a:r>
              <a:rPr lang="en-US" sz="3000" dirty="0">
                <a:latin typeface="Times New Roman" panose="02020603050405020304" pitchFamily="18" charset="0"/>
                <a:cs typeface="Times New Roman" panose="02020603050405020304" pitchFamily="18" charset="0"/>
              </a:rPr>
              <a:t>computation</a:t>
            </a:r>
            <a:r>
              <a:rPr lang="en-US" sz="3000" dirty="0" smtClean="0">
                <a:latin typeface="Times New Roman" panose="02020603050405020304" pitchFamily="18" charset="0"/>
                <a:cs typeface="Times New Roman" panose="02020603050405020304" pitchFamily="18" charset="0"/>
              </a:rPr>
              <a:t>, Pandas </a:t>
            </a:r>
            <a:r>
              <a:rPr lang="en-US" sz="3000" dirty="0">
                <a:latin typeface="Times New Roman" panose="02020603050405020304" pitchFamily="18" charset="0"/>
                <a:cs typeface="Times New Roman" panose="02020603050405020304" pitchFamily="18" charset="0"/>
              </a:rPr>
              <a:t>for handling dataset</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Matplotlib</a:t>
            </a:r>
            <a:r>
              <a:rPr lang="en-US" sz="3000" dirty="0">
                <a:latin typeface="Times New Roman" panose="02020603050405020304" pitchFamily="18" charset="0"/>
                <a:cs typeface="Times New Roman" panose="02020603050405020304" pitchFamily="18" charset="0"/>
              </a:rPr>
              <a:t>, and </a:t>
            </a:r>
            <a:r>
              <a:rPr lang="en-US" sz="3000" dirty="0" err="1">
                <a:latin typeface="Times New Roman" panose="02020603050405020304" pitchFamily="18" charset="0"/>
                <a:cs typeface="Times New Roman" panose="02020603050405020304" pitchFamily="18" charset="0"/>
              </a:rPr>
              <a:t>Seaborn</a:t>
            </a:r>
            <a:r>
              <a:rPr lang="en-US" sz="3000" dirty="0">
                <a:latin typeface="Times New Roman" panose="02020603050405020304" pitchFamily="18" charset="0"/>
                <a:cs typeface="Times New Roman" panose="02020603050405020304" pitchFamily="18" charset="0"/>
              </a:rPr>
              <a:t> for </a:t>
            </a:r>
            <a:r>
              <a:rPr lang="en-US" sz="3000" dirty="0" smtClean="0">
                <a:latin typeface="Times New Roman" panose="02020603050405020304" pitchFamily="18" charset="0"/>
                <a:cs typeface="Times New Roman" panose="02020603050405020304" pitchFamily="18" charset="0"/>
              </a:rPr>
              <a:t>visualization. Then </a:t>
            </a:r>
            <a:r>
              <a:rPr lang="en-US" sz="3000" dirty="0">
                <a:latin typeface="Times New Roman" panose="02020603050405020304" pitchFamily="18" charset="0"/>
                <a:cs typeface="Times New Roman" panose="02020603050405020304" pitchFamily="18" charset="0"/>
              </a:rPr>
              <a:t>d</a:t>
            </a:r>
            <a:r>
              <a:rPr lang="en-US" sz="3000" dirty="0" smtClean="0">
                <a:latin typeface="Times New Roman" panose="02020603050405020304" pitchFamily="18" charset="0"/>
                <a:cs typeface="Times New Roman" panose="02020603050405020304" pitchFamily="18" charset="0"/>
              </a:rPr>
              <a:t>ifferent regression models from </a:t>
            </a:r>
            <a:r>
              <a:rPr lang="en-US" sz="3000" dirty="0" err="1" smtClean="0">
                <a:latin typeface="Times New Roman" panose="02020603050405020304" pitchFamily="18" charset="0"/>
                <a:cs typeface="Times New Roman" panose="02020603050405020304" pitchFamily="18" charset="0"/>
              </a:rPr>
              <a:t>sklearn</a:t>
            </a:r>
            <a:r>
              <a:rPr lang="en-US" sz="3000" dirty="0" smtClean="0">
                <a:latin typeface="Times New Roman" panose="02020603050405020304" pitchFamily="18" charset="0"/>
                <a:cs typeface="Times New Roman" panose="02020603050405020304" pitchFamily="18" charset="0"/>
              </a:rPr>
              <a:t> for model building.</a:t>
            </a:r>
          </a:p>
          <a:p>
            <a:r>
              <a:rPr lang="en-US" sz="3000" dirty="0" smtClean="0">
                <a:latin typeface="Times New Roman" panose="02020603050405020304" pitchFamily="18" charset="0"/>
                <a:cs typeface="Times New Roman" panose="02020603050405020304" pitchFamily="18" charset="0"/>
              </a:rPr>
              <a:t>We </a:t>
            </a:r>
            <a:r>
              <a:rPr lang="en-US" sz="3000" dirty="0">
                <a:latin typeface="Times New Roman" panose="02020603050405020304" pitchFamily="18" charset="0"/>
                <a:cs typeface="Times New Roman" panose="02020603050405020304" pitchFamily="18" charset="0"/>
              </a:rPr>
              <a:t>will now read </a:t>
            </a:r>
            <a:r>
              <a:rPr lang="en-US" sz="3000" dirty="0" smtClean="0">
                <a:latin typeface="Times New Roman" panose="02020603050405020304" pitchFamily="18" charset="0"/>
                <a:cs typeface="Times New Roman" panose="02020603050405020304" pitchFamily="18" charset="0"/>
              </a:rPr>
              <a:t>the data </a:t>
            </a:r>
            <a:r>
              <a:rPr lang="en-US" sz="3000" dirty="0">
                <a:latin typeface="Times New Roman" panose="02020603050405020304" pitchFamily="18" charset="0"/>
                <a:cs typeface="Times New Roman" panose="02020603050405020304" pitchFamily="18" charset="0"/>
              </a:rPr>
              <a:t>from CSV files into a Pandas </a:t>
            </a:r>
            <a:r>
              <a:rPr lang="en-US" sz="3000" dirty="0" err="1">
                <a:latin typeface="Times New Roman" panose="02020603050405020304" pitchFamily="18" charset="0"/>
                <a:cs typeface="Times New Roman" panose="02020603050405020304" pitchFamily="18" charset="0"/>
              </a:rPr>
              <a:t>DataFrame</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We will display top 5 rows by using .head() function to know if it has the right type to data in it or not.</a:t>
            </a:r>
          </a:p>
          <a:p>
            <a:r>
              <a:rPr lang="en-US" sz="3000" dirty="0">
                <a:latin typeface="Times New Roman" panose="02020603050405020304" pitchFamily="18" charset="0"/>
                <a:cs typeface="Times New Roman" panose="02020603050405020304" pitchFamily="18" charset="0"/>
              </a:rPr>
              <a:t>Using .shape function to display total number of rows and columns present in the </a:t>
            </a:r>
            <a:r>
              <a:rPr lang="en-US" sz="3000" dirty="0" smtClean="0">
                <a:latin typeface="Times New Roman" panose="02020603050405020304" pitchFamily="18" charset="0"/>
                <a:cs typeface="Times New Roman" panose="02020603050405020304" pitchFamily="18" charset="0"/>
              </a:rPr>
              <a:t>dataset</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Using .columns function to display all the features name present in the </a:t>
            </a:r>
            <a:r>
              <a:rPr lang="en-US" sz="3000" dirty="0" smtClean="0">
                <a:latin typeface="Times New Roman" panose="02020603050405020304" pitchFamily="18" charset="0"/>
                <a:cs typeface="Times New Roman" panose="02020603050405020304" pitchFamily="18" charset="0"/>
              </a:rPr>
              <a:t>dataset</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We will now check datatype of each variables </a:t>
            </a:r>
            <a:r>
              <a:rPr lang="en-US" sz="3000" dirty="0" smtClean="0">
                <a:latin typeface="Times New Roman" panose="02020603050405020304" pitchFamily="18" charset="0"/>
                <a:cs typeface="Times New Roman" panose="02020603050405020304" pitchFamily="18" charset="0"/>
              </a:rPr>
              <a:t>in data </a:t>
            </a:r>
            <a:r>
              <a:rPr lang="en-US" sz="3000" dirty="0">
                <a:latin typeface="Times New Roman" panose="02020603050405020304" pitchFamily="18" charset="0"/>
                <a:cs typeface="Times New Roman" panose="02020603050405020304" pitchFamily="18" charset="0"/>
              </a:rPr>
              <a:t>by using .info() function.</a:t>
            </a:r>
          </a:p>
          <a:p>
            <a:r>
              <a:rPr lang="en-US" sz="3000" dirty="0">
                <a:latin typeface="Times New Roman" panose="02020603050405020304" pitchFamily="18" charset="0"/>
                <a:cs typeface="Times New Roman" panose="02020603050405020304" pitchFamily="18" charset="0"/>
              </a:rPr>
              <a:t>We will now display number of unique values in each features by using .</a:t>
            </a:r>
            <a:r>
              <a:rPr lang="en-US" sz="3000" dirty="0" err="1">
                <a:latin typeface="Times New Roman" panose="02020603050405020304" pitchFamily="18" charset="0"/>
                <a:cs typeface="Times New Roman" panose="02020603050405020304" pitchFamily="18" charset="0"/>
              </a:rPr>
              <a:t>nunique</a:t>
            </a:r>
            <a:r>
              <a:rPr lang="en-US" sz="3000" dirty="0">
                <a:latin typeface="Times New Roman" panose="02020603050405020304" pitchFamily="18" charset="0"/>
                <a:cs typeface="Times New Roman" panose="02020603050405020304" pitchFamily="18" charset="0"/>
              </a:rPr>
              <a:t>() function.</a:t>
            </a:r>
          </a:p>
          <a:p>
            <a:endParaRPr lang="en-IN" dirty="0"/>
          </a:p>
        </p:txBody>
      </p:sp>
    </p:spTree>
    <p:extLst>
      <p:ext uri="{BB962C8B-B14F-4D97-AF65-F5344CB8AC3E}">
        <p14:creationId xmlns:p14="http://schemas.microsoft.com/office/powerpoint/2010/main" val="296103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915" y="468774"/>
            <a:ext cx="11294807" cy="6138503"/>
          </a:xfrm>
        </p:spPr>
        <p:txBody>
          <a:bodyPr/>
          <a:lstStyle/>
          <a:p>
            <a:r>
              <a:rPr lang="en-US" dirty="0">
                <a:solidFill>
                  <a:srgbClr val="000000"/>
                </a:solidFill>
                <a:latin typeface="Times New Roman" panose="02020603050405020304" pitchFamily="18" charset="0"/>
                <a:cs typeface="Times New Roman" panose="02020603050405020304" pitchFamily="18" charset="0"/>
              </a:rPr>
              <a:t>Then listing out categorical and continuous features from dataset.</a:t>
            </a:r>
          </a:p>
          <a:p>
            <a:r>
              <a:rPr lang="en-US" dirty="0">
                <a:solidFill>
                  <a:srgbClr val="000000"/>
                </a:solidFill>
                <a:latin typeface="Times New Roman" panose="02020603050405020304" pitchFamily="18" charset="0"/>
                <a:cs typeface="Times New Roman" panose="02020603050405020304" pitchFamily="18" charset="0"/>
              </a:rPr>
              <a:t>Use describe() function to get statistical details like count, percentiles, mean, </a:t>
            </a:r>
            <a:r>
              <a:rPr lang="en-US" dirty="0" err="1">
                <a:solidFill>
                  <a:srgbClr val="000000"/>
                </a:solidFill>
                <a:latin typeface="Times New Roman" panose="02020603050405020304" pitchFamily="18" charset="0"/>
                <a:cs typeface="Times New Roman" panose="02020603050405020304" pitchFamily="18" charset="0"/>
              </a:rPr>
              <a:t>std</a:t>
            </a:r>
            <a:r>
              <a:rPr lang="en-US" dirty="0">
                <a:solidFill>
                  <a:srgbClr val="000000"/>
                </a:solidFill>
                <a:latin typeface="Times New Roman" panose="02020603050405020304" pitchFamily="18" charset="0"/>
                <a:cs typeface="Times New Roman" panose="02020603050405020304" pitchFamily="18" charset="0"/>
              </a:rPr>
              <a:t>, and maximum value of data.</a:t>
            </a:r>
          </a:p>
          <a:p>
            <a:r>
              <a:rPr lang="en-US" dirty="0">
                <a:solidFill>
                  <a:srgbClr val="000000"/>
                </a:solidFill>
                <a:latin typeface="Times New Roman" panose="02020603050405020304" pitchFamily="18" charset="0"/>
                <a:cs typeface="Times New Roman" panose="02020603050405020304" pitchFamily="18" charset="0"/>
              </a:rPr>
              <a:t>Observed that mileage, power and torque variables were having zero values in minimum which is not possible. So filled the values with their respective median values. </a:t>
            </a:r>
          </a:p>
          <a:p>
            <a:r>
              <a:rPr lang="en-US" dirty="0">
                <a:solidFill>
                  <a:srgbClr val="000000"/>
                </a:solidFill>
                <a:latin typeface="Times New Roman" panose="02020603050405020304" pitchFamily="18" charset="0"/>
                <a:cs typeface="Times New Roman" panose="02020603050405020304" pitchFamily="18" charset="0"/>
              </a:rPr>
              <a:t>We will now check for null values in the dataset. We will use </a:t>
            </a:r>
            <a:r>
              <a:rPr lang="en-US" dirty="0" err="1">
                <a:solidFill>
                  <a:srgbClr val="000000"/>
                </a:solidFill>
                <a:latin typeface="Times New Roman" panose="02020603050405020304" pitchFamily="18" charset="0"/>
                <a:cs typeface="Times New Roman" panose="02020603050405020304" pitchFamily="18" charset="0"/>
              </a:rPr>
              <a:t>isnull</a:t>
            </a:r>
            <a:r>
              <a:rPr lang="en-US" dirty="0">
                <a:solidFill>
                  <a:srgbClr val="000000"/>
                </a:solidFill>
                <a:latin typeface="Times New Roman" panose="02020603050405020304" pitchFamily="18" charset="0"/>
                <a:cs typeface="Times New Roman" panose="02020603050405020304" pitchFamily="18" charset="0"/>
              </a:rPr>
              <a:t>().sum() function. Dataset has null values, so we will the fill the null values using median.</a:t>
            </a:r>
          </a:p>
          <a:p>
            <a:r>
              <a:rPr lang="en-US" dirty="0">
                <a:solidFill>
                  <a:srgbClr val="000000"/>
                </a:solidFill>
                <a:latin typeface="Times New Roman" panose="02020603050405020304" pitchFamily="18" charset="0"/>
                <a:cs typeface="Times New Roman" panose="02020603050405020304" pitchFamily="18" charset="0"/>
              </a:rPr>
              <a:t>Appending all the duplicates values into one to optimize result and for better visualization experience.</a:t>
            </a:r>
          </a:p>
          <a:p>
            <a:r>
              <a:rPr lang="en-US" dirty="0">
                <a:solidFill>
                  <a:srgbClr val="000000"/>
                </a:solidFill>
                <a:latin typeface="Times New Roman" panose="02020603050405020304" pitchFamily="18" charset="0"/>
                <a:cs typeface="Times New Roman" panose="02020603050405020304" pitchFamily="18" charset="0"/>
              </a:rPr>
              <a:t>Now we will do univariate, bivariate analysis on the data to extract meaningful </a:t>
            </a:r>
            <a:r>
              <a:rPr lang="en-US" dirty="0" err="1">
                <a:solidFill>
                  <a:srgbClr val="000000"/>
                </a:solidFill>
                <a:latin typeface="Times New Roman" panose="02020603050405020304" pitchFamily="18" charset="0"/>
                <a:cs typeface="Times New Roman" panose="02020603050405020304" pitchFamily="18" charset="0"/>
              </a:rPr>
              <a:t>informations</a:t>
            </a:r>
            <a:r>
              <a:rPr lang="en-US" dirty="0">
                <a:solidFill>
                  <a:srgbClr val="000000"/>
                </a:solidFill>
                <a:latin typeface="Times New Roman" panose="02020603050405020304" pitchFamily="18" charset="0"/>
                <a:cs typeface="Times New Roman" panose="02020603050405020304" pitchFamily="18" charset="0"/>
              </a:rPr>
              <a:t> from it.</a:t>
            </a:r>
          </a:p>
          <a:p>
            <a:endParaRPr lang="en-IN" dirty="0"/>
          </a:p>
        </p:txBody>
      </p:sp>
    </p:spTree>
    <p:extLst>
      <p:ext uri="{BB962C8B-B14F-4D97-AF65-F5344CB8AC3E}">
        <p14:creationId xmlns:p14="http://schemas.microsoft.com/office/powerpoint/2010/main" val="2586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87" y="129152"/>
            <a:ext cx="10515600" cy="747954"/>
          </a:xfrm>
        </p:spPr>
        <p:txBody>
          <a:bodyPr/>
          <a:lstStyle/>
          <a:p>
            <a:pPr algn="ctr"/>
            <a:r>
              <a:rPr lang="en-US" b="1" dirty="0" smtClean="0">
                <a:latin typeface="Times New Roman" panose="02020603050405020304" pitchFamily="18" charset="0"/>
                <a:cs typeface="Times New Roman" panose="02020603050405020304" pitchFamily="18" charset="0"/>
              </a:rPr>
              <a:t>VISUALIZATIONS</a:t>
            </a:r>
            <a:endParaRPr lang="en-IN" dirty="0"/>
          </a:p>
        </p:txBody>
      </p:sp>
      <p:sp>
        <p:nvSpPr>
          <p:cNvPr id="5" name="Title 1"/>
          <p:cNvSpPr txBox="1">
            <a:spLocks/>
          </p:cNvSpPr>
          <p:nvPr/>
        </p:nvSpPr>
        <p:spPr>
          <a:xfrm>
            <a:off x="196645" y="6392323"/>
            <a:ext cx="11808541" cy="3821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342900">
              <a:buFont typeface="Arial" panose="020B0604020202020204" pitchFamily="34" charset="0"/>
              <a:buChar char="•"/>
            </a:pPr>
            <a:r>
              <a:rPr lang="en-US" sz="2800" dirty="0" err="1">
                <a:solidFill>
                  <a:srgbClr val="000000"/>
                </a:solidFill>
                <a:latin typeface="Times New Roman" panose="02020603050405020304" pitchFamily="18" charset="0"/>
                <a:ea typeface="+mn-ea"/>
                <a:cs typeface="Times New Roman" panose="02020603050405020304" pitchFamily="18" charset="0"/>
              </a:rPr>
              <a:t>Maruti</a:t>
            </a:r>
            <a:r>
              <a:rPr lang="en-US" sz="2800" dirty="0">
                <a:solidFill>
                  <a:srgbClr val="000000"/>
                </a:solidFill>
                <a:latin typeface="Times New Roman" panose="02020603050405020304" pitchFamily="18" charset="0"/>
                <a:ea typeface="+mn-ea"/>
                <a:cs typeface="Times New Roman" panose="02020603050405020304" pitchFamily="18" charset="0"/>
              </a:rPr>
              <a:t> brand type of used cars is present in maximum number than any other.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31" y="877105"/>
            <a:ext cx="11921855" cy="5445037"/>
          </a:xfrm>
          <a:prstGeom prst="rect">
            <a:avLst/>
          </a:prstGeom>
        </p:spPr>
      </p:pic>
    </p:spTree>
    <p:extLst>
      <p:ext uri="{BB962C8B-B14F-4D97-AF65-F5344CB8AC3E}">
        <p14:creationId xmlns:p14="http://schemas.microsoft.com/office/powerpoint/2010/main" val="281671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0167" y="5035447"/>
            <a:ext cx="4117258" cy="1325563"/>
          </a:xfrm>
        </p:spPr>
        <p:txBody>
          <a:bodyPr>
            <a:normAutofit/>
          </a:bodyPr>
          <a:lstStyle/>
          <a:p>
            <a:r>
              <a:rPr lang="en-US" b="1" dirty="0"/>
              <a:t/>
            </a:r>
            <a:br>
              <a:rPr lang="en-US" b="1"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73" y="144241"/>
            <a:ext cx="5942269" cy="3926313"/>
          </a:xfrm>
          <a:prstGeom prst="rect">
            <a:avLst/>
          </a:prstGeom>
        </p:spPr>
      </p:pic>
      <p:sp>
        <p:nvSpPr>
          <p:cNvPr id="4" name="Rectangle 3"/>
          <p:cNvSpPr/>
          <p:nvPr/>
        </p:nvSpPr>
        <p:spPr>
          <a:xfrm>
            <a:off x="6506192" y="5406903"/>
            <a:ext cx="5440002" cy="954107"/>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Above plot shows that used cars have maximum only one owner. </a:t>
            </a:r>
            <a:endParaRPr lang="en-IN" sz="2800" dirty="0">
              <a:solidFill>
                <a:srgbClr val="0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342" y="144241"/>
            <a:ext cx="5526852" cy="3926313"/>
          </a:xfrm>
          <a:prstGeom prst="rect">
            <a:avLst/>
          </a:prstGeom>
        </p:spPr>
      </p:pic>
      <p:sp>
        <p:nvSpPr>
          <p:cNvPr id="6" name="Rectangle 5"/>
          <p:cNvSpPr/>
          <p:nvPr/>
        </p:nvSpPr>
        <p:spPr>
          <a:xfrm>
            <a:off x="648622" y="5250463"/>
            <a:ext cx="4970513" cy="1384995"/>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Mostly used cars in the data is having petrol type of fuel then followed by diesel.</a:t>
            </a:r>
            <a:endParaRPr lang="en-IN" sz="2800" dirty="0">
              <a:solidFill>
                <a:srgbClr val="000000"/>
              </a:solidFill>
              <a:latin typeface="Times New Roman" panose="02020603050405020304" pitchFamily="18" charset="0"/>
              <a:cs typeface="Times New Roman" panose="02020603050405020304" pitchFamily="18" charset="0"/>
            </a:endParaRPr>
          </a:p>
        </p:txBody>
      </p:sp>
      <p:sp>
        <p:nvSpPr>
          <p:cNvPr id="7" name="Down Arrow 6"/>
          <p:cNvSpPr/>
          <p:nvPr/>
        </p:nvSpPr>
        <p:spPr>
          <a:xfrm>
            <a:off x="2625214" y="4414683"/>
            <a:ext cx="580103" cy="747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8892716" y="4414683"/>
            <a:ext cx="580103" cy="747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29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137" y="4710100"/>
            <a:ext cx="3808163" cy="1759513"/>
          </a:xfrm>
        </p:spPr>
        <p:txBody>
          <a:bodyPr>
            <a:noAutofit/>
          </a:bodyPr>
          <a:lstStyle/>
          <a:p>
            <a:r>
              <a:rPr lang="en-US" sz="2800" dirty="0">
                <a:solidFill>
                  <a:srgbClr val="000000"/>
                </a:solidFill>
                <a:latin typeface="Times New Roman" panose="02020603050405020304" pitchFamily="18" charset="0"/>
                <a:ea typeface="+mn-ea"/>
                <a:cs typeface="Times New Roman" panose="02020603050405020304" pitchFamily="18" charset="0"/>
              </a:rPr>
              <a:t>Around 79% of used cars are of Manual type and rest 21% are of Automatic type.</a:t>
            </a:r>
            <a:r>
              <a:rPr lang="en-US" sz="2400" b="1" dirty="0"/>
              <a:t/>
            </a:r>
            <a:br>
              <a:rPr lang="en-US" sz="2400" b="1" dirty="0"/>
            </a:b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209" y="4257803"/>
            <a:ext cx="4401349" cy="2507226"/>
          </a:xfrm>
          <a:prstGeom prst="rect">
            <a:avLst/>
          </a:prstGeom>
        </p:spPr>
      </p:pic>
      <p:sp>
        <p:nvSpPr>
          <p:cNvPr id="6" name="Title 1"/>
          <p:cNvSpPr txBox="1">
            <a:spLocks/>
          </p:cNvSpPr>
          <p:nvPr/>
        </p:nvSpPr>
        <p:spPr>
          <a:xfrm>
            <a:off x="304801" y="3799939"/>
            <a:ext cx="11012128" cy="614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800" dirty="0">
                <a:solidFill>
                  <a:srgbClr val="000000"/>
                </a:solidFill>
                <a:latin typeface="Times New Roman" panose="02020603050405020304" pitchFamily="18" charset="0"/>
                <a:ea typeface="+mn-ea"/>
                <a:cs typeface="Times New Roman" panose="02020603050405020304" pitchFamily="18" charset="0"/>
              </a:rPr>
              <a:t>Maximum used cars data have been scraped from </a:t>
            </a:r>
            <a:r>
              <a:rPr lang="en-US" sz="2800" dirty="0" err="1">
                <a:solidFill>
                  <a:srgbClr val="000000"/>
                </a:solidFill>
                <a:latin typeface="Times New Roman" panose="02020603050405020304" pitchFamily="18" charset="0"/>
                <a:ea typeface="+mn-ea"/>
                <a:cs typeface="Times New Roman" panose="02020603050405020304" pitchFamily="18" charset="0"/>
              </a:rPr>
              <a:t>chennai</a:t>
            </a:r>
            <a:r>
              <a:rPr lang="en-US" sz="2800" dirty="0">
                <a:solidFill>
                  <a:srgbClr val="000000"/>
                </a:solidFill>
                <a:latin typeface="Times New Roman" panose="02020603050405020304" pitchFamily="18" charset="0"/>
                <a:ea typeface="+mn-ea"/>
                <a:cs typeface="Times New Roman" panose="02020603050405020304" pitchFamily="18" charset="0"/>
              </a:rPr>
              <a:t> location.</a:t>
            </a:r>
            <a:r>
              <a:rPr lang="en-US" sz="2400" b="1" dirty="0" smtClean="0"/>
              <a:t/>
            </a:r>
            <a:br>
              <a:rPr lang="en-US" sz="2400" b="1" dirty="0" smtClean="0"/>
            </a:br>
            <a:endParaRPr lang="en-IN"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7" y="124204"/>
            <a:ext cx="11852883" cy="3543230"/>
          </a:xfrm>
          <a:prstGeom prst="rect">
            <a:avLst/>
          </a:prstGeom>
        </p:spPr>
      </p:pic>
      <p:sp>
        <p:nvSpPr>
          <p:cNvPr id="8" name="Right Arrow 7"/>
          <p:cNvSpPr/>
          <p:nvPr/>
        </p:nvSpPr>
        <p:spPr>
          <a:xfrm>
            <a:off x="7108723" y="5142271"/>
            <a:ext cx="757083" cy="49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806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1395981" y="5535561"/>
            <a:ext cx="9153831" cy="1042220"/>
          </a:xfrm>
        </p:spPr>
        <p:txBody>
          <a:bodyPr>
            <a:noAutofit/>
          </a:bodyPr>
          <a:lstStyle/>
          <a:p>
            <a:pPr marL="457200" indent="-457200">
              <a:buFont typeface="Arial" panose="020B0604020202020204" pitchFamily="34" charset="0"/>
              <a:buChar char="•"/>
            </a:pPr>
            <a:r>
              <a:rPr lang="en-US" sz="2800" dirty="0">
                <a:solidFill>
                  <a:srgbClr val="000000"/>
                </a:solidFill>
                <a:latin typeface="Times New Roman" panose="02020603050405020304" pitchFamily="18" charset="0"/>
                <a:ea typeface="+mn-ea"/>
                <a:cs typeface="Times New Roman" panose="02020603050405020304" pitchFamily="18" charset="0"/>
              </a:rPr>
              <a:t>Mostly the used cars make year lies between 2015-2018.</a:t>
            </a:r>
            <a:br>
              <a:rPr lang="en-US" sz="2800" dirty="0">
                <a:solidFill>
                  <a:srgbClr val="000000"/>
                </a:solidFill>
                <a:latin typeface="Times New Roman" panose="02020603050405020304" pitchFamily="18" charset="0"/>
                <a:ea typeface="+mn-ea"/>
                <a:cs typeface="Times New Roman" panose="02020603050405020304" pitchFamily="18" charset="0"/>
              </a:rPr>
            </a:br>
            <a:endParaRPr lang="en-IN" sz="2800" dirty="0">
              <a:solidFill>
                <a:srgbClr val="000000"/>
              </a:solidFill>
              <a:latin typeface="Times New Roman" panose="02020603050405020304" pitchFamily="18" charset="0"/>
              <a:ea typeface="+mn-ea"/>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22" y="193479"/>
            <a:ext cx="11432036" cy="5155269"/>
          </a:xfrm>
          <a:prstGeom prst="rect">
            <a:avLst/>
          </a:prstGeom>
        </p:spPr>
      </p:pic>
    </p:spTree>
    <p:extLst>
      <p:ext uri="{BB962C8B-B14F-4D97-AF65-F5344CB8AC3E}">
        <p14:creationId xmlns:p14="http://schemas.microsoft.com/office/powerpoint/2010/main" val="40216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1983" y="1008037"/>
            <a:ext cx="2792361" cy="1857836"/>
          </a:xfrm>
        </p:spPr>
        <p:txBody>
          <a:bodyPr>
            <a:noAutofit/>
          </a:bodyPr>
          <a:lstStyle/>
          <a:p>
            <a:r>
              <a:rPr lang="en-US" sz="2800" dirty="0">
                <a:solidFill>
                  <a:srgbClr val="000000"/>
                </a:solidFill>
                <a:latin typeface="Times New Roman" panose="02020603050405020304" pitchFamily="18" charset="0"/>
                <a:ea typeface="+mn-ea"/>
                <a:cs typeface="Times New Roman" panose="02020603050405020304" pitchFamily="18" charset="0"/>
              </a:rPr>
              <a:t>CNG fuel gives more mileage than other fuels.</a:t>
            </a:r>
            <a:r>
              <a:rPr lang="en-US" sz="2400" b="1" dirty="0"/>
              <a:t/>
            </a:r>
            <a:br>
              <a:rPr lang="en-US" sz="2400" b="1"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97" y="127760"/>
            <a:ext cx="7607348" cy="33144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97" y="3677265"/>
            <a:ext cx="7607348" cy="3057832"/>
          </a:xfrm>
          <a:prstGeom prst="rect">
            <a:avLst/>
          </a:prstGeom>
        </p:spPr>
      </p:pic>
      <p:sp>
        <p:nvSpPr>
          <p:cNvPr id="6" name="Title 1"/>
          <p:cNvSpPr txBox="1">
            <a:spLocks/>
          </p:cNvSpPr>
          <p:nvPr/>
        </p:nvSpPr>
        <p:spPr>
          <a:xfrm>
            <a:off x="9153829" y="4041058"/>
            <a:ext cx="3008671" cy="2330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000000"/>
                </a:solidFill>
                <a:latin typeface="Times New Roman" panose="02020603050405020304" pitchFamily="18" charset="0"/>
                <a:ea typeface="+mn-ea"/>
                <a:cs typeface="Times New Roman" panose="02020603050405020304" pitchFamily="18" charset="0"/>
              </a:rPr>
              <a:t>Diesel fuel gives maximum power to cars than any other fuels.</a:t>
            </a:r>
          </a:p>
          <a:p>
            <a:r>
              <a:rPr lang="en-US" sz="2400" b="1" dirty="0" smtClean="0"/>
              <a:t/>
            </a:r>
            <a:br>
              <a:rPr lang="en-US" sz="2400" b="1" dirty="0" smtClean="0"/>
            </a:br>
            <a:endParaRPr lang="en-IN" sz="2400" dirty="0"/>
          </a:p>
        </p:txBody>
      </p:sp>
      <p:sp>
        <p:nvSpPr>
          <p:cNvPr id="7" name="Right Arrow 6"/>
          <p:cNvSpPr/>
          <p:nvPr/>
        </p:nvSpPr>
        <p:spPr>
          <a:xfrm>
            <a:off x="8249265" y="1445342"/>
            <a:ext cx="609600" cy="49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8249265" y="4567084"/>
            <a:ext cx="609600" cy="49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579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858</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CAR PRICE    PREDICTION</vt:lpstr>
      <vt:lpstr>PROBLEM STATEMENT</vt:lpstr>
      <vt:lpstr>EDA STEPS</vt:lpstr>
      <vt:lpstr>PowerPoint Presentation</vt:lpstr>
      <vt:lpstr>VISUALIZATIONS</vt:lpstr>
      <vt:lpstr> </vt:lpstr>
      <vt:lpstr>Around 79% of used cars are of Manual type and rest 21% are of Automatic type. </vt:lpstr>
      <vt:lpstr>Mostly the used cars make year lies between 2015-2018. </vt:lpstr>
      <vt:lpstr>CNG fuel gives more mileage than other fuels. </vt:lpstr>
      <vt:lpstr>Diesel fuel provides maximum torque to cars than any other fuels. </vt:lpstr>
      <vt:lpstr> Maruti gives above 20kmpl mileage. Rest all Tata, Renault, Hyundai, Datsun, Ford, Honda, Nissan, Fiat type of used cars gives mileage between (17-20)kmpl.   </vt:lpstr>
      <vt:lpstr>Price of used cars is maximum in Hyderabad and least in Goa.</vt:lpstr>
      <vt:lpstr>PowerPoint Presentation</vt:lpstr>
      <vt:lpstr>PowerPoint Presentation</vt:lpstr>
      <vt:lpstr>PowerPoint Presentation</vt:lpstr>
      <vt:lpstr>STEPS &amp; ASSUMPTIONS TAKEN</vt:lpstr>
      <vt:lpstr>FINALIZED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dc:creator>
  <cp:lastModifiedBy>Nitish</cp:lastModifiedBy>
  <cp:revision>42</cp:revision>
  <dcterms:created xsi:type="dcterms:W3CDTF">2021-09-26T06:39:20Z</dcterms:created>
  <dcterms:modified xsi:type="dcterms:W3CDTF">2021-09-30T18:26:19Z</dcterms:modified>
</cp:coreProperties>
</file>