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69" r:id="rId6"/>
    <p:sldId id="270" r:id="rId7"/>
    <p:sldId id="271" r:id="rId8"/>
    <p:sldId id="272" r:id="rId9"/>
    <p:sldId id="273" r:id="rId10"/>
    <p:sldId id="265" r:id="rId11"/>
    <p:sldId id="258" r:id="rId12"/>
    <p:sldId id="281" r:id="rId13"/>
    <p:sldId id="282" r:id="rId14"/>
    <p:sldId id="257" r:id="rId15"/>
    <p:sldId id="277" r:id="rId16"/>
    <p:sldId id="280" r:id="rId17"/>
    <p:sldId id="279" r:id="rId18"/>
    <p:sldId id="278" r:id="rId19"/>
    <p:sldId id="283" r:id="rId20"/>
    <p:sldId id="275" r:id="rId21"/>
    <p:sldId id="267" r:id="rId22"/>
    <p:sldId id="266"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08" autoAdjust="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65EEAF-C8F0-47E8-8816-472C5474935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65955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65EEAF-C8F0-47E8-8816-472C5474935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271404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65EEAF-C8F0-47E8-8816-472C5474935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11253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65EEAF-C8F0-47E8-8816-472C5474935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105218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65EEAF-C8F0-47E8-8816-472C5474935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225261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65EEAF-C8F0-47E8-8816-472C5474935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31193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65EEAF-C8F0-47E8-8816-472C54749353}" type="datetimeFigureOut">
              <a:rPr lang="en-IN" smtClean="0"/>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217337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65EEAF-C8F0-47E8-8816-472C54749353}"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26248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EEAF-C8F0-47E8-8816-472C54749353}" type="datetimeFigureOut">
              <a:rPr lang="en-IN" smtClean="0"/>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393520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65EEAF-C8F0-47E8-8816-472C5474935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155458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65EEAF-C8F0-47E8-8816-472C5474935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15943-33C1-487B-AE78-F59ED6093E4A}" type="slidenum">
              <a:rPr lang="en-IN" smtClean="0"/>
              <a:t>‹#›</a:t>
            </a:fld>
            <a:endParaRPr lang="en-IN"/>
          </a:p>
        </p:txBody>
      </p:sp>
    </p:spTree>
    <p:extLst>
      <p:ext uri="{BB962C8B-B14F-4D97-AF65-F5344CB8AC3E}">
        <p14:creationId xmlns:p14="http://schemas.microsoft.com/office/powerpoint/2010/main" val="347781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5EEAF-C8F0-47E8-8816-472C54749353}" type="datetimeFigureOut">
              <a:rPr lang="en-IN" smtClean="0"/>
              <a:t>31-08-2021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15943-33C1-487B-AE78-F59ED6093E4A}" type="slidenum">
              <a:rPr lang="en-IN" smtClean="0"/>
              <a:t>‹#›</a:t>
            </a:fld>
            <a:endParaRPr lang="en-IN"/>
          </a:p>
        </p:txBody>
      </p:sp>
    </p:spTree>
    <p:extLst>
      <p:ext uri="{BB962C8B-B14F-4D97-AF65-F5344CB8AC3E}">
        <p14:creationId xmlns:p14="http://schemas.microsoft.com/office/powerpoint/2010/main" val="299197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355" y="1604144"/>
            <a:ext cx="9144000" cy="2387600"/>
          </a:xfrm>
        </p:spPr>
        <p:txBody>
          <a:bodyPr/>
          <a:lstStyle/>
          <a:p>
            <a:r>
              <a:rPr lang="en-US" dirty="0" smtClean="0"/>
              <a:t> </a:t>
            </a:r>
            <a:r>
              <a:rPr lang="en-US" b="1" dirty="0" smtClean="0"/>
              <a:t>MICRO CREDIT</a:t>
            </a:r>
            <a:br>
              <a:rPr lang="en-US" b="1" dirty="0" smtClean="0"/>
            </a:br>
            <a:r>
              <a:rPr lang="en-US" b="1" dirty="0" smtClean="0"/>
              <a:t> DEFAULTER</a:t>
            </a:r>
            <a:endParaRPr lang="en-IN" b="1" dirty="0"/>
          </a:p>
        </p:txBody>
      </p:sp>
      <p:sp>
        <p:nvSpPr>
          <p:cNvPr id="3" name="Subtitle 2"/>
          <p:cNvSpPr>
            <a:spLocks noGrp="1"/>
          </p:cNvSpPr>
          <p:nvPr>
            <p:ph type="subTitle" idx="1"/>
          </p:nvPr>
        </p:nvSpPr>
        <p:spPr>
          <a:xfrm>
            <a:off x="1425677" y="5192253"/>
            <a:ext cx="9144000" cy="1655762"/>
          </a:xfrm>
        </p:spPr>
        <p:txBody>
          <a:bodyPr/>
          <a:lstStyle/>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NITISH KUMAR SHARMA</a:t>
            </a:r>
            <a:endParaRPr lang="en-IN" dirty="0" smtClean="0"/>
          </a:p>
          <a:p>
            <a:endParaRPr lang="en-IN" dirty="0"/>
          </a:p>
        </p:txBody>
      </p:sp>
      <p:pic>
        <p:nvPicPr>
          <p:cNvPr id="5" name="Picture 4"/>
          <p:cNvPicPr>
            <a:picLocks noChangeAspect="1"/>
          </p:cNvPicPr>
          <p:nvPr/>
        </p:nvPicPr>
        <p:blipFill>
          <a:blip r:embed="rId2"/>
          <a:stretch>
            <a:fillRect/>
          </a:stretch>
        </p:blipFill>
        <p:spPr>
          <a:xfrm>
            <a:off x="240681" y="274113"/>
            <a:ext cx="2566638" cy="999831"/>
          </a:xfrm>
          <a:prstGeom prst="rect">
            <a:avLst/>
          </a:prstGeom>
        </p:spPr>
      </p:pic>
    </p:spTree>
    <p:extLst>
      <p:ext uri="{BB962C8B-B14F-4D97-AF65-F5344CB8AC3E}">
        <p14:creationId xmlns:p14="http://schemas.microsoft.com/office/powerpoint/2010/main" val="255676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38480" y="1104109"/>
            <a:ext cx="10088880" cy="205131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80" y="3306535"/>
            <a:ext cx="10088880" cy="232000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80" y="5777654"/>
            <a:ext cx="10088880" cy="938106"/>
          </a:xfrm>
          <a:prstGeom prst="rect">
            <a:avLst/>
          </a:prstGeom>
        </p:spPr>
      </p:pic>
      <p:sp>
        <p:nvSpPr>
          <p:cNvPr id="5" name="Title 1"/>
          <p:cNvSpPr txBox="1">
            <a:spLocks/>
          </p:cNvSpPr>
          <p:nvPr/>
        </p:nvSpPr>
        <p:spPr>
          <a:xfrm>
            <a:off x="777240" y="98017"/>
            <a:ext cx="10515600" cy="8041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latin typeface="Times New Roman" panose="02020603050405020304" pitchFamily="18" charset="0"/>
                <a:cs typeface="Times New Roman" panose="02020603050405020304" pitchFamily="18" charset="0"/>
              </a:rPr>
              <a:t>DATA CLEANING</a:t>
            </a:r>
            <a:endParaRPr lang="en-IN" sz="4400" b="1" dirty="0">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2702560" y="902199"/>
            <a:ext cx="6471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27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02" y="384788"/>
            <a:ext cx="5764818" cy="64044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964" y="384788"/>
            <a:ext cx="5401516" cy="6404425"/>
          </a:xfrm>
          <a:prstGeom prst="rect">
            <a:avLst/>
          </a:prstGeom>
        </p:spPr>
      </p:pic>
    </p:spTree>
    <p:extLst>
      <p:ext uri="{BB962C8B-B14F-4D97-AF65-F5344CB8AC3E}">
        <p14:creationId xmlns:p14="http://schemas.microsoft.com/office/powerpoint/2010/main" val="117093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60" y="182245"/>
            <a:ext cx="11353800" cy="1047115"/>
          </a:xfrm>
        </p:spPr>
        <p:txBody>
          <a:bodyPr/>
          <a:lstStyle/>
          <a:p>
            <a:r>
              <a:rPr lang="en-US" dirty="0" smtClean="0">
                <a:latin typeface="Times New Roman" panose="02020603050405020304" pitchFamily="18" charset="0"/>
                <a:cs typeface="Times New Roman" panose="02020603050405020304" pitchFamily="18" charset="0"/>
              </a:rPr>
              <a:t>          STEPS &amp; ASSUMPTIONS TAKEN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4960" y="1330960"/>
            <a:ext cx="11607800" cy="5303520"/>
          </a:xfrm>
        </p:spPr>
        <p:txBody>
          <a:bodyPr>
            <a:normAutofit/>
          </a:bodyPr>
          <a:lstStyle/>
          <a:p>
            <a:r>
              <a:rPr lang="en-US" sz="2400" dirty="0" smtClean="0">
                <a:latin typeface="Times New Roman" panose="02020603050405020304" pitchFamily="18" charset="0"/>
                <a:cs typeface="Times New Roman" panose="02020603050405020304" pitchFamily="18" charset="0"/>
              </a:rPr>
              <a:t>After data cleaning, </a:t>
            </a:r>
            <a:r>
              <a:rPr lang="en-US" sz="2400" dirty="0" err="1" smtClean="0">
                <a:latin typeface="Times New Roman" panose="02020603050405020304" pitchFamily="18" charset="0"/>
                <a:cs typeface="Times New Roman" panose="02020603050405020304" pitchFamily="18" charset="0"/>
              </a:rPr>
              <a:t>distplot</a:t>
            </a:r>
            <a:r>
              <a:rPr lang="en-US" sz="2400" dirty="0" smtClean="0">
                <a:latin typeface="Times New Roman" panose="02020603050405020304" pitchFamily="18" charset="0"/>
                <a:cs typeface="Times New Roman" panose="02020603050405020304" pitchFamily="18" charset="0"/>
              </a:rPr>
              <a:t> was created for all features. Almost all the features were right skewed.</a:t>
            </a:r>
          </a:p>
          <a:p>
            <a:r>
              <a:rPr lang="en-US" sz="2400" dirty="0" smtClean="0">
                <a:latin typeface="Times New Roman" panose="02020603050405020304" pitchFamily="18" charset="0"/>
                <a:cs typeface="Times New Roman" panose="02020603050405020304" pitchFamily="18" charset="0"/>
              </a:rPr>
              <a:t>Then visualized the features using boxplot and all the features were having outliers.</a:t>
            </a:r>
          </a:p>
          <a:p>
            <a:r>
              <a:rPr lang="en-US" sz="2400" dirty="0" smtClean="0">
                <a:latin typeface="Times New Roman" panose="02020603050405020304" pitchFamily="18" charset="0"/>
                <a:cs typeface="Times New Roman" panose="02020603050405020304" pitchFamily="18" charset="0"/>
              </a:rPr>
              <a:t>So treated the features using 1.5 IQR method and again visualized the features using boxplot.</a:t>
            </a:r>
          </a:p>
          <a:p>
            <a:r>
              <a:rPr lang="en-US" sz="2400" dirty="0" smtClean="0">
                <a:latin typeface="Times New Roman" panose="02020603050405020304" pitchFamily="18" charset="0"/>
                <a:cs typeface="Times New Roman" panose="02020603050405020304" pitchFamily="18" charset="0"/>
              </a:rPr>
              <a:t>Then checked for skewness but did not treat the skewness using log transformation or any method as we don’t want to lose data more than 7-8%.</a:t>
            </a:r>
          </a:p>
          <a:p>
            <a:r>
              <a:rPr lang="en-US" sz="2400" dirty="0" smtClean="0">
                <a:latin typeface="Times New Roman" panose="02020603050405020304" pitchFamily="18" charset="0"/>
                <a:cs typeface="Times New Roman" panose="02020603050405020304" pitchFamily="18" charset="0"/>
              </a:rPr>
              <a:t>Plotted heat map to see the correlation of features with the target variable.</a:t>
            </a:r>
          </a:p>
          <a:p>
            <a:r>
              <a:rPr lang="en-US" sz="2400" dirty="0" smtClean="0">
                <a:latin typeface="Times New Roman" panose="02020603050405020304" pitchFamily="18" charset="0"/>
                <a:cs typeface="Times New Roman" panose="02020603050405020304" pitchFamily="18" charset="0"/>
              </a:rPr>
              <a:t>Then removed features from the data that were highly co-related to each other by observing it through variance inflation factor.</a:t>
            </a:r>
          </a:p>
          <a:p>
            <a:r>
              <a:rPr lang="en-US" sz="2400" dirty="0">
                <a:latin typeface="Times New Roman" panose="02020603050405020304" pitchFamily="18" charset="0"/>
                <a:cs typeface="Times New Roman" panose="02020603050405020304" pitchFamily="18" charset="0"/>
              </a:rPr>
              <a:t>Then started model building and testing </a:t>
            </a: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different </a:t>
            </a:r>
            <a:r>
              <a:rPr lang="en-US" sz="2400" dirty="0" smtClean="0">
                <a:latin typeface="Times New Roman" panose="02020603050405020304" pitchFamily="18" charset="0"/>
                <a:cs typeface="Times New Roman" panose="02020603050405020304" pitchFamily="18" charset="0"/>
              </a:rPr>
              <a:t>algorithms </a:t>
            </a:r>
            <a:r>
              <a:rPr lang="en-US" sz="2400" dirty="0">
                <a:latin typeface="Times New Roman" panose="02020603050405020304" pitchFamily="18" charset="0"/>
                <a:cs typeface="Times New Roman" panose="02020603050405020304" pitchFamily="18" charset="0"/>
              </a:rPr>
              <a:t>to find best model and </a:t>
            </a:r>
            <a:r>
              <a:rPr lang="en-US" sz="2400" dirty="0" smtClean="0">
                <a:latin typeface="Times New Roman" panose="02020603050405020304" pitchFamily="18" charset="0"/>
                <a:cs typeface="Times New Roman" panose="02020603050405020304" pitchFamily="18" charset="0"/>
              </a:rPr>
              <a:t>finally doing </a:t>
            </a:r>
            <a:r>
              <a:rPr lang="en-US" sz="2400" dirty="0">
                <a:latin typeface="Times New Roman" panose="02020603050405020304" pitchFamily="18" charset="0"/>
                <a:cs typeface="Times New Roman" panose="02020603050405020304" pitchFamily="18" charset="0"/>
              </a:rPr>
              <a:t>hyper parameter tuning to achieve good accuracy.</a:t>
            </a:r>
            <a:endParaRPr lang="en-IN"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117600" y="1127760"/>
            <a:ext cx="9946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31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17"/>
            <a:ext cx="10515600" cy="620395"/>
          </a:xfrm>
        </p:spPr>
        <p:txBody>
          <a:bodyPr>
            <a:normAutofit fontScale="90000"/>
          </a:bodyPr>
          <a:lstStyle/>
          <a:p>
            <a:r>
              <a:rPr lang="en-US" b="1" dirty="0" smtClean="0"/>
              <a:t>                         MODEL </a:t>
            </a:r>
            <a:r>
              <a:rPr lang="en-US" b="1" dirty="0"/>
              <a:t>DASHBOARD</a:t>
            </a:r>
            <a:endParaRPr lang="en-IN" dirty="0"/>
          </a:p>
        </p:txBody>
      </p:sp>
      <p:pic>
        <p:nvPicPr>
          <p:cNvPr id="4" name="Content Placeholder 3"/>
          <p:cNvPicPr>
            <a:picLocks noGrp="1" noChangeAspect="1"/>
          </p:cNvPicPr>
          <p:nvPr>
            <p:ph idx="1"/>
          </p:nvPr>
        </p:nvPicPr>
        <p:blipFill>
          <a:blip r:embed="rId2"/>
          <a:stretch>
            <a:fillRect/>
          </a:stretch>
        </p:blipFill>
        <p:spPr>
          <a:xfrm>
            <a:off x="1996439" y="1386907"/>
            <a:ext cx="6934201" cy="5344159"/>
          </a:xfrm>
          <a:prstGeom prst="rect">
            <a:avLst/>
          </a:prstGeom>
        </p:spPr>
      </p:pic>
      <p:sp>
        <p:nvSpPr>
          <p:cNvPr id="5" name="Title 1"/>
          <p:cNvSpPr txBox="1">
            <a:spLocks/>
          </p:cNvSpPr>
          <p:nvPr/>
        </p:nvSpPr>
        <p:spPr>
          <a:xfrm>
            <a:off x="391159" y="766512"/>
            <a:ext cx="5704841" cy="651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LOGISTIC REGRESSION</a:t>
            </a:r>
            <a:endParaRPr lang="en-IN" sz="2400" b="1"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2885440" y="766512"/>
            <a:ext cx="591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02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25" y="967474"/>
            <a:ext cx="6337776" cy="57584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280" y="967474"/>
            <a:ext cx="5415280" cy="5677166"/>
          </a:xfrm>
          <a:prstGeom prst="rect">
            <a:avLst/>
          </a:prstGeom>
        </p:spPr>
      </p:pic>
      <p:sp>
        <p:nvSpPr>
          <p:cNvPr id="10" name="Title 1"/>
          <p:cNvSpPr txBox="1">
            <a:spLocks/>
          </p:cNvSpPr>
          <p:nvPr/>
        </p:nvSpPr>
        <p:spPr>
          <a:xfrm>
            <a:off x="3384313" y="101600"/>
            <a:ext cx="5455920" cy="865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DECISION TREE CLASSIFIER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5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92" y="792479"/>
            <a:ext cx="6301268" cy="57810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479" y="792479"/>
            <a:ext cx="5395109" cy="5781041"/>
          </a:xfrm>
          <a:prstGeom prst="rect">
            <a:avLst/>
          </a:prstGeom>
        </p:spPr>
      </p:pic>
      <p:sp>
        <p:nvSpPr>
          <p:cNvPr id="6" name="Title 1"/>
          <p:cNvSpPr>
            <a:spLocks noGrp="1"/>
          </p:cNvSpPr>
          <p:nvPr>
            <p:ph type="title"/>
          </p:nvPr>
        </p:nvSpPr>
        <p:spPr>
          <a:xfrm>
            <a:off x="3291841" y="0"/>
            <a:ext cx="5455920" cy="865874"/>
          </a:xfrm>
        </p:spPr>
        <p:txBody>
          <a:bodyPr>
            <a:normAutofit/>
          </a:bodyPr>
          <a:lstStyle/>
          <a:p>
            <a:pPr algn="ctr"/>
            <a:r>
              <a:rPr lang="en-US" sz="2400" b="1"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RANDOM FOREST CLASSIFIER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2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22" y="782320"/>
            <a:ext cx="6080278" cy="579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480" y="782320"/>
            <a:ext cx="5648960" cy="5791200"/>
          </a:xfrm>
          <a:prstGeom prst="rect">
            <a:avLst/>
          </a:prstGeom>
        </p:spPr>
      </p:pic>
      <p:sp>
        <p:nvSpPr>
          <p:cNvPr id="6" name="Title 1"/>
          <p:cNvSpPr>
            <a:spLocks noGrp="1"/>
          </p:cNvSpPr>
          <p:nvPr>
            <p:ph type="title"/>
          </p:nvPr>
        </p:nvSpPr>
        <p:spPr>
          <a:xfrm>
            <a:off x="3291841" y="0"/>
            <a:ext cx="5455920" cy="865874"/>
          </a:xfrm>
        </p:spPr>
        <p:txBody>
          <a:bodyPr>
            <a:normAutofit/>
          </a:bodyPr>
          <a:lstStyle/>
          <a:p>
            <a:pPr algn="ctr"/>
            <a:r>
              <a:rPr lang="en-US" sz="2400" b="1" dirty="0">
                <a:latin typeface="Times New Roman" panose="02020603050405020304" pitchFamily="18" charset="0"/>
                <a:cs typeface="Times New Roman" panose="02020603050405020304" pitchFamily="18" charset="0"/>
              </a:rPr>
              <a:t>4</a:t>
            </a:r>
            <a:r>
              <a:rPr lang="en-US" sz="2400" b="1" dirty="0" smtClean="0">
                <a:latin typeface="Times New Roman" panose="02020603050405020304" pitchFamily="18" charset="0"/>
                <a:cs typeface="Times New Roman" panose="02020603050405020304" pitchFamily="18" charset="0"/>
              </a:rPr>
              <a:t>. KNN CLASSIFIER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980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22" y="741680"/>
            <a:ext cx="6049798" cy="581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741680"/>
            <a:ext cx="5688480" cy="5811520"/>
          </a:xfrm>
          <a:prstGeom prst="rect">
            <a:avLst/>
          </a:prstGeom>
        </p:spPr>
      </p:pic>
      <p:sp>
        <p:nvSpPr>
          <p:cNvPr id="6" name="Title 1"/>
          <p:cNvSpPr>
            <a:spLocks noGrp="1"/>
          </p:cNvSpPr>
          <p:nvPr>
            <p:ph type="title"/>
          </p:nvPr>
        </p:nvSpPr>
        <p:spPr>
          <a:xfrm>
            <a:off x="3291841" y="0"/>
            <a:ext cx="5455920" cy="865874"/>
          </a:xfrm>
        </p:spPr>
        <p:txBody>
          <a:bodyPr>
            <a:normAutofit/>
          </a:bodyPr>
          <a:lstStyle/>
          <a:p>
            <a:pPr algn="ctr"/>
            <a:r>
              <a:rPr lang="en-US" sz="2400" b="1" dirty="0">
                <a:latin typeface="Times New Roman" panose="02020603050405020304" pitchFamily="18" charset="0"/>
                <a:cs typeface="Times New Roman" panose="02020603050405020304" pitchFamily="18" charset="0"/>
              </a:rPr>
              <a:t>5</a:t>
            </a:r>
            <a:r>
              <a:rPr lang="en-US" sz="2400" b="1" dirty="0" smtClean="0">
                <a:latin typeface="Times New Roman" panose="02020603050405020304" pitchFamily="18" charset="0"/>
                <a:cs typeface="Times New Roman" panose="02020603050405020304" pitchFamily="18" charset="0"/>
              </a:rPr>
              <a:t>. SUPPORT VECTOR MACHINES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13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31" y="843280"/>
            <a:ext cx="6232689" cy="58013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843280"/>
            <a:ext cx="5384800" cy="5801360"/>
          </a:xfrm>
          <a:prstGeom prst="rect">
            <a:avLst/>
          </a:prstGeom>
        </p:spPr>
      </p:pic>
      <p:sp>
        <p:nvSpPr>
          <p:cNvPr id="8" name="Title 1"/>
          <p:cNvSpPr>
            <a:spLocks noGrp="1"/>
          </p:cNvSpPr>
          <p:nvPr>
            <p:ph type="title"/>
          </p:nvPr>
        </p:nvSpPr>
        <p:spPr>
          <a:xfrm>
            <a:off x="2854960" y="0"/>
            <a:ext cx="5892801" cy="865874"/>
          </a:xfrm>
        </p:spPr>
        <p:txBody>
          <a:bodyPr>
            <a:normAutofit/>
          </a:bodyPr>
          <a:lstStyle/>
          <a:p>
            <a:pPr algn="ctr"/>
            <a:r>
              <a:rPr lang="en-US" sz="2400" b="1" dirty="0">
                <a:latin typeface="Times New Roman" panose="02020603050405020304" pitchFamily="18" charset="0"/>
                <a:cs typeface="Times New Roman" panose="02020603050405020304" pitchFamily="18" charset="0"/>
              </a:rPr>
              <a:t>6</a:t>
            </a:r>
            <a:r>
              <a:rPr lang="en-US" sz="2400" b="1" dirty="0" smtClean="0">
                <a:latin typeface="Times New Roman" panose="02020603050405020304" pitchFamily="18" charset="0"/>
                <a:cs typeface="Times New Roman" panose="02020603050405020304" pitchFamily="18" charset="0"/>
              </a:rPr>
              <a:t>. GRADIENT BOOSTING CLASSIFIER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26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628640"/>
            <a:ext cx="11511280" cy="1229360"/>
          </a:xfrm>
        </p:spPr>
        <p:txBody>
          <a:bodyPr>
            <a:normAutofit fontScale="90000"/>
          </a:bodyPr>
          <a:lstStyle/>
          <a:p>
            <a:r>
              <a:rPr lang="en-US" sz="2700" dirty="0">
                <a:latin typeface="Times New Roman" panose="02020603050405020304" pitchFamily="18" charset="0"/>
                <a:cs typeface="Times New Roman" panose="02020603050405020304" pitchFamily="18" charset="0"/>
              </a:rPr>
              <a:t>W</a:t>
            </a:r>
            <a:r>
              <a:rPr lang="en-US" sz="2700" dirty="0" smtClean="0">
                <a:latin typeface="Times New Roman" panose="02020603050405020304" pitchFamily="18" charset="0"/>
                <a:cs typeface="Times New Roman" panose="02020603050405020304" pitchFamily="18" charset="0"/>
              </a:rPr>
              <a:t>e can see that 95% of the variance is being explained by 25 components by applying PCA which reduces the dimensionality of large datasets.</a:t>
            </a:r>
            <a:r>
              <a:rPr lang="en-US" dirty="0" smtClean="0"/>
              <a:t/>
            </a:r>
            <a:br>
              <a:rPr lang="en-US" dirty="0" smtClean="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968" y="1080859"/>
            <a:ext cx="7319112" cy="4344581"/>
          </a:xfrm>
        </p:spPr>
      </p:pic>
      <p:sp>
        <p:nvSpPr>
          <p:cNvPr id="7" name="Title 1"/>
          <p:cNvSpPr txBox="1">
            <a:spLocks/>
          </p:cNvSpPr>
          <p:nvPr/>
        </p:nvSpPr>
        <p:spPr>
          <a:xfrm>
            <a:off x="2197684" y="94822"/>
            <a:ext cx="7735672" cy="865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PRINCIPAL COMPONENT ANALYSIS (PCA)</a:t>
            </a:r>
            <a:endParaRPr lang="en-IN" sz="2400" b="1"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flipV="1">
            <a:off x="2037080" y="847179"/>
            <a:ext cx="8056880" cy="30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542" y="158648"/>
            <a:ext cx="10515600" cy="854076"/>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285134" y="1012724"/>
            <a:ext cx="11611897" cy="5771534"/>
          </a:xfrm>
        </p:spPr>
        <p:txBody>
          <a:bodyPr>
            <a:noAutofit/>
          </a:bodyPr>
          <a:lstStyle/>
          <a:p>
            <a:r>
              <a:rPr lang="en-US" sz="2400" dirty="0">
                <a:latin typeface="Times New Roman" panose="02020603050405020304" pitchFamily="18" charset="0"/>
                <a:cs typeface="Times New Roman" panose="02020603050405020304" pitchFamily="18" charset="0"/>
              </a:rPr>
              <a:t>A Microfinance Institution (MFI) is an organization that offers financial services to low income populations.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MFS becomes very useful when targeting especially the unbanked poor families living in remote areas with not much sources of income.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Today</a:t>
            </a:r>
            <a:r>
              <a:rPr lang="en-US" sz="2400" dirty="0">
                <a:latin typeface="Times New Roman" panose="02020603050405020304" pitchFamily="18" charset="0"/>
                <a:cs typeface="Times New Roman" panose="02020603050405020304" pitchFamily="18" charset="0"/>
              </a:rPr>
              <a:t>, microfinance is widely accepted as a poverty-reduction tool, representing $70 billion in outstanding loans and a global outreach of 200 million clients. We are working with one such client that is in Telecom Industry. They are a fixed wireless telecommunications network provider.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are collaborating with an MFI to provide micro-credit on mobile balances to be paid back in 5 days. The Consumer is believed to be defaulter if he deviates from the path of paying back the loaned amount within the time duration of 5 days.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the loan amount of 5 (in Indonesian Rupiah), payback amount should be 6 (in Indonesian Rupiah), while, for the loan amount of 10 (in Indonesian Rupiah), the payback amount should be 12 (in Indonesian Rupiah). The sample data is provided to us from our client database.</a:t>
            </a:r>
            <a:endParaRPr lang="en-IN"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2372522" y="883920"/>
            <a:ext cx="7167718" cy="2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4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120" y="141605"/>
            <a:ext cx="10515600" cy="813435"/>
          </a:xfrm>
        </p:spPr>
        <p:txBody>
          <a:bodyPr/>
          <a:lstStyle/>
          <a:p>
            <a:r>
              <a:rPr lang="en-US" b="1" dirty="0" smtClean="0">
                <a:latin typeface="Times New Roman" panose="02020603050405020304" pitchFamily="18" charset="0"/>
                <a:cs typeface="Times New Roman" panose="02020603050405020304" pitchFamily="18" charset="0"/>
              </a:rPr>
              <a:t>ROC-AUC CURVE FOR ALL MODELS</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960" y="1375728"/>
            <a:ext cx="7123104" cy="4740592"/>
          </a:xfrm>
        </p:spPr>
      </p:pic>
      <p:sp>
        <p:nvSpPr>
          <p:cNvPr id="5" name="Title 1"/>
          <p:cNvSpPr txBox="1">
            <a:spLocks/>
          </p:cNvSpPr>
          <p:nvPr/>
        </p:nvSpPr>
        <p:spPr>
          <a:xfrm>
            <a:off x="8428664" y="1477328"/>
            <a:ext cx="3438216" cy="4318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higher the AUC, the better the performance of the model at distinguishing between the positive and negative classes</a:t>
            </a:r>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the above graph it is clear that Random Forest and Decision Tree </a:t>
            </a:r>
            <a:r>
              <a:rPr lang="en-US" sz="2400" dirty="0" smtClean="0">
                <a:latin typeface="Times New Roman" panose="02020603050405020304" pitchFamily="18" charset="0"/>
                <a:cs typeface="Times New Roman" panose="02020603050405020304" pitchFamily="18" charset="0"/>
              </a:rPr>
              <a:t>Classifier are the best model.</a:t>
            </a:r>
            <a:endParaRPr lang="en-IN" sz="2400"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flipV="1">
            <a:off x="375920" y="1056640"/>
            <a:ext cx="11318240" cy="30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14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319"/>
            <a:ext cx="10515600" cy="866202"/>
          </a:xfrm>
        </p:spPr>
        <p:txBody>
          <a:bodyPr/>
          <a:lstStyle/>
          <a:p>
            <a:pPr algn="ctr"/>
            <a:r>
              <a:rPr lang="en-US" b="1" dirty="0" smtClean="0">
                <a:latin typeface="Times New Roman" panose="02020603050405020304" pitchFamily="18" charset="0"/>
                <a:cs typeface="Times New Roman" panose="02020603050405020304" pitchFamily="18" charset="0"/>
              </a:rPr>
              <a:t>FINALIZED MODEL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2115" y="1179871"/>
            <a:ext cx="11238271" cy="5496232"/>
          </a:xfrm>
        </p:spPr>
        <p:txBody>
          <a:bodyPr>
            <a:normAutofit/>
          </a:bodyPr>
          <a:lstStyle/>
          <a:p>
            <a:r>
              <a:rPr lang="en-US" sz="2400" dirty="0" smtClean="0">
                <a:latin typeface="Times New Roman" panose="02020603050405020304" pitchFamily="18" charset="0"/>
                <a:cs typeface="Times New Roman" panose="02020603050405020304" pitchFamily="18" charset="0"/>
              </a:rPr>
              <a:t>Random Forest Classifier is our best/finalized model to deploy for production because the difference between its accuracy and CV score is least among all models.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684" y="2517058"/>
            <a:ext cx="7086600" cy="4159045"/>
          </a:xfrm>
          <a:prstGeom prst="rect">
            <a:avLst/>
          </a:prstGeom>
        </p:spPr>
      </p:pic>
      <p:cxnSp>
        <p:nvCxnSpPr>
          <p:cNvPr id="8" name="Straight Connector 7"/>
          <p:cNvCxnSpPr/>
          <p:nvPr/>
        </p:nvCxnSpPr>
        <p:spPr>
          <a:xfrm>
            <a:off x="2377440" y="985521"/>
            <a:ext cx="72188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9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374" y="87855"/>
            <a:ext cx="10515600" cy="735105"/>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813" y="1035993"/>
            <a:ext cx="11828206" cy="5598487"/>
          </a:xfrm>
        </p:spPr>
        <p:txBody>
          <a:bodyPr>
            <a:normAutofit fontScale="92500" lnSpcReduction="10000"/>
          </a:bodyPr>
          <a:lstStyle/>
          <a:p>
            <a:pPr marL="0" indent="0">
              <a:buNone/>
            </a:pPr>
            <a:r>
              <a:rPr lang="en-US" sz="2600" dirty="0" smtClean="0">
                <a:latin typeface="Times New Roman" panose="02020603050405020304" pitchFamily="18" charset="0"/>
                <a:cs typeface="Times New Roman" panose="02020603050405020304" pitchFamily="18" charset="0"/>
              </a:rPr>
              <a:t>1) The analysis showed that loans frequency, cnt_loans30 &amp; 90, amnt_loans30</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and cnt_ma_rech30 &amp; 90 were important determinants of target (defaulter/non-defaulter) variable.</a:t>
            </a:r>
          </a:p>
          <a:p>
            <a:pPr marL="0" indent="0">
              <a:buNone/>
            </a:pPr>
            <a:r>
              <a:rPr lang="en-US" sz="2600" dirty="0" smtClean="0">
                <a:latin typeface="Times New Roman" panose="02020603050405020304" pitchFamily="18" charset="0"/>
                <a:cs typeface="Times New Roman" panose="02020603050405020304" pitchFamily="18" charset="0"/>
              </a:rPr>
              <a:t>2) Around </a:t>
            </a:r>
            <a:r>
              <a:rPr lang="en-US" sz="2600" dirty="0">
                <a:latin typeface="Times New Roman" panose="02020603050405020304" pitchFamily="18" charset="0"/>
                <a:cs typeface="Times New Roman" panose="02020603050405020304" pitchFamily="18" charset="0"/>
              </a:rPr>
              <a:t>35% of new users </a:t>
            </a:r>
            <a:r>
              <a:rPr lang="en-US" sz="2600" dirty="0" smtClean="0">
                <a:latin typeface="Times New Roman" panose="02020603050405020304" pitchFamily="18" charset="0"/>
                <a:cs typeface="Times New Roman" panose="02020603050405020304" pitchFamily="18" charset="0"/>
              </a:rPr>
              <a:t>falls </a:t>
            </a:r>
            <a:r>
              <a:rPr lang="en-US" sz="2600" dirty="0">
                <a:latin typeface="Times New Roman" panose="02020603050405020304" pitchFamily="18" charset="0"/>
                <a:cs typeface="Times New Roman" panose="02020603050405020304" pitchFamily="18" charset="0"/>
              </a:rPr>
              <a:t>into defaulter </a:t>
            </a:r>
            <a:r>
              <a:rPr lang="en-US" sz="2600" dirty="0" smtClean="0">
                <a:latin typeface="Times New Roman" panose="02020603050405020304" pitchFamily="18" charset="0"/>
                <a:cs typeface="Times New Roman" panose="02020603050405020304" pitchFamily="18" charset="0"/>
              </a:rPr>
              <a:t>category. This shows the flickering mindset of new users of not paying back the loan amount within stipulated time.</a:t>
            </a:r>
          </a:p>
          <a:p>
            <a:pPr marL="0" indent="0">
              <a:buNone/>
            </a:pPr>
            <a:r>
              <a:rPr lang="en-US" sz="2600" dirty="0">
                <a:latin typeface="Times New Roman" panose="02020603050405020304" pitchFamily="18" charset="0"/>
                <a:cs typeface="Times New Roman" panose="02020603050405020304" pitchFamily="18" charset="0"/>
              </a:rPr>
              <a:t>3) Users taking loans in last 30 days has more defaulters than taking loans in last </a:t>
            </a:r>
            <a:r>
              <a:rPr lang="en-US" sz="2600" dirty="0" smtClean="0">
                <a:latin typeface="Times New Roman" panose="02020603050405020304" pitchFamily="18" charset="0"/>
                <a:cs typeface="Times New Roman" panose="02020603050405020304" pitchFamily="18" charset="0"/>
              </a:rPr>
              <a:t>90 </a:t>
            </a:r>
            <a:r>
              <a:rPr lang="en-US" sz="2600" dirty="0">
                <a:latin typeface="Times New Roman" panose="02020603050405020304" pitchFamily="18" charset="0"/>
                <a:cs typeface="Times New Roman" panose="02020603050405020304" pitchFamily="18" charset="0"/>
              </a:rPr>
              <a:t>days</a:t>
            </a: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4) Mostly users </a:t>
            </a:r>
            <a:r>
              <a:rPr lang="en-US" sz="2600" dirty="0" smtClean="0">
                <a:latin typeface="Times New Roman" panose="02020603050405020304" pitchFamily="18" charset="0"/>
                <a:cs typeface="Times New Roman" panose="02020603050405020304" pitchFamily="18" charset="0"/>
              </a:rPr>
              <a:t>maintaining </a:t>
            </a:r>
            <a:r>
              <a:rPr lang="en-US" sz="2600" dirty="0">
                <a:latin typeface="Times New Roman" panose="02020603050405020304" pitchFamily="18" charset="0"/>
                <a:cs typeface="Times New Roman" panose="02020603050405020304" pitchFamily="18" charset="0"/>
              </a:rPr>
              <a:t>low </a:t>
            </a:r>
            <a:r>
              <a:rPr lang="en-US" sz="2600" dirty="0" smtClean="0">
                <a:latin typeface="Times New Roman" panose="02020603050405020304" pitchFamily="18" charset="0"/>
                <a:cs typeface="Times New Roman" panose="02020603050405020304" pitchFamily="18" charset="0"/>
              </a:rPr>
              <a:t>balance is in defaulter list.</a:t>
            </a:r>
          </a:p>
          <a:p>
            <a:pPr marL="0" indent="0">
              <a:buNone/>
            </a:pPr>
            <a:r>
              <a:rPr lang="en-US" sz="2600" dirty="0">
                <a:latin typeface="Times New Roman" panose="02020603050405020304" pitchFamily="18" charset="0"/>
                <a:cs typeface="Times New Roman" panose="02020603050405020304" pitchFamily="18" charset="0"/>
              </a:rPr>
              <a:t>5</a:t>
            </a:r>
            <a:r>
              <a:rPr lang="en-US" sz="2600" dirty="0" smtClean="0">
                <a:latin typeface="Times New Roman" panose="02020603050405020304" pitchFamily="18" charset="0"/>
                <a:cs typeface="Times New Roman" panose="02020603050405020304" pitchFamily="18" charset="0"/>
              </a:rPr>
              <a:t>) Users consider to take loan amount of Rupiah 5 mostly where the payback loan amount is Rupiah 6 than the loan amount of Rupiah 10 where the payback loan amount is Rupiah 12. This depicts that they use mobile balance precisely. </a:t>
            </a:r>
          </a:p>
          <a:p>
            <a:pPr marL="0" indent="0">
              <a:buNone/>
            </a:pPr>
            <a:r>
              <a:rPr lang="en-US" sz="2600" dirty="0" smtClean="0">
                <a:latin typeface="Times New Roman" panose="02020603050405020304" pitchFamily="18" charset="0"/>
                <a:cs typeface="Times New Roman" panose="02020603050405020304" pitchFamily="18" charset="0"/>
              </a:rPr>
              <a:t>6) </a:t>
            </a:r>
            <a:r>
              <a:rPr lang="en-US" sz="2600" dirty="0">
                <a:latin typeface="Times New Roman" panose="02020603050405020304" pitchFamily="18" charset="0"/>
                <a:cs typeface="Times New Roman" panose="02020603050405020304" pitchFamily="18" charset="0"/>
              </a:rPr>
              <a:t>Users taking average number of loans are more in defaulter count than users taking too much of loans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7</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Users maintaining high balance pay their loans on the stipulated time. That’s why non-defaulter ones of </a:t>
            </a:r>
            <a:r>
              <a:rPr lang="en-US" sz="2600" dirty="0" smtClean="0">
                <a:latin typeface="Times New Roman" panose="02020603050405020304" pitchFamily="18" charset="0"/>
                <a:cs typeface="Times New Roman" panose="02020603050405020304" pitchFamily="18" charset="0"/>
              </a:rPr>
              <a:t>them </a:t>
            </a:r>
            <a:r>
              <a:rPr lang="en-US" sz="2600" dirty="0">
                <a:latin typeface="Times New Roman" panose="02020603050405020304" pitchFamily="18" charset="0"/>
                <a:cs typeface="Times New Roman" panose="02020603050405020304" pitchFamily="18" charset="0"/>
              </a:rPr>
              <a:t>is 99</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8)  The </a:t>
            </a:r>
            <a:r>
              <a:rPr lang="en-US" sz="2600" dirty="0">
                <a:latin typeface="Times New Roman" panose="02020603050405020304" pitchFamily="18" charset="0"/>
                <a:cs typeface="Times New Roman" panose="02020603050405020304" pitchFamily="18" charset="0"/>
              </a:rPr>
              <a:t>% of number of times of loan taken in last 30 days by </a:t>
            </a:r>
            <a:r>
              <a:rPr lang="en-US" sz="2600" dirty="0" smtClean="0">
                <a:latin typeface="Times New Roman" panose="02020603050405020304" pitchFamily="18" charset="0"/>
                <a:cs typeface="Times New Roman" panose="02020603050405020304" pitchFamily="18" charset="0"/>
              </a:rPr>
              <a:t>users </a:t>
            </a:r>
            <a:r>
              <a:rPr lang="en-US" sz="2600" dirty="0">
                <a:latin typeface="Times New Roman" panose="02020603050405020304" pitchFamily="18" charset="0"/>
                <a:cs typeface="Times New Roman" panose="02020603050405020304" pitchFamily="18" charset="0"/>
              </a:rPr>
              <a:t>keeps on decreasing</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r>
              <a:rPr lang="en-US" sz="2600">
                <a:latin typeface="Times New Roman" panose="02020603050405020304" pitchFamily="18" charset="0"/>
                <a:cs typeface="Times New Roman" panose="02020603050405020304" pitchFamily="18" charset="0"/>
              </a:rPr>
              <a:t>9</a:t>
            </a:r>
            <a:r>
              <a:rPr lang="en-US" sz="260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Users taking average number of loans which is </a:t>
            </a:r>
            <a:r>
              <a:rPr lang="en-US" sz="2600" dirty="0" err="1">
                <a:latin typeface="Times New Roman" panose="02020603050405020304" pitchFamily="18" charset="0"/>
                <a:cs typeface="Times New Roman" panose="02020603050405020304" pitchFamily="18" charset="0"/>
              </a:rPr>
              <a:t>approx</a:t>
            </a:r>
            <a:r>
              <a:rPr lang="en-US" sz="2600" dirty="0">
                <a:latin typeface="Times New Roman" panose="02020603050405020304" pitchFamily="18" charset="0"/>
                <a:cs typeface="Times New Roman" panose="02020603050405020304" pitchFamily="18" charset="0"/>
              </a:rPr>
              <a:t> 20% are defaulters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endParaRPr lang="en-IN" dirty="0"/>
          </a:p>
        </p:txBody>
      </p:sp>
      <p:cxnSp>
        <p:nvCxnSpPr>
          <p:cNvPr id="5" name="Straight Connector 4"/>
          <p:cNvCxnSpPr/>
          <p:nvPr/>
        </p:nvCxnSpPr>
        <p:spPr>
          <a:xfrm>
            <a:off x="3312160" y="822960"/>
            <a:ext cx="5323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3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523365"/>
            <a:ext cx="9519920" cy="3963035"/>
          </a:xfrm>
        </p:spPr>
        <p:txBody>
          <a:bodyPr>
            <a:normAutofit/>
          </a:bodyPr>
          <a:lstStyle/>
          <a:p>
            <a:r>
              <a:rPr lang="en-US" sz="8800" dirty="0" smtClean="0">
                <a:latin typeface="Times New Roman" panose="02020603050405020304" pitchFamily="18" charset="0"/>
                <a:cs typeface="Times New Roman" panose="02020603050405020304" pitchFamily="18" charset="0"/>
              </a:rPr>
              <a:t>   THANK YOU !!</a:t>
            </a: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37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187" y="197976"/>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402139" y="1635299"/>
            <a:ext cx="11208774" cy="4781652"/>
          </a:xfrm>
        </p:spPr>
        <p:txBody>
          <a:bodyPr>
            <a:normAutofit/>
          </a:bodyPr>
          <a:lstStyle/>
          <a:p>
            <a:r>
              <a:rPr lang="en-US" sz="2400" dirty="0">
                <a:latin typeface="Times New Roman" panose="02020603050405020304" pitchFamily="18" charset="0"/>
                <a:cs typeface="Times New Roman" panose="02020603050405020304" pitchFamily="18" charset="0"/>
              </a:rPr>
              <a:t>In order to improve the selection of customers for the credit, the client wants some predictions that could help them in further investment and improvement in selection of customers</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Build </a:t>
            </a:r>
            <a:r>
              <a:rPr lang="en-US" sz="2400" dirty="0">
                <a:latin typeface="Times New Roman" panose="02020603050405020304" pitchFamily="18" charset="0"/>
                <a:cs typeface="Times New Roman" panose="02020603050405020304" pitchFamily="18" charset="0"/>
              </a:rPr>
              <a:t>a model which can be used to predict in terms of a probability for each loan transaction, whether the customer will be paying back the loaned amount within 5 days of insurance of loan</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objective is to study the behaviour of defaulters as well as prepare a machine learning model to classify all defaulters using the sample dataset provided by the </a:t>
            </a:r>
            <a:r>
              <a:rPr lang="en-IN" sz="2400" dirty="0" smtClean="0">
                <a:latin typeface="Times New Roman" panose="02020603050405020304" pitchFamily="18" charset="0"/>
                <a:cs typeface="Times New Roman" panose="02020603050405020304" pitchFamily="18" charset="0"/>
              </a:rPr>
              <a:t>client.</a:t>
            </a:r>
            <a:endParaRPr lang="en-IN"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1828800" y="1209040"/>
            <a:ext cx="857504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69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213" y="70618"/>
            <a:ext cx="10515600" cy="892944"/>
          </a:xfrm>
        </p:spPr>
        <p:txBody>
          <a:bodyPr/>
          <a:lstStyle/>
          <a:p>
            <a:pPr algn="ctr"/>
            <a:r>
              <a:rPr lang="en-US" b="1" dirty="0">
                <a:latin typeface="Times New Roman" panose="02020603050405020304" pitchFamily="18" charset="0"/>
                <a:cs typeface="Times New Roman" panose="02020603050405020304" pitchFamily="18" charset="0"/>
              </a:rPr>
              <a:t>EDA STEPS</a:t>
            </a:r>
            <a:endParaRPr lang="en-IN" dirty="0"/>
          </a:p>
        </p:txBody>
      </p:sp>
      <p:sp>
        <p:nvSpPr>
          <p:cNvPr id="3" name="Content Placeholder 2"/>
          <p:cNvSpPr>
            <a:spLocks noGrp="1"/>
          </p:cNvSpPr>
          <p:nvPr>
            <p:ph idx="1"/>
          </p:nvPr>
        </p:nvSpPr>
        <p:spPr>
          <a:xfrm>
            <a:off x="265471" y="963562"/>
            <a:ext cx="11743649" cy="5792838"/>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We will start by importing the libraries that we require for performing EDA. These include </a:t>
            </a:r>
            <a:r>
              <a:rPr lang="en-US" sz="2600" dirty="0" err="1">
                <a:latin typeface="Times New Roman" panose="02020603050405020304" pitchFamily="18" charset="0"/>
                <a:cs typeface="Times New Roman" panose="02020603050405020304" pitchFamily="18" charset="0"/>
              </a:rPr>
              <a:t>NumPy</a:t>
            </a:r>
            <a:r>
              <a:rPr lang="en-US" sz="2600" dirty="0">
                <a:latin typeface="Times New Roman" panose="02020603050405020304" pitchFamily="18" charset="0"/>
                <a:cs typeface="Times New Roman" panose="02020603050405020304" pitchFamily="18" charset="0"/>
              </a:rPr>
              <a:t>, Pandas, </a:t>
            </a:r>
            <a:r>
              <a:rPr lang="en-US" sz="2600" dirty="0" err="1">
                <a:latin typeface="Times New Roman" panose="02020603050405020304" pitchFamily="18" charset="0"/>
                <a:cs typeface="Times New Roman" panose="02020603050405020304" pitchFamily="18" charset="0"/>
              </a:rPr>
              <a:t>Matplotlib</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Seaborn</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now read the data from a </a:t>
            </a:r>
            <a:r>
              <a:rPr lang="en-US" sz="2600" dirty="0" smtClean="0">
                <a:latin typeface="Times New Roman" panose="02020603050405020304" pitchFamily="18" charset="0"/>
                <a:cs typeface="Times New Roman" panose="02020603050405020304" pitchFamily="18" charset="0"/>
              </a:rPr>
              <a:t>CSV </a:t>
            </a:r>
            <a:r>
              <a:rPr lang="en-US" sz="2600" dirty="0">
                <a:latin typeface="Times New Roman" panose="02020603050405020304" pitchFamily="18" charset="0"/>
                <a:cs typeface="Times New Roman" panose="02020603050405020304" pitchFamily="18" charset="0"/>
              </a:rPr>
              <a:t>file into a Pandas </a:t>
            </a:r>
            <a:r>
              <a:rPr lang="en-US" sz="2600" dirty="0" err="1">
                <a:latin typeface="Times New Roman" panose="02020603050405020304" pitchFamily="18" charset="0"/>
                <a:cs typeface="Times New Roman" panose="02020603050405020304" pitchFamily="18" charset="0"/>
              </a:rPr>
              <a:t>DataFrame</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display top 5 rows by using .head() function to know if it has the right type to data in </a:t>
            </a:r>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or not.</a:t>
            </a:r>
          </a:p>
          <a:p>
            <a:r>
              <a:rPr lang="en-US" sz="2600" dirty="0">
                <a:latin typeface="Times New Roman" panose="02020603050405020304" pitchFamily="18" charset="0"/>
                <a:cs typeface="Times New Roman" panose="02020603050405020304" pitchFamily="18" charset="0"/>
              </a:rPr>
              <a:t>Using .shape function to display total number of rows and columns present in the dataset.</a:t>
            </a:r>
          </a:p>
          <a:p>
            <a:r>
              <a:rPr lang="en-US" sz="2600" dirty="0">
                <a:latin typeface="Times New Roman" panose="02020603050405020304" pitchFamily="18" charset="0"/>
                <a:cs typeface="Times New Roman" panose="02020603050405020304" pitchFamily="18" charset="0"/>
              </a:rPr>
              <a:t>Using .columns function to display all the </a:t>
            </a:r>
            <a:r>
              <a:rPr lang="en-US" sz="2600" dirty="0" smtClean="0">
                <a:latin typeface="Times New Roman" panose="02020603050405020304" pitchFamily="18" charset="0"/>
                <a:cs typeface="Times New Roman" panose="02020603050405020304" pitchFamily="18" charset="0"/>
              </a:rPr>
              <a:t>features </a:t>
            </a:r>
            <a:r>
              <a:rPr lang="en-US" sz="2600" dirty="0">
                <a:latin typeface="Times New Roman" panose="02020603050405020304" pitchFamily="18" charset="0"/>
                <a:cs typeface="Times New Roman" panose="02020603050405020304" pitchFamily="18" charset="0"/>
              </a:rPr>
              <a:t>name present in the dataset</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now check datatype of each </a:t>
            </a:r>
            <a:r>
              <a:rPr lang="en-US" sz="2600" dirty="0" smtClean="0">
                <a:latin typeface="Times New Roman" panose="02020603050405020304" pitchFamily="18" charset="0"/>
                <a:cs typeface="Times New Roman" panose="02020603050405020304" pitchFamily="18" charset="0"/>
              </a:rPr>
              <a:t>features </a:t>
            </a:r>
            <a:r>
              <a:rPr lang="en-US" sz="2600" dirty="0">
                <a:latin typeface="Times New Roman" panose="02020603050405020304" pitchFamily="18" charset="0"/>
                <a:cs typeface="Times New Roman" panose="02020603050405020304" pitchFamily="18" charset="0"/>
              </a:rPr>
              <a:t>by using .info() function</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now display number of unique values in each </a:t>
            </a:r>
            <a:r>
              <a:rPr lang="en-US" sz="2600" dirty="0" smtClean="0">
                <a:latin typeface="Times New Roman" panose="02020603050405020304" pitchFamily="18" charset="0"/>
                <a:cs typeface="Times New Roman" panose="02020603050405020304" pitchFamily="18" charset="0"/>
              </a:rPr>
              <a:t>features </a:t>
            </a:r>
            <a:r>
              <a:rPr lang="en-US" sz="2600" dirty="0">
                <a:latin typeface="Times New Roman" panose="02020603050405020304" pitchFamily="18" charset="0"/>
                <a:cs typeface="Times New Roman" panose="02020603050405020304" pitchFamily="18" charset="0"/>
              </a:rPr>
              <a:t>by using .</a:t>
            </a:r>
            <a:r>
              <a:rPr lang="en-US" sz="2600" dirty="0" err="1">
                <a:latin typeface="Times New Roman" panose="02020603050405020304" pitchFamily="18" charset="0"/>
                <a:cs typeface="Times New Roman" panose="02020603050405020304" pitchFamily="18" charset="0"/>
              </a:rPr>
              <a:t>nunique</a:t>
            </a:r>
            <a:r>
              <a:rPr lang="en-US" sz="2600" dirty="0">
                <a:latin typeface="Times New Roman" panose="02020603050405020304" pitchFamily="18" charset="0"/>
                <a:cs typeface="Times New Roman" panose="02020603050405020304" pitchFamily="18" charset="0"/>
              </a:rPr>
              <a:t>() function</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Then listing out categorical and continuous features from dataset.</a:t>
            </a: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Use </a:t>
            </a:r>
            <a:r>
              <a:rPr lang="en-US" sz="2600" dirty="0">
                <a:latin typeface="Times New Roman" panose="02020603050405020304" pitchFamily="18" charset="0"/>
                <a:cs typeface="Times New Roman" panose="02020603050405020304" pitchFamily="18" charset="0"/>
              </a:rPr>
              <a:t>describe() function to get statistical details like count, percentiles, mean, </a:t>
            </a:r>
            <a:r>
              <a:rPr lang="en-US" sz="2600" dirty="0" err="1">
                <a:latin typeface="Times New Roman" panose="02020603050405020304" pitchFamily="18" charset="0"/>
                <a:cs typeface="Times New Roman" panose="02020603050405020304" pitchFamily="18" charset="0"/>
              </a:rPr>
              <a:t>std</a:t>
            </a:r>
            <a:r>
              <a:rPr lang="en-US" sz="2600" dirty="0">
                <a:latin typeface="Times New Roman" panose="02020603050405020304" pitchFamily="18" charset="0"/>
                <a:cs typeface="Times New Roman" panose="02020603050405020304" pitchFamily="18" charset="0"/>
              </a:rPr>
              <a:t>, and maximum value of a data frame</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We will now check for </a:t>
            </a:r>
            <a:r>
              <a:rPr lang="en-US" sz="2600" dirty="0" smtClean="0">
                <a:latin typeface="Times New Roman" panose="02020603050405020304" pitchFamily="18" charset="0"/>
                <a:cs typeface="Times New Roman" panose="02020603050405020304" pitchFamily="18" charset="0"/>
              </a:rPr>
              <a:t>null </a:t>
            </a:r>
            <a:r>
              <a:rPr lang="en-US" sz="2600" dirty="0">
                <a:latin typeface="Times New Roman" panose="02020603050405020304" pitchFamily="18" charset="0"/>
                <a:cs typeface="Times New Roman" panose="02020603050405020304" pitchFamily="18" charset="0"/>
              </a:rPr>
              <a:t>values</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our dataset</a:t>
            </a:r>
            <a:r>
              <a:rPr lang="en-US" sz="2600" dirty="0" smtClean="0">
                <a:latin typeface="Times New Roman" panose="02020603050405020304" pitchFamily="18" charset="0"/>
                <a:cs typeface="Times New Roman" panose="02020603050405020304" pitchFamily="18" charset="0"/>
              </a:rPr>
              <a:t>. We </a:t>
            </a:r>
            <a:r>
              <a:rPr lang="en-US" sz="2600" dirty="0">
                <a:latin typeface="Times New Roman" panose="02020603050405020304" pitchFamily="18" charset="0"/>
                <a:cs typeface="Times New Roman" panose="02020603050405020304" pitchFamily="18" charset="0"/>
              </a:rPr>
              <a:t>will </a:t>
            </a:r>
            <a:r>
              <a:rPr lang="en-US" sz="2600" dirty="0" smtClean="0">
                <a:latin typeface="Times New Roman" panose="02020603050405020304" pitchFamily="18" charset="0"/>
                <a:cs typeface="Times New Roman" panose="02020603050405020304" pitchFamily="18" charset="0"/>
              </a:rPr>
              <a:t>use </a:t>
            </a:r>
            <a:r>
              <a:rPr lang="en-US" sz="2600" dirty="0" err="1">
                <a:latin typeface="Times New Roman" panose="02020603050405020304" pitchFamily="18" charset="0"/>
                <a:cs typeface="Times New Roman" panose="02020603050405020304" pitchFamily="18" charset="0"/>
              </a:rPr>
              <a:t>isnull</a:t>
            </a:r>
            <a:r>
              <a:rPr lang="en-US" sz="2600" dirty="0">
                <a:latin typeface="Times New Roman" panose="02020603050405020304" pitchFamily="18" charset="0"/>
                <a:cs typeface="Times New Roman" panose="02020603050405020304" pitchFamily="18" charset="0"/>
              </a:rPr>
              <a:t>().sum() function for this </a:t>
            </a:r>
            <a:r>
              <a:rPr lang="en-US" sz="2600" dirty="0" smtClean="0">
                <a:latin typeface="Times New Roman" panose="02020603050405020304" pitchFamily="18" charset="0"/>
                <a:cs typeface="Times New Roman" panose="02020603050405020304" pitchFamily="18" charset="0"/>
              </a:rPr>
              <a:t>purpose. But the dataset does not have any null values.</a:t>
            </a:r>
          </a:p>
          <a:p>
            <a:r>
              <a:rPr lang="en-US" sz="2600" dirty="0" smtClean="0">
                <a:latin typeface="Times New Roman" panose="02020603050405020304" pitchFamily="18" charset="0"/>
                <a:cs typeface="Times New Roman" panose="02020603050405020304" pitchFamily="18" charset="0"/>
              </a:rPr>
              <a:t>Now we will do univariate, bivariate analysis on data to extract information from it.</a:t>
            </a:r>
          </a:p>
          <a:p>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cxnSp>
        <p:nvCxnSpPr>
          <p:cNvPr id="5" name="Straight Connector 4"/>
          <p:cNvCxnSpPr/>
          <p:nvPr/>
        </p:nvCxnSpPr>
        <p:spPr>
          <a:xfrm flipV="1">
            <a:off x="3281680" y="812800"/>
            <a:ext cx="5222240" cy="10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68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554" y="145272"/>
            <a:ext cx="10515600" cy="710134"/>
          </a:xfrm>
        </p:spPr>
        <p:txBody>
          <a:bodyPr/>
          <a:lstStyle/>
          <a:p>
            <a:pPr algn="ctr"/>
            <a:r>
              <a:rPr lang="en-US" b="1" dirty="0" smtClean="0">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469" y="986712"/>
            <a:ext cx="3347332" cy="23548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51" y="3448559"/>
            <a:ext cx="11570350" cy="2721546"/>
          </a:xfrm>
          <a:prstGeom prst="rect">
            <a:avLst/>
          </a:prstGeom>
        </p:spPr>
      </p:pic>
      <p:sp>
        <p:nvSpPr>
          <p:cNvPr id="8" name="Rectangle 7"/>
          <p:cNvSpPr/>
          <p:nvPr/>
        </p:nvSpPr>
        <p:spPr>
          <a:xfrm>
            <a:off x="418451" y="781232"/>
            <a:ext cx="7798865"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Using </a:t>
            </a:r>
            <a:r>
              <a:rPr lang="en-US" sz="2400" dirty="0" err="1">
                <a:latin typeface="Times New Roman" panose="02020603050405020304" pitchFamily="18" charset="0"/>
                <a:cs typeface="Times New Roman" panose="02020603050405020304" pitchFamily="18" charset="0"/>
              </a:rPr>
              <a:t>countplot</a:t>
            </a:r>
            <a:r>
              <a:rPr lang="en-US" sz="2400" dirty="0">
                <a:latin typeface="Times New Roman" panose="02020603050405020304" pitchFamily="18" charset="0"/>
                <a:cs typeface="Times New Roman" panose="02020603050405020304" pitchFamily="18" charset="0"/>
              </a:rPr>
              <a:t> function from </a:t>
            </a:r>
            <a:r>
              <a:rPr lang="en-US" sz="2400" dirty="0" err="1">
                <a:latin typeface="Times New Roman" panose="02020603050405020304" pitchFamily="18" charset="0"/>
                <a:cs typeface="Times New Roman" panose="02020603050405020304" pitchFamily="18" charset="0"/>
              </a:rPr>
              <a:t>seaborn</a:t>
            </a:r>
            <a:r>
              <a:rPr lang="en-US" sz="2400" dirty="0">
                <a:latin typeface="Times New Roman" panose="02020603050405020304" pitchFamily="18" charset="0"/>
                <a:cs typeface="Times New Roman" panose="02020603050405020304" pitchFamily="18" charset="0"/>
              </a:rPr>
              <a:t> library to visualize </a:t>
            </a:r>
            <a:r>
              <a:rPr lang="en-US" sz="2400" dirty="0" smtClean="0">
                <a:latin typeface="Times New Roman" panose="02020603050405020304" pitchFamily="18" charset="0"/>
                <a:cs typeface="Times New Roman" panose="02020603050405020304" pitchFamily="18" charset="0"/>
              </a:rPr>
              <a:t>features </a:t>
            </a:r>
            <a:r>
              <a:rPr lang="en-US" sz="2400" dirty="0">
                <a:latin typeface="Times New Roman" panose="02020603050405020304" pitchFamily="18" charset="0"/>
                <a:cs typeface="Times New Roman" panose="02020603050405020304" pitchFamily="18" charset="0"/>
              </a:rPr>
              <a:t>which gives insights about the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Writing down inferences </a:t>
            </a: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each plot of univariate analysis.</a:t>
            </a:r>
            <a:endParaRPr lang="en-IN"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418451" y="6301411"/>
            <a:ext cx="11065626"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bar </a:t>
            </a:r>
            <a:r>
              <a:rPr lang="en-US" sz="2400" dirty="0">
                <a:latin typeface="Times New Roman" panose="02020603050405020304" pitchFamily="18" charset="0"/>
                <a:cs typeface="Times New Roman" panose="02020603050405020304" pitchFamily="18" charset="0"/>
              </a:rPr>
              <a:t>chart </a:t>
            </a:r>
            <a:r>
              <a:rPr lang="en-US" sz="2400" dirty="0" smtClean="0">
                <a:latin typeface="Times New Roman" panose="02020603050405020304" pitchFamily="18" charset="0"/>
                <a:cs typeface="Times New Roman" panose="02020603050405020304" pitchFamily="18" charset="0"/>
              </a:rPr>
              <a:t>shows the number of times the user has taken loan in last 30 days.</a:t>
            </a:r>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641555" y="2350892"/>
            <a:ext cx="7214420" cy="8544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pie chart here depicts the percentage of defaulter and non-defaulter users. </a:t>
            </a:r>
            <a:endParaRPr lang="en-IN" sz="2400" dirty="0">
              <a:latin typeface="Times New Roman" panose="02020603050405020304" pitchFamily="18" charset="0"/>
              <a:cs typeface="Times New Roman" panose="02020603050405020304" pitchFamily="18" charset="0"/>
            </a:endParaRPr>
          </a:p>
        </p:txBody>
      </p:sp>
      <p:sp>
        <p:nvSpPr>
          <p:cNvPr id="12" name="Down Arrow 11"/>
          <p:cNvSpPr/>
          <p:nvPr/>
        </p:nvSpPr>
        <p:spPr>
          <a:xfrm rot="16200000">
            <a:off x="8021979" y="2478221"/>
            <a:ext cx="287534" cy="5997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p:nvCxnSpPr>
        <p:spPr>
          <a:xfrm>
            <a:off x="2692400" y="781232"/>
            <a:ext cx="6339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07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765" y="2802194"/>
            <a:ext cx="10809003" cy="894736"/>
          </a:xfrm>
        </p:spPr>
        <p:txBody>
          <a:bodyPr>
            <a:normAutofit/>
          </a:bodyPr>
          <a:lstStyle/>
          <a:p>
            <a:r>
              <a:rPr lang="en-US" sz="2400" dirty="0">
                <a:latin typeface="Times New Roman" panose="02020603050405020304" pitchFamily="18" charset="0"/>
                <a:cs typeface="Times New Roman" panose="02020603050405020304" pitchFamily="18" charset="0"/>
              </a:rPr>
              <a:t>Users have taken 6 times loan most of the time in 90 days period.</a:t>
            </a:r>
            <a:r>
              <a:rPr lang="en-US" b="1" dirty="0"/>
              <a:t/>
            </a:r>
            <a:br>
              <a:rPr lang="en-US" b="1"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2" y="265060"/>
            <a:ext cx="11430550" cy="253713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2" y="3472591"/>
            <a:ext cx="8686224" cy="3212689"/>
          </a:xfrm>
          <a:prstGeom prst="rect">
            <a:avLst/>
          </a:prstGeom>
        </p:spPr>
      </p:pic>
      <p:sp>
        <p:nvSpPr>
          <p:cNvPr id="7" name="Title 1"/>
          <p:cNvSpPr txBox="1">
            <a:spLocks/>
          </p:cNvSpPr>
          <p:nvPr/>
        </p:nvSpPr>
        <p:spPr>
          <a:xfrm>
            <a:off x="9359431" y="3472591"/>
            <a:ext cx="2680169" cy="3304129"/>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Users </a:t>
            </a:r>
            <a:r>
              <a:rPr lang="en-US" dirty="0" smtClean="0">
                <a:latin typeface="Times New Roman" panose="02020603050405020304" pitchFamily="18" charset="0"/>
                <a:cs typeface="Times New Roman" panose="02020603050405020304" pitchFamily="18" charset="0"/>
              </a:rPr>
              <a:t>who take </a:t>
            </a:r>
            <a:r>
              <a:rPr lang="en-US" dirty="0">
                <a:latin typeface="Times New Roman" panose="02020603050405020304" pitchFamily="18" charset="0"/>
                <a:cs typeface="Times New Roman" panose="02020603050405020304" pitchFamily="18" charset="0"/>
              </a:rPr>
              <a:t>less amount of loans are in defaulter </a:t>
            </a:r>
            <a:r>
              <a:rPr lang="en-US" dirty="0" smtClean="0">
                <a:latin typeface="Times New Roman" panose="02020603050405020304" pitchFamily="18" charset="0"/>
                <a:cs typeface="Times New Roman" panose="02020603050405020304" pitchFamily="18" charset="0"/>
              </a:rPr>
              <a:t>list as they fail to repay within the stipulated time.</a:t>
            </a:r>
            <a:endParaRPr lang="en-US" dirty="0">
              <a:latin typeface="Times New Roman" panose="02020603050405020304" pitchFamily="18" charset="0"/>
              <a:cs typeface="Times New Roman" panose="02020603050405020304" pitchFamily="18" charset="0"/>
            </a:endParaRPr>
          </a:p>
          <a:p>
            <a:r>
              <a:rPr lang="en-US" b="1" dirty="0" smtClean="0"/>
              <a:t/>
            </a:r>
            <a:br>
              <a:rPr lang="en-US" b="1" dirty="0" smtClean="0"/>
            </a:br>
            <a:endParaRPr lang="en-IN" sz="2400" dirty="0"/>
          </a:p>
        </p:txBody>
      </p:sp>
    </p:spTree>
    <p:extLst>
      <p:ext uri="{BB962C8B-B14F-4D97-AF65-F5344CB8AC3E}">
        <p14:creationId xmlns:p14="http://schemas.microsoft.com/office/powerpoint/2010/main" val="28215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778" y="764526"/>
            <a:ext cx="3740151" cy="2271252"/>
          </a:xfrm>
        </p:spPr>
        <p:txBody>
          <a:bodyPr>
            <a:normAutofit/>
          </a:bodyPr>
          <a:lstStyle/>
          <a:p>
            <a:r>
              <a:rPr lang="en-US" sz="2400" dirty="0" smtClean="0">
                <a:latin typeface="Times New Roman" panose="02020603050405020304" pitchFamily="18" charset="0"/>
                <a:cs typeface="Times New Roman" panose="02020603050405020304" pitchFamily="18" charset="0"/>
              </a:rPr>
              <a:t>Mostly users maintain low balance.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Only few of the users maintains average balance. </a:t>
            </a:r>
            <a:r>
              <a:rPr lang="en-US" sz="2400" b="1" dirty="0"/>
              <a:t/>
            </a:r>
            <a:br>
              <a:rPr lang="en-US" sz="2400" b="1"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97" y="113211"/>
            <a:ext cx="5441132" cy="30871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17" y="3352767"/>
            <a:ext cx="9709643" cy="2810659"/>
          </a:xfrm>
          <a:prstGeom prst="rect">
            <a:avLst/>
          </a:prstGeom>
        </p:spPr>
      </p:pic>
      <p:sp>
        <p:nvSpPr>
          <p:cNvPr id="6" name="Title 1"/>
          <p:cNvSpPr txBox="1">
            <a:spLocks/>
          </p:cNvSpPr>
          <p:nvPr/>
        </p:nvSpPr>
        <p:spPr>
          <a:xfrm>
            <a:off x="541797" y="5943600"/>
            <a:ext cx="10958341" cy="10464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There is less case of defaulter if the period of loan is 90 days.</a:t>
            </a:r>
            <a:r>
              <a:rPr lang="en-US" sz="2400" b="1" dirty="0" smtClean="0"/>
              <a:t/>
            </a:r>
            <a:br>
              <a:rPr lang="en-US" sz="2400" b="1" dirty="0" smtClean="0"/>
            </a:br>
            <a:endParaRPr lang="en-IN" sz="2400" dirty="0"/>
          </a:p>
        </p:txBody>
      </p:sp>
      <p:sp>
        <p:nvSpPr>
          <p:cNvPr id="3" name="Down Arrow 2"/>
          <p:cNvSpPr/>
          <p:nvPr/>
        </p:nvSpPr>
        <p:spPr>
          <a:xfrm rot="5400000">
            <a:off x="6878320" y="1452880"/>
            <a:ext cx="477520" cy="782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837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7623" y="815094"/>
            <a:ext cx="3324327" cy="1838633"/>
          </a:xfrm>
        </p:spPr>
        <p:txBody>
          <a:bodyPr>
            <a:normAutofit/>
          </a:bodyPr>
          <a:lstStyle/>
          <a:p>
            <a:r>
              <a:rPr lang="en-US" sz="2400" dirty="0">
                <a:latin typeface="Times New Roman" panose="02020603050405020304" pitchFamily="18" charset="0"/>
                <a:cs typeface="Times New Roman" panose="02020603050405020304" pitchFamily="18" charset="0"/>
              </a:rPr>
              <a:t>Lots of users those who are maintaining low balance is in defaulter list.</a:t>
            </a:r>
            <a:r>
              <a:rPr lang="en-US" sz="2400" b="1" dirty="0"/>
              <a:t/>
            </a:r>
            <a:br>
              <a:rPr lang="en-US" sz="2400" b="1"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48" y="186140"/>
            <a:ext cx="7653062" cy="29175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48" y="3318451"/>
            <a:ext cx="9393370" cy="2678429"/>
          </a:xfrm>
          <a:prstGeom prst="rect">
            <a:avLst/>
          </a:prstGeom>
        </p:spPr>
      </p:pic>
      <p:sp>
        <p:nvSpPr>
          <p:cNvPr id="6" name="Title 1"/>
          <p:cNvSpPr txBox="1">
            <a:spLocks/>
          </p:cNvSpPr>
          <p:nvPr/>
        </p:nvSpPr>
        <p:spPr>
          <a:xfrm>
            <a:off x="183248" y="5996880"/>
            <a:ext cx="11969423" cy="919316"/>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According to the plot, maximum times users recharge their account in the month of July followed by then June</a:t>
            </a:r>
          </a:p>
          <a:p>
            <a:r>
              <a:rPr lang="en-US" sz="2400" b="1" dirty="0" smtClean="0"/>
              <a:t>.</a:t>
            </a:r>
            <a:br>
              <a:rPr lang="en-US" sz="2400" b="1" dirty="0" smtClean="0"/>
            </a:br>
            <a:endParaRPr lang="en-IN" sz="2400" dirty="0"/>
          </a:p>
        </p:txBody>
      </p:sp>
      <p:sp>
        <p:nvSpPr>
          <p:cNvPr id="3" name="Down Arrow 2"/>
          <p:cNvSpPr/>
          <p:nvPr/>
        </p:nvSpPr>
        <p:spPr>
          <a:xfrm rot="5400000">
            <a:off x="8032954" y="1373047"/>
            <a:ext cx="448023" cy="566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286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8480" y="274248"/>
            <a:ext cx="3576320" cy="3131645"/>
          </a:xfrm>
        </p:spPr>
        <p:txBody>
          <a:bodyPr>
            <a:normAutofit/>
          </a:bodyPr>
          <a:lstStyle/>
          <a:p>
            <a:r>
              <a:rPr lang="en-US" sz="2400" dirty="0">
                <a:latin typeface="Times New Roman" panose="02020603050405020304" pitchFamily="18" charset="0"/>
                <a:cs typeface="Times New Roman" panose="02020603050405020304" pitchFamily="18" charset="0"/>
              </a:rPr>
              <a:t>Around 98% Users taking too much loans are non-defaulters as they repay the loan within stipulated </a:t>
            </a:r>
            <a:r>
              <a:rPr lang="en-US" sz="2400" dirty="0" smtClean="0">
                <a:latin typeface="Times New Roman" panose="02020603050405020304" pitchFamily="18" charset="0"/>
                <a:cs typeface="Times New Roman" panose="02020603050405020304" pitchFamily="18" charset="0"/>
              </a:rPr>
              <a:t>time.</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taking average number of loans which is </a:t>
            </a:r>
            <a:r>
              <a:rPr lang="en-US" sz="2400" dirty="0" err="1">
                <a:latin typeface="Times New Roman" panose="02020603050405020304" pitchFamily="18" charset="0"/>
                <a:cs typeface="Times New Roman" panose="02020603050405020304" pitchFamily="18" charset="0"/>
              </a:rPr>
              <a:t>approx</a:t>
            </a:r>
            <a:r>
              <a:rPr lang="en-US" sz="2400" dirty="0">
                <a:latin typeface="Times New Roman" panose="02020603050405020304" pitchFamily="18" charset="0"/>
                <a:cs typeface="Times New Roman" panose="02020603050405020304" pitchFamily="18" charset="0"/>
              </a:rPr>
              <a:t> 20% are defaulters.</a:t>
            </a:r>
            <a:r>
              <a:rPr lang="en-US" sz="2400" dirty="0"/>
              <a:t/>
            </a:r>
            <a:br>
              <a:rPr lang="en-US" sz="2400" dirty="0"/>
            </a:b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0" y="152329"/>
            <a:ext cx="7313869" cy="3131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49" y="3516077"/>
            <a:ext cx="7313869" cy="3168813"/>
          </a:xfrm>
          <a:prstGeom prst="rect">
            <a:avLst/>
          </a:prstGeom>
        </p:spPr>
      </p:pic>
      <p:sp>
        <p:nvSpPr>
          <p:cNvPr id="6" name="Title 1"/>
          <p:cNvSpPr txBox="1">
            <a:spLocks/>
          </p:cNvSpPr>
          <p:nvPr/>
        </p:nvSpPr>
        <p:spPr>
          <a:xfrm>
            <a:off x="7703574" y="4001729"/>
            <a:ext cx="4104967" cy="24138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New Users category has lots of defaulters around 35%.</a:t>
            </a:r>
          </a:p>
          <a:p>
            <a:r>
              <a:rPr lang="en-US" sz="2400" dirty="0" smtClean="0"/>
              <a:t/>
            </a:r>
            <a:br>
              <a:rPr lang="en-US" sz="2400" dirty="0" smtClean="0"/>
            </a:br>
            <a:endParaRPr lang="en-IN" sz="2400" dirty="0"/>
          </a:p>
        </p:txBody>
      </p:sp>
      <p:sp>
        <p:nvSpPr>
          <p:cNvPr id="7" name="Right Arrow 6"/>
          <p:cNvSpPr/>
          <p:nvPr/>
        </p:nvSpPr>
        <p:spPr>
          <a:xfrm rot="10800000">
            <a:off x="7573296" y="1621630"/>
            <a:ext cx="454906" cy="436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175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1161</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 MICRO CREDIT  DEFAULTER</vt:lpstr>
      <vt:lpstr>INTRODUCTION</vt:lpstr>
      <vt:lpstr>PROBLEM STATEMENT</vt:lpstr>
      <vt:lpstr>EDA STEPS</vt:lpstr>
      <vt:lpstr>VISUALIZATION</vt:lpstr>
      <vt:lpstr>Users have taken 6 times loan most of the time in 90 days period. </vt:lpstr>
      <vt:lpstr>Mostly users maintain low balance.   Only few of the users maintains average balance.  </vt:lpstr>
      <vt:lpstr>Lots of users those who are maintaining low balance is in defaulter list. </vt:lpstr>
      <vt:lpstr>Around 98% Users taking too much loans are non-defaulters as they repay the loan within stipulated time.  Users taking average number of loans which is approx 20% are defaulters. </vt:lpstr>
      <vt:lpstr>PowerPoint Presentation</vt:lpstr>
      <vt:lpstr>PowerPoint Presentation</vt:lpstr>
      <vt:lpstr>          STEPS &amp; ASSUMPTIONS TAKEN</vt:lpstr>
      <vt:lpstr>                         MODEL DASHBOARD</vt:lpstr>
      <vt:lpstr>PowerPoint Presentation</vt:lpstr>
      <vt:lpstr>3. RANDOM FOREST CLASSIFIER</vt:lpstr>
      <vt:lpstr>4. KNN CLASSIFIER</vt:lpstr>
      <vt:lpstr>5. SUPPORT VECTOR MACHINES</vt:lpstr>
      <vt:lpstr>6. GRADIENT BOOSTING CLASSIFIER</vt:lpstr>
      <vt:lpstr>We can see that 95% of the variance is being explained by 25 components by applying PCA which reduces the dimensionality of large datasets. </vt:lpstr>
      <vt:lpstr>ROC-AUC CURVE FOR ALL MODELS</vt:lpstr>
      <vt:lpstr>FINALIZED MODEL</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dc:creator>
  <cp:lastModifiedBy>Nitish</cp:lastModifiedBy>
  <cp:revision>101</cp:revision>
  <dcterms:created xsi:type="dcterms:W3CDTF">2021-08-26T05:16:21Z</dcterms:created>
  <dcterms:modified xsi:type="dcterms:W3CDTF">2021-08-31T07:31:57Z</dcterms:modified>
</cp:coreProperties>
</file>