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9" r:id="rId4"/>
    <p:sldId id="268" r:id="rId5"/>
    <p:sldId id="272" r:id="rId6"/>
    <p:sldId id="267" r:id="rId7"/>
    <p:sldId id="266" r:id="rId8"/>
    <p:sldId id="265" r:id="rId9"/>
    <p:sldId id="264" r:id="rId10"/>
    <p:sldId id="263" r:id="rId11"/>
    <p:sldId id="262" r:id="rId12"/>
    <p:sldId id="260" r:id="rId13"/>
    <p:sldId id="271" r:id="rId14"/>
    <p:sldId id="258" r:id="rId15"/>
    <p:sldId id="259"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79" autoAdjust="0"/>
  </p:normalViewPr>
  <p:slideViewPr>
    <p:cSldViewPr snapToGrid="0">
      <p:cViewPr varScale="1">
        <p:scale>
          <a:sx n="65" d="100"/>
          <a:sy n="65" d="100"/>
        </p:scale>
        <p:origin x="70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37A58DD-70BC-424B-8B39-9F0823AC7FBF}"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4BF3E0-D98F-4F38-80F2-42F30078174C}" type="slidenum">
              <a:rPr lang="en-IN" smtClean="0"/>
              <a:t>‹#›</a:t>
            </a:fld>
            <a:endParaRPr lang="en-IN"/>
          </a:p>
        </p:txBody>
      </p:sp>
    </p:spTree>
    <p:extLst>
      <p:ext uri="{BB962C8B-B14F-4D97-AF65-F5344CB8AC3E}">
        <p14:creationId xmlns:p14="http://schemas.microsoft.com/office/powerpoint/2010/main" val="1683182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7A58DD-70BC-424B-8B39-9F0823AC7FBF}"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4BF3E0-D98F-4F38-80F2-42F30078174C}" type="slidenum">
              <a:rPr lang="en-IN" smtClean="0"/>
              <a:t>‹#›</a:t>
            </a:fld>
            <a:endParaRPr lang="en-IN"/>
          </a:p>
        </p:txBody>
      </p:sp>
    </p:spTree>
    <p:extLst>
      <p:ext uri="{BB962C8B-B14F-4D97-AF65-F5344CB8AC3E}">
        <p14:creationId xmlns:p14="http://schemas.microsoft.com/office/powerpoint/2010/main" val="342567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7A58DD-70BC-424B-8B39-9F0823AC7FBF}"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4BF3E0-D98F-4F38-80F2-42F30078174C}" type="slidenum">
              <a:rPr lang="en-IN" smtClean="0"/>
              <a:t>‹#›</a:t>
            </a:fld>
            <a:endParaRPr lang="en-IN"/>
          </a:p>
        </p:txBody>
      </p:sp>
    </p:spTree>
    <p:extLst>
      <p:ext uri="{BB962C8B-B14F-4D97-AF65-F5344CB8AC3E}">
        <p14:creationId xmlns:p14="http://schemas.microsoft.com/office/powerpoint/2010/main" val="22154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7A58DD-70BC-424B-8B39-9F0823AC7FBF}"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4BF3E0-D98F-4F38-80F2-42F30078174C}" type="slidenum">
              <a:rPr lang="en-IN" smtClean="0"/>
              <a:t>‹#›</a:t>
            </a:fld>
            <a:endParaRPr lang="en-IN"/>
          </a:p>
        </p:txBody>
      </p:sp>
    </p:spTree>
    <p:extLst>
      <p:ext uri="{BB962C8B-B14F-4D97-AF65-F5344CB8AC3E}">
        <p14:creationId xmlns:p14="http://schemas.microsoft.com/office/powerpoint/2010/main" val="587210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7A58DD-70BC-424B-8B39-9F0823AC7FBF}"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4BF3E0-D98F-4F38-80F2-42F30078174C}" type="slidenum">
              <a:rPr lang="en-IN" smtClean="0"/>
              <a:t>‹#›</a:t>
            </a:fld>
            <a:endParaRPr lang="en-IN"/>
          </a:p>
        </p:txBody>
      </p:sp>
    </p:spTree>
    <p:extLst>
      <p:ext uri="{BB962C8B-B14F-4D97-AF65-F5344CB8AC3E}">
        <p14:creationId xmlns:p14="http://schemas.microsoft.com/office/powerpoint/2010/main" val="1737410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37A58DD-70BC-424B-8B39-9F0823AC7FBF}" type="datetimeFigureOut">
              <a:rPr lang="en-IN" smtClean="0"/>
              <a:t>16-09-2021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4BF3E0-D98F-4F38-80F2-42F30078174C}" type="slidenum">
              <a:rPr lang="en-IN" smtClean="0"/>
              <a:t>‹#›</a:t>
            </a:fld>
            <a:endParaRPr lang="en-IN"/>
          </a:p>
        </p:txBody>
      </p:sp>
    </p:spTree>
    <p:extLst>
      <p:ext uri="{BB962C8B-B14F-4D97-AF65-F5344CB8AC3E}">
        <p14:creationId xmlns:p14="http://schemas.microsoft.com/office/powerpoint/2010/main" val="3580244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37A58DD-70BC-424B-8B39-9F0823AC7FBF}" type="datetimeFigureOut">
              <a:rPr lang="en-IN" smtClean="0"/>
              <a:t>16-09-2021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4BF3E0-D98F-4F38-80F2-42F30078174C}" type="slidenum">
              <a:rPr lang="en-IN" smtClean="0"/>
              <a:t>‹#›</a:t>
            </a:fld>
            <a:endParaRPr lang="en-IN"/>
          </a:p>
        </p:txBody>
      </p:sp>
    </p:spTree>
    <p:extLst>
      <p:ext uri="{BB962C8B-B14F-4D97-AF65-F5344CB8AC3E}">
        <p14:creationId xmlns:p14="http://schemas.microsoft.com/office/powerpoint/2010/main" val="869614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37A58DD-70BC-424B-8B39-9F0823AC7FBF}" type="datetimeFigureOut">
              <a:rPr lang="en-IN" smtClean="0"/>
              <a:t>16-09-2021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4BF3E0-D98F-4F38-80F2-42F30078174C}" type="slidenum">
              <a:rPr lang="en-IN" smtClean="0"/>
              <a:t>‹#›</a:t>
            </a:fld>
            <a:endParaRPr lang="en-IN"/>
          </a:p>
        </p:txBody>
      </p:sp>
    </p:spTree>
    <p:extLst>
      <p:ext uri="{BB962C8B-B14F-4D97-AF65-F5344CB8AC3E}">
        <p14:creationId xmlns:p14="http://schemas.microsoft.com/office/powerpoint/2010/main" val="4234205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7A58DD-70BC-424B-8B39-9F0823AC7FBF}" type="datetimeFigureOut">
              <a:rPr lang="en-IN" smtClean="0"/>
              <a:t>16-09-2021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4BF3E0-D98F-4F38-80F2-42F30078174C}" type="slidenum">
              <a:rPr lang="en-IN" smtClean="0"/>
              <a:t>‹#›</a:t>
            </a:fld>
            <a:endParaRPr lang="en-IN"/>
          </a:p>
        </p:txBody>
      </p:sp>
    </p:spTree>
    <p:extLst>
      <p:ext uri="{BB962C8B-B14F-4D97-AF65-F5344CB8AC3E}">
        <p14:creationId xmlns:p14="http://schemas.microsoft.com/office/powerpoint/2010/main" val="4004088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7A58DD-70BC-424B-8B39-9F0823AC7FBF}" type="datetimeFigureOut">
              <a:rPr lang="en-IN" smtClean="0"/>
              <a:t>16-09-2021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4BF3E0-D98F-4F38-80F2-42F30078174C}" type="slidenum">
              <a:rPr lang="en-IN" smtClean="0"/>
              <a:t>‹#›</a:t>
            </a:fld>
            <a:endParaRPr lang="en-IN"/>
          </a:p>
        </p:txBody>
      </p:sp>
    </p:spTree>
    <p:extLst>
      <p:ext uri="{BB962C8B-B14F-4D97-AF65-F5344CB8AC3E}">
        <p14:creationId xmlns:p14="http://schemas.microsoft.com/office/powerpoint/2010/main" val="392485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7A58DD-70BC-424B-8B39-9F0823AC7FBF}" type="datetimeFigureOut">
              <a:rPr lang="en-IN" smtClean="0"/>
              <a:t>16-09-2021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4BF3E0-D98F-4F38-80F2-42F30078174C}" type="slidenum">
              <a:rPr lang="en-IN" smtClean="0"/>
              <a:t>‹#›</a:t>
            </a:fld>
            <a:endParaRPr lang="en-IN"/>
          </a:p>
        </p:txBody>
      </p:sp>
    </p:spTree>
    <p:extLst>
      <p:ext uri="{BB962C8B-B14F-4D97-AF65-F5344CB8AC3E}">
        <p14:creationId xmlns:p14="http://schemas.microsoft.com/office/powerpoint/2010/main" val="2541826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7A58DD-70BC-424B-8B39-9F0823AC7FBF}" type="datetimeFigureOut">
              <a:rPr lang="en-IN" smtClean="0"/>
              <a:t>16-09-2021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4BF3E0-D98F-4F38-80F2-42F30078174C}" type="slidenum">
              <a:rPr lang="en-IN" smtClean="0"/>
              <a:t>‹#›</a:t>
            </a:fld>
            <a:endParaRPr lang="en-IN"/>
          </a:p>
        </p:txBody>
      </p:sp>
    </p:spTree>
    <p:extLst>
      <p:ext uri="{BB962C8B-B14F-4D97-AF65-F5344CB8AC3E}">
        <p14:creationId xmlns:p14="http://schemas.microsoft.com/office/powerpoint/2010/main" val="4237688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300748" y="1927122"/>
            <a:ext cx="7472516" cy="1995949"/>
          </a:xfrm>
        </p:spPr>
        <p:txBody>
          <a:bodyPr>
            <a:normAutofit/>
          </a:bodyPr>
          <a:lstStyle/>
          <a:p>
            <a:r>
              <a:rPr lang="en-US" sz="4800" b="1" dirty="0" smtClean="0">
                <a:latin typeface="Times New Roman" panose="02020603050405020304" pitchFamily="18" charset="0"/>
                <a:cs typeface="Times New Roman" panose="02020603050405020304" pitchFamily="18" charset="0"/>
              </a:rPr>
              <a:t>HOUSING PRICE PREDICTION</a:t>
            </a:r>
            <a:endParaRPr lang="en-IN" sz="4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942735" y="5612735"/>
            <a:ext cx="4188542" cy="1245265"/>
          </a:xfrm>
        </p:spPr>
        <p:txBody>
          <a:bodyPr/>
          <a:lstStyle/>
          <a:p>
            <a:r>
              <a:rPr lang="en-US" dirty="0" smtClean="0">
                <a:latin typeface="Times New Roman" panose="02020603050405020304" pitchFamily="18" charset="0"/>
                <a:cs typeface="Times New Roman" panose="02020603050405020304" pitchFamily="18" charset="0"/>
              </a:rPr>
              <a:t>Presented By:</a:t>
            </a:r>
          </a:p>
          <a:p>
            <a:r>
              <a:rPr lang="en-US" dirty="0" smtClean="0">
                <a:latin typeface="Times New Roman" panose="02020603050405020304" pitchFamily="18" charset="0"/>
                <a:cs typeface="Times New Roman" panose="02020603050405020304" pitchFamily="18" charset="0"/>
              </a:rPr>
              <a:t> NITISH KUMAR SHARMA</a:t>
            </a:r>
            <a:endParaRPr lang="en-IN" dirty="0" smtClean="0"/>
          </a:p>
          <a:p>
            <a:endParaRPr lang="en-IN" dirty="0"/>
          </a:p>
        </p:txBody>
      </p:sp>
      <p:pic>
        <p:nvPicPr>
          <p:cNvPr id="4" name="Picture 3"/>
          <p:cNvPicPr>
            <a:picLocks noChangeAspect="1"/>
          </p:cNvPicPr>
          <p:nvPr/>
        </p:nvPicPr>
        <p:blipFill>
          <a:blip r:embed="rId2"/>
          <a:stretch>
            <a:fillRect/>
          </a:stretch>
        </p:blipFill>
        <p:spPr>
          <a:xfrm>
            <a:off x="240681" y="274113"/>
            <a:ext cx="2566638" cy="999831"/>
          </a:xfrm>
          <a:prstGeom prst="rect">
            <a:avLst/>
          </a:prstGeom>
        </p:spPr>
      </p:pic>
    </p:spTree>
    <p:extLst>
      <p:ext uri="{BB962C8B-B14F-4D97-AF65-F5344CB8AC3E}">
        <p14:creationId xmlns:p14="http://schemas.microsoft.com/office/powerpoint/2010/main" val="1782342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072282" y="373624"/>
            <a:ext cx="3942736" cy="2428569"/>
          </a:xfrm>
        </p:spPr>
        <p:txBody>
          <a:bodyPr/>
          <a:lstStyle/>
          <a:p>
            <a:r>
              <a:rPr lang="en-US" b="0" dirty="0" smtClean="0"/>
              <a:t>Saleprice </a:t>
            </a:r>
            <a:r>
              <a:rPr lang="en-US" b="0" dirty="0"/>
              <a:t>of house increases with increase in overall rating for material and finish of the house.</a:t>
            </a:r>
          </a:p>
          <a:p>
            <a:endParaRPr lang="en-IN" dirty="0"/>
          </a:p>
        </p:txBody>
      </p:sp>
      <p:sp>
        <p:nvSpPr>
          <p:cNvPr id="7" name="Text Placeholder 6"/>
          <p:cNvSpPr>
            <a:spLocks noGrp="1"/>
          </p:cNvSpPr>
          <p:nvPr>
            <p:ph type="body" sz="quarter" idx="3"/>
          </p:nvPr>
        </p:nvSpPr>
        <p:spPr>
          <a:xfrm>
            <a:off x="7939547" y="4070555"/>
            <a:ext cx="4208205" cy="2143432"/>
          </a:xfrm>
        </p:spPr>
        <p:txBody>
          <a:bodyPr/>
          <a:lstStyle/>
          <a:p>
            <a:r>
              <a:rPr lang="en-US" b="0" dirty="0"/>
              <a:t>Single family house &amp; Townhouse End Unit types of properties saleprice is much higher than other type of dwellings.</a:t>
            </a:r>
          </a:p>
          <a:p>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10" y="206477"/>
            <a:ext cx="6668877" cy="3146323"/>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309" y="3663576"/>
            <a:ext cx="6668878" cy="3123423"/>
          </a:xfrm>
          <a:prstGeom prst="rect">
            <a:avLst/>
          </a:prstGeom>
        </p:spPr>
      </p:pic>
      <p:sp>
        <p:nvSpPr>
          <p:cNvPr id="11" name="Right Arrow 10"/>
          <p:cNvSpPr/>
          <p:nvPr/>
        </p:nvSpPr>
        <p:spPr>
          <a:xfrm>
            <a:off x="7118556" y="1376516"/>
            <a:ext cx="688257" cy="4227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ight Arrow 11"/>
          <p:cNvSpPr/>
          <p:nvPr/>
        </p:nvSpPr>
        <p:spPr>
          <a:xfrm>
            <a:off x="7118556" y="4719484"/>
            <a:ext cx="688258" cy="4424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35683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819534" y="471948"/>
            <a:ext cx="3273272" cy="2812026"/>
          </a:xfrm>
        </p:spPr>
        <p:txBody>
          <a:bodyPr/>
          <a:lstStyle/>
          <a:p>
            <a:r>
              <a:rPr lang="en-US" b="0" dirty="0"/>
              <a:t>Saleprice of properties is high if located Within 200' of North-South Railroad and also Adjacent or near to postive off-site feature like park</a:t>
            </a:r>
            <a:r>
              <a:rPr lang="en-US" b="0" dirty="0" smtClean="0"/>
              <a:t>, greenbelt </a:t>
            </a:r>
            <a:r>
              <a:rPr lang="en-US" b="0" dirty="0"/>
              <a:t>etc.</a:t>
            </a:r>
          </a:p>
          <a:p>
            <a:endParaRPr lang="en-IN" dirty="0"/>
          </a:p>
        </p:txBody>
      </p:sp>
      <p:sp>
        <p:nvSpPr>
          <p:cNvPr id="7" name="Text Placeholder 6"/>
          <p:cNvSpPr>
            <a:spLocks noGrp="1"/>
          </p:cNvSpPr>
          <p:nvPr>
            <p:ph type="body" sz="quarter" idx="3"/>
          </p:nvPr>
        </p:nvSpPr>
        <p:spPr>
          <a:xfrm>
            <a:off x="8918728" y="3611773"/>
            <a:ext cx="3273272" cy="3018503"/>
          </a:xfrm>
        </p:spPr>
        <p:txBody>
          <a:bodyPr/>
          <a:lstStyle/>
          <a:p>
            <a:r>
              <a:rPr lang="en-US" b="0" dirty="0"/>
              <a:t>The saleprice of Partial houses which was not completed when last assessed (associated with New Homes) is maximum than others.</a:t>
            </a:r>
          </a:p>
          <a:p>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28" y="163599"/>
            <a:ext cx="7437745" cy="288440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26" y="3185652"/>
            <a:ext cx="7437747" cy="3444624"/>
          </a:xfrm>
          <a:prstGeom prst="rect">
            <a:avLst/>
          </a:prstGeom>
        </p:spPr>
      </p:pic>
      <p:sp>
        <p:nvSpPr>
          <p:cNvPr id="11" name="Right Arrow 10"/>
          <p:cNvSpPr/>
          <p:nvPr/>
        </p:nvSpPr>
        <p:spPr>
          <a:xfrm>
            <a:off x="7973961" y="4907964"/>
            <a:ext cx="648929" cy="470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Arrow 7"/>
          <p:cNvSpPr/>
          <p:nvPr/>
        </p:nvSpPr>
        <p:spPr>
          <a:xfrm>
            <a:off x="7973960" y="1240532"/>
            <a:ext cx="648929" cy="470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38605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8480"/>
            <a:ext cx="10515600" cy="903236"/>
          </a:xfrm>
        </p:spPr>
        <p:txBody>
          <a:bodyPr/>
          <a:lstStyle/>
          <a:p>
            <a:pPr algn="ctr"/>
            <a:r>
              <a:rPr lang="en-US" b="1" dirty="0" smtClean="0">
                <a:latin typeface="Times New Roman" panose="02020603050405020304" pitchFamily="18" charset="0"/>
                <a:cs typeface="Times New Roman" panose="02020603050405020304" pitchFamily="18" charset="0"/>
              </a:rPr>
              <a:t>STEPS &amp; ASSUMPTIONS TAKEN</a:t>
            </a:r>
            <a:endParaRPr lang="en-IN" b="1" dirty="0"/>
          </a:p>
        </p:txBody>
      </p:sp>
      <p:sp>
        <p:nvSpPr>
          <p:cNvPr id="3" name="Content Placeholder 2"/>
          <p:cNvSpPr>
            <a:spLocks noGrp="1"/>
          </p:cNvSpPr>
          <p:nvPr>
            <p:ph idx="1"/>
          </p:nvPr>
        </p:nvSpPr>
        <p:spPr>
          <a:xfrm>
            <a:off x="698089" y="1071716"/>
            <a:ext cx="10982633" cy="5535561"/>
          </a:xfrm>
        </p:spPr>
        <p:txBody>
          <a:bodyPr>
            <a:normAutofit/>
          </a:bodyPr>
          <a:lstStyle/>
          <a:p>
            <a:r>
              <a:rPr lang="en-US" sz="2400" dirty="0" smtClean="0">
                <a:latin typeface="Times New Roman" panose="02020603050405020304" pitchFamily="18" charset="0"/>
                <a:cs typeface="Times New Roman" panose="02020603050405020304" pitchFamily="18" charset="0"/>
              </a:rPr>
              <a:t>After data cleaning, </a:t>
            </a:r>
            <a:r>
              <a:rPr lang="en-US" sz="2400" dirty="0">
                <a:latin typeface="Times New Roman" panose="02020603050405020304" pitchFamily="18" charset="0"/>
                <a:cs typeface="Times New Roman" panose="02020603050405020304" pitchFamily="18" charset="0"/>
              </a:rPr>
              <a:t>visualized the </a:t>
            </a:r>
            <a:r>
              <a:rPr lang="en-US" sz="2400" dirty="0" smtClean="0">
                <a:latin typeface="Times New Roman" panose="02020603050405020304" pitchFamily="18" charset="0"/>
                <a:cs typeface="Times New Roman" panose="02020603050405020304" pitchFamily="18" charset="0"/>
              </a:rPr>
              <a:t>continuous variables </a:t>
            </a:r>
            <a:r>
              <a:rPr lang="en-US" sz="2400" dirty="0">
                <a:latin typeface="Times New Roman" panose="02020603050405020304" pitchFamily="18" charset="0"/>
                <a:cs typeface="Times New Roman" panose="02020603050405020304" pitchFamily="18" charset="0"/>
              </a:rPr>
              <a:t>using boxplot </a:t>
            </a:r>
            <a:r>
              <a:rPr lang="en-US" sz="2400" dirty="0" smtClean="0">
                <a:latin typeface="Times New Roman" panose="02020603050405020304" pitchFamily="18" charset="0"/>
                <a:cs typeface="Times New Roman" panose="02020603050405020304" pitchFamily="18" charset="0"/>
              </a:rPr>
              <a:t>for train and test data and the variables </a:t>
            </a:r>
            <a:r>
              <a:rPr lang="en-US" sz="2400" dirty="0">
                <a:latin typeface="Times New Roman" panose="02020603050405020304" pitchFamily="18" charset="0"/>
                <a:cs typeface="Times New Roman" panose="02020603050405020304" pitchFamily="18" charset="0"/>
              </a:rPr>
              <a:t>were having outliers.</a:t>
            </a:r>
          </a:p>
          <a:p>
            <a:r>
              <a:rPr lang="en-US" sz="2400" dirty="0">
                <a:latin typeface="Times New Roman" panose="02020603050405020304" pitchFamily="18" charset="0"/>
                <a:cs typeface="Times New Roman" panose="02020603050405020304" pitchFamily="18" charset="0"/>
              </a:rPr>
              <a:t>So treated the </a:t>
            </a:r>
            <a:r>
              <a:rPr lang="en-US" sz="2400" dirty="0" smtClean="0">
                <a:latin typeface="Times New Roman" panose="02020603050405020304" pitchFamily="18" charset="0"/>
                <a:cs typeface="Times New Roman" panose="02020603050405020304" pitchFamily="18" charset="0"/>
              </a:rPr>
              <a:t>variables </a:t>
            </a:r>
            <a:r>
              <a:rPr lang="en-US" sz="2400" dirty="0">
                <a:latin typeface="Times New Roman" panose="02020603050405020304" pitchFamily="18" charset="0"/>
                <a:cs typeface="Times New Roman" panose="02020603050405020304" pitchFamily="18" charset="0"/>
              </a:rPr>
              <a:t>using 1.5 IQR method </a:t>
            </a:r>
            <a:r>
              <a:rPr lang="en-US" sz="2400" dirty="0" smtClean="0">
                <a:latin typeface="Times New Roman" panose="02020603050405020304" pitchFamily="18" charset="0"/>
                <a:cs typeface="Times New Roman" panose="02020603050405020304" pitchFamily="18" charset="0"/>
              </a:rPr>
              <a:t>to remove outliers.</a:t>
            </a:r>
          </a:p>
          <a:p>
            <a:r>
              <a:rPr lang="en-US" sz="2400" dirty="0" smtClean="0">
                <a:latin typeface="Times New Roman" panose="02020603050405020304" pitchFamily="18" charset="0"/>
                <a:cs typeface="Times New Roman" panose="02020603050405020304" pitchFamily="18" charset="0"/>
              </a:rPr>
              <a:t>Used label encoder to convert categorical variables of train and test data into machine language.</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Plotted </a:t>
            </a:r>
            <a:r>
              <a:rPr lang="en-US" sz="2400" dirty="0">
                <a:latin typeface="Times New Roman" panose="02020603050405020304" pitchFamily="18" charset="0"/>
                <a:cs typeface="Times New Roman" panose="02020603050405020304" pitchFamily="18" charset="0"/>
              </a:rPr>
              <a:t>heat map to see the correlation of </a:t>
            </a:r>
            <a:r>
              <a:rPr lang="en-US" sz="2400" dirty="0" smtClean="0">
                <a:latin typeface="Times New Roman" panose="02020603050405020304" pitchFamily="18" charset="0"/>
                <a:cs typeface="Times New Roman" panose="02020603050405020304" pitchFamily="18" charset="0"/>
              </a:rPr>
              <a:t>train data variables </a:t>
            </a:r>
            <a:r>
              <a:rPr lang="en-US" sz="2400" dirty="0">
                <a:latin typeface="Times New Roman" panose="02020603050405020304" pitchFamily="18" charset="0"/>
                <a:cs typeface="Times New Roman" panose="02020603050405020304" pitchFamily="18" charset="0"/>
              </a:rPr>
              <a:t>with the target </a:t>
            </a:r>
            <a:r>
              <a:rPr lang="en-US" sz="2400" dirty="0" smtClean="0">
                <a:latin typeface="Times New Roman" panose="02020603050405020304" pitchFamily="18" charset="0"/>
                <a:cs typeface="Times New Roman" panose="02020603050405020304" pitchFamily="18" charset="0"/>
              </a:rPr>
              <a:t>(Saleprice) variable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Then removed </a:t>
            </a:r>
            <a:r>
              <a:rPr lang="en-US" sz="2400" dirty="0" smtClean="0">
                <a:latin typeface="Times New Roman" panose="02020603050405020304" pitchFamily="18" charset="0"/>
                <a:cs typeface="Times New Roman" panose="02020603050405020304" pitchFamily="18" charset="0"/>
              </a:rPr>
              <a:t>variables </a:t>
            </a:r>
            <a:r>
              <a:rPr lang="en-US" sz="2400" dirty="0">
                <a:latin typeface="Times New Roman" panose="02020603050405020304" pitchFamily="18" charset="0"/>
                <a:cs typeface="Times New Roman" panose="02020603050405020304" pitchFamily="18" charset="0"/>
              </a:rPr>
              <a:t>from </a:t>
            </a:r>
            <a:r>
              <a:rPr lang="en-US" sz="2400" dirty="0" smtClean="0">
                <a:latin typeface="Times New Roman" panose="02020603050405020304" pitchFamily="18" charset="0"/>
                <a:cs typeface="Times New Roman" panose="02020603050405020304" pitchFamily="18" charset="0"/>
              </a:rPr>
              <a:t>the train </a:t>
            </a:r>
            <a:r>
              <a:rPr lang="en-US" sz="2400" dirty="0">
                <a:latin typeface="Times New Roman" panose="02020603050405020304" pitchFamily="18" charset="0"/>
                <a:cs typeface="Times New Roman" panose="02020603050405020304" pitchFamily="18" charset="0"/>
              </a:rPr>
              <a:t>data that were highly co-related to each other by observing it through variance inflation factor.</a:t>
            </a:r>
          </a:p>
          <a:p>
            <a:r>
              <a:rPr lang="en-US" sz="2400" dirty="0">
                <a:latin typeface="Times New Roman" panose="02020603050405020304" pitchFamily="18" charset="0"/>
                <a:cs typeface="Times New Roman" panose="02020603050405020304" pitchFamily="18" charset="0"/>
              </a:rPr>
              <a:t>Then started model building and testing with different algorithms to find best model and finally doing hyper parameter tuning to achieve good accuracy.</a:t>
            </a:r>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1144281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3" y="119318"/>
            <a:ext cx="12005187"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IMPORTANT VARIABLES FOR PREDICTING        SALEPRICE OF HOUSES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1277" y="1907459"/>
            <a:ext cx="10999839" cy="4623466"/>
          </a:xfrm>
        </p:spPr>
        <p:txBody>
          <a:bodyPr/>
          <a:lstStyle/>
          <a:p>
            <a:r>
              <a:rPr lang="en-US" dirty="0"/>
              <a:t>(</a:t>
            </a:r>
            <a:r>
              <a:rPr lang="en-US" dirty="0" err="1"/>
              <a:t>OverallQual</a:t>
            </a:r>
            <a:r>
              <a:rPr lang="en-US" dirty="0"/>
              <a:t>) Rates the overall material and finish of the house</a:t>
            </a:r>
            <a:endParaRPr lang="en-US" dirty="0" smtClean="0"/>
          </a:p>
          <a:p>
            <a:r>
              <a:rPr lang="en-US" dirty="0"/>
              <a:t>(</a:t>
            </a:r>
            <a:r>
              <a:rPr lang="en-US" dirty="0" err="1" smtClean="0"/>
              <a:t>TotalBsmtSF</a:t>
            </a:r>
            <a:r>
              <a:rPr lang="en-US" dirty="0" smtClean="0"/>
              <a:t>) Total </a:t>
            </a:r>
            <a:r>
              <a:rPr lang="en-US" dirty="0"/>
              <a:t>square feet of basement </a:t>
            </a:r>
            <a:r>
              <a:rPr lang="en-US" dirty="0" smtClean="0"/>
              <a:t>area </a:t>
            </a:r>
          </a:p>
          <a:p>
            <a:r>
              <a:rPr lang="en-US" dirty="0" smtClean="0"/>
              <a:t>(</a:t>
            </a:r>
            <a:r>
              <a:rPr lang="en-US" dirty="0" err="1" smtClean="0"/>
              <a:t>GrLivArea</a:t>
            </a:r>
            <a:r>
              <a:rPr lang="en-US" dirty="0" smtClean="0"/>
              <a:t>) </a:t>
            </a:r>
            <a:r>
              <a:rPr lang="en-US" dirty="0"/>
              <a:t>Above grade (ground) living area square </a:t>
            </a:r>
            <a:r>
              <a:rPr lang="en-US" dirty="0" smtClean="0"/>
              <a:t>feet</a:t>
            </a:r>
          </a:p>
          <a:p>
            <a:r>
              <a:rPr lang="en-US" dirty="0" smtClean="0"/>
              <a:t>(</a:t>
            </a:r>
            <a:r>
              <a:rPr lang="en-US" dirty="0" err="1" smtClean="0"/>
              <a:t>GarageArea</a:t>
            </a:r>
            <a:r>
              <a:rPr lang="en-US" dirty="0" smtClean="0"/>
              <a:t>) </a:t>
            </a:r>
            <a:r>
              <a:rPr lang="en-US" dirty="0"/>
              <a:t>Size of garage in square </a:t>
            </a:r>
            <a:r>
              <a:rPr lang="en-US" dirty="0" smtClean="0"/>
              <a:t>feet</a:t>
            </a:r>
          </a:p>
          <a:p>
            <a:r>
              <a:rPr lang="en-US" dirty="0" smtClean="0"/>
              <a:t>(</a:t>
            </a:r>
            <a:r>
              <a:rPr lang="en-US" dirty="0" err="1" smtClean="0"/>
              <a:t>GarageCars</a:t>
            </a:r>
            <a:r>
              <a:rPr lang="en-US" dirty="0" smtClean="0"/>
              <a:t>) </a:t>
            </a:r>
            <a:r>
              <a:rPr lang="en-US" dirty="0"/>
              <a:t>Size of garage in car </a:t>
            </a:r>
            <a:r>
              <a:rPr lang="en-US" dirty="0" smtClean="0"/>
              <a:t>capacity</a:t>
            </a:r>
          </a:p>
          <a:p>
            <a:endParaRPr lang="en-US" dirty="0"/>
          </a:p>
          <a:p>
            <a:pPr marL="0" indent="0">
              <a:buNone/>
            </a:pPr>
            <a:r>
              <a:rPr lang="en-US" dirty="0" smtClean="0"/>
              <a:t>The above features/variables have good positive correlation with target (Saleprice) variable.</a:t>
            </a:r>
            <a:endParaRPr lang="en-IN" dirty="0"/>
          </a:p>
        </p:txBody>
      </p:sp>
    </p:spTree>
    <p:extLst>
      <p:ext uri="{BB962C8B-B14F-4D97-AF65-F5344CB8AC3E}">
        <p14:creationId xmlns:p14="http://schemas.microsoft.com/office/powerpoint/2010/main" val="37227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045" y="207809"/>
            <a:ext cx="10515600" cy="775417"/>
          </a:xfrm>
        </p:spPr>
        <p:txBody>
          <a:bodyPr/>
          <a:lstStyle/>
          <a:p>
            <a:pPr algn="ctr"/>
            <a:r>
              <a:rPr lang="en-US" b="1" dirty="0" smtClean="0">
                <a:latin typeface="Times New Roman" panose="02020603050405020304" pitchFamily="18" charset="0"/>
                <a:cs typeface="Times New Roman" panose="02020603050405020304" pitchFamily="18" charset="0"/>
              </a:rPr>
              <a:t>FINALIZED MODEL</a:t>
            </a:r>
            <a:endParaRPr lang="en-IN" dirty="0"/>
          </a:p>
        </p:txBody>
      </p:sp>
      <p:sp>
        <p:nvSpPr>
          <p:cNvPr id="3" name="Content Placeholder 2"/>
          <p:cNvSpPr>
            <a:spLocks noGrp="1"/>
          </p:cNvSpPr>
          <p:nvPr>
            <p:ph idx="1"/>
          </p:nvPr>
        </p:nvSpPr>
        <p:spPr>
          <a:xfrm>
            <a:off x="730045" y="1157031"/>
            <a:ext cx="10515600" cy="1261704"/>
          </a:xfrm>
        </p:spPr>
        <p:txBody>
          <a:bodyPr/>
          <a:lstStyle/>
          <a:p>
            <a:r>
              <a:rPr lang="en-US" sz="2400" dirty="0" smtClean="0">
                <a:latin typeface="Times New Roman" panose="02020603050405020304" pitchFamily="18" charset="0"/>
                <a:cs typeface="Times New Roman" panose="02020603050405020304" pitchFamily="18" charset="0"/>
              </a:rPr>
              <a:t>XGB </a:t>
            </a:r>
            <a:r>
              <a:rPr lang="en-US" sz="2400" dirty="0" err="1" smtClean="0">
                <a:latin typeface="Times New Roman" panose="02020603050405020304" pitchFamily="18" charset="0"/>
                <a:cs typeface="Times New Roman" panose="02020603050405020304" pitchFamily="18" charset="0"/>
              </a:rPr>
              <a:t>Regressor</a:t>
            </a:r>
            <a:r>
              <a:rPr lang="en-US" sz="2400" dirty="0" smtClean="0">
                <a:latin typeface="Times New Roman" panose="02020603050405020304" pitchFamily="18" charset="0"/>
                <a:cs typeface="Times New Roman" panose="02020603050405020304" pitchFamily="18" charset="0"/>
              </a:rPr>
              <a:t> is </a:t>
            </a:r>
            <a:r>
              <a:rPr lang="en-US" sz="2400" dirty="0">
                <a:latin typeface="Times New Roman" panose="02020603050405020304" pitchFamily="18" charset="0"/>
                <a:cs typeface="Times New Roman" panose="02020603050405020304" pitchFamily="18" charset="0"/>
              </a:rPr>
              <a:t>our best/finalized model to deploy for production because the difference between its accuracy and CV score is least among all models.</a:t>
            </a:r>
            <a:endParaRPr lang="en-IN" sz="2400" dirty="0">
              <a:latin typeface="Times New Roman" panose="02020603050405020304" pitchFamily="18" charset="0"/>
              <a:cs typeface="Times New Roman" panose="02020603050405020304" pitchFamily="18" charset="0"/>
            </a:endParaRPr>
          </a:p>
          <a:p>
            <a:endParaRPr lang="en-IN" dirty="0"/>
          </a:p>
        </p:txBody>
      </p:sp>
      <p:sp>
        <p:nvSpPr>
          <p:cNvPr id="5" name="Content Placeholder 2"/>
          <p:cNvSpPr txBox="1">
            <a:spLocks/>
          </p:cNvSpPr>
          <p:nvPr/>
        </p:nvSpPr>
        <p:spPr>
          <a:xfrm>
            <a:off x="373626" y="6020823"/>
            <a:ext cx="10515600" cy="8371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latin typeface="Times New Roman" panose="02020603050405020304" pitchFamily="18" charset="0"/>
                <a:cs typeface="Times New Roman" panose="02020603050405020304" pitchFamily="18" charset="0"/>
              </a:rPr>
              <a:t>After applying hyper parameter tuning on our best model (XGB </a:t>
            </a:r>
            <a:r>
              <a:rPr lang="en-US" sz="2400" dirty="0" err="1" smtClean="0">
                <a:latin typeface="Times New Roman" panose="02020603050405020304" pitchFamily="18" charset="0"/>
                <a:cs typeface="Times New Roman" panose="02020603050405020304" pitchFamily="18" charset="0"/>
              </a:rPr>
              <a:t>Regressor</a:t>
            </a:r>
            <a:r>
              <a:rPr lang="en-US" sz="2400" dirty="0" smtClean="0">
                <a:latin typeface="Times New Roman" panose="02020603050405020304" pitchFamily="18" charset="0"/>
                <a:cs typeface="Times New Roman" panose="02020603050405020304" pitchFamily="18" charset="0"/>
              </a:rPr>
              <a:t>) , the accuracy increased by </a:t>
            </a:r>
            <a:r>
              <a:rPr lang="en-US" sz="2400" dirty="0" smtClean="0">
                <a:latin typeface="Times New Roman" panose="02020603050405020304" pitchFamily="18" charset="0"/>
                <a:cs typeface="Times New Roman" panose="02020603050405020304" pitchFamily="18" charset="0"/>
              </a:rPr>
              <a:t>4.87</a:t>
            </a:r>
            <a:r>
              <a:rPr lang="en-US" sz="2400" dirty="0" smtClean="0">
                <a:latin typeface="Times New Roman" panose="02020603050405020304" pitchFamily="18" charset="0"/>
                <a:cs typeface="Times New Roman" panose="02020603050405020304" pitchFamily="18" charset="0"/>
              </a:rPr>
              <a:t>%.</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168" y="2071378"/>
            <a:ext cx="5984615" cy="3798480"/>
          </a:xfrm>
          <a:prstGeom prst="rect">
            <a:avLst/>
          </a:prstGeom>
        </p:spPr>
      </p:pic>
    </p:spTree>
    <p:extLst>
      <p:ext uri="{BB962C8B-B14F-4D97-AF65-F5344CB8AC3E}">
        <p14:creationId xmlns:p14="http://schemas.microsoft.com/office/powerpoint/2010/main" val="946147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151"/>
            <a:ext cx="10515600" cy="863907"/>
          </a:xfrm>
        </p:spPr>
        <p:txBody>
          <a:bodyPr/>
          <a:lstStyle/>
          <a:p>
            <a:pPr algn="ctr"/>
            <a:r>
              <a:rPr lang="en-US" b="1" dirty="0" smtClean="0">
                <a:latin typeface="Times New Roman" panose="02020603050405020304" pitchFamily="18" charset="0"/>
                <a:cs typeface="Times New Roman" panose="02020603050405020304" pitchFamily="18" charset="0"/>
              </a:rPr>
              <a:t>CONCLUSION</a:t>
            </a:r>
            <a:endParaRPr lang="en-IN" dirty="0"/>
          </a:p>
        </p:txBody>
      </p:sp>
      <p:sp>
        <p:nvSpPr>
          <p:cNvPr id="3" name="Content Placeholder 2"/>
          <p:cNvSpPr>
            <a:spLocks noGrp="1"/>
          </p:cNvSpPr>
          <p:nvPr>
            <p:ph idx="1"/>
          </p:nvPr>
        </p:nvSpPr>
        <p:spPr>
          <a:xfrm>
            <a:off x="314631" y="993058"/>
            <a:ext cx="11533239" cy="5732207"/>
          </a:xfrm>
        </p:spPr>
        <p:txBody>
          <a:bodyPr>
            <a:normAutofit lnSpcReduction="10000"/>
          </a:bodyPr>
          <a:lstStyle/>
          <a:p>
            <a:r>
              <a:rPr lang="en-US" dirty="0">
                <a:latin typeface="Times New Roman" panose="02020603050405020304" pitchFamily="18" charset="0"/>
                <a:cs typeface="Times New Roman" panose="02020603050405020304" pitchFamily="18" charset="0"/>
              </a:rPr>
              <a:t>The analysis showed that </a:t>
            </a:r>
            <a:r>
              <a:rPr lang="en-IN" dirty="0" err="1">
                <a:latin typeface="Times New Roman" panose="02020603050405020304" pitchFamily="18" charset="0"/>
                <a:cs typeface="Times New Roman" panose="02020603050405020304" pitchFamily="18" charset="0"/>
              </a:rPr>
              <a:t>OverallQual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TotalBsmtSF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GarageCars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GarageArea</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GrLivArea</a:t>
            </a:r>
            <a:r>
              <a:rPr lang="en-IN" dirty="0">
                <a:latin typeface="Times New Roman" panose="02020603050405020304" pitchFamily="18" charset="0"/>
                <a:cs typeface="Times New Roman" panose="02020603050405020304" pitchFamily="18" charset="0"/>
              </a:rPr>
              <a:t> variables </a:t>
            </a:r>
            <a:r>
              <a:rPr lang="en-US" dirty="0">
                <a:latin typeface="Times New Roman" panose="02020603050405020304" pitchFamily="18" charset="0"/>
                <a:cs typeface="Times New Roman" panose="02020603050405020304" pitchFamily="18" charset="0"/>
              </a:rPr>
              <a:t>were important determinants of target (Saleprice) variable.</a:t>
            </a:r>
          </a:p>
          <a:p>
            <a:r>
              <a:rPr lang="en-US" dirty="0" err="1">
                <a:latin typeface="Times New Roman" panose="02020603050405020304" pitchFamily="18" charset="0"/>
                <a:cs typeface="Times New Roman" panose="02020603050405020304" pitchFamily="18" charset="0"/>
              </a:rPr>
              <a:t>OverallQual</a:t>
            </a:r>
            <a:r>
              <a:rPr lang="en-US" dirty="0">
                <a:latin typeface="Times New Roman" panose="02020603050405020304" pitchFamily="18" charset="0"/>
                <a:cs typeface="Times New Roman" panose="02020603050405020304" pitchFamily="18" charset="0"/>
              </a:rPr>
              <a:t> variable plays a huge role in deciding the price of a house.</a:t>
            </a:r>
          </a:p>
          <a:p>
            <a:r>
              <a:rPr lang="en-US" dirty="0">
                <a:latin typeface="Times New Roman" panose="02020603050405020304" pitchFamily="18" charset="0"/>
                <a:cs typeface="Times New Roman" panose="02020603050405020304" pitchFamily="18" charset="0"/>
              </a:rPr>
              <a:t>People do not ignore house foundation material when purchasing a house. High quality house, based on its foundation material, also affects pricing. </a:t>
            </a:r>
          </a:p>
          <a:p>
            <a:r>
              <a:rPr lang="en-US" dirty="0">
                <a:latin typeface="Times New Roman" panose="02020603050405020304" pitchFamily="18" charset="0"/>
                <a:cs typeface="Times New Roman" panose="02020603050405020304" pitchFamily="18" charset="0"/>
              </a:rPr>
              <a:t>Location of properties &amp; accessibility to highway, shopping malls, park, market, hospitals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plays an important role </a:t>
            </a:r>
            <a:r>
              <a:rPr lang="en-IN" dirty="0">
                <a:latin typeface="Times New Roman" panose="02020603050405020304" pitchFamily="18" charset="0"/>
                <a:cs typeface="Times New Roman" panose="02020603050405020304" pitchFamily="18" charset="0"/>
              </a:rPr>
              <a:t>in affecting house prices</a:t>
            </a:r>
            <a:r>
              <a:rPr lang="en-IN"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newer the house the higher is the price.</a:t>
            </a:r>
          </a:p>
          <a:p>
            <a:r>
              <a:rPr lang="en-US" dirty="0" smtClean="0">
                <a:latin typeface="Times New Roman" panose="02020603050405020304" pitchFamily="18" charset="0"/>
                <a:cs typeface="Times New Roman" panose="02020603050405020304" pitchFamily="18" charset="0"/>
              </a:rPr>
              <a:t>Properties size</a:t>
            </a:r>
            <a:r>
              <a:rPr lang="en-US" dirty="0">
                <a:latin typeface="Times New Roman" panose="02020603050405020304" pitchFamily="18" charset="0"/>
                <a:cs typeface="Times New Roman" panose="02020603050405020304" pitchFamily="18" charset="0"/>
              </a:rPr>
              <a:t>, appeal and usable space </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an important element to consider.</a:t>
            </a:r>
          </a:p>
          <a:p>
            <a:r>
              <a:rPr lang="en-US" dirty="0" err="1">
                <a:latin typeface="Times New Roman" panose="02020603050405020304" pitchFamily="18" charset="0"/>
                <a:cs typeface="Times New Roman" panose="02020603050405020304" pitchFamily="18" charset="0"/>
              </a:rPr>
              <a:t>Remodelling</a:t>
            </a:r>
            <a:r>
              <a:rPr lang="en-US" dirty="0">
                <a:latin typeface="Times New Roman" panose="02020603050405020304" pitchFamily="18" charset="0"/>
                <a:cs typeface="Times New Roman" panose="02020603050405020304" pitchFamily="18" charset="0"/>
              </a:rPr>
              <a:t> of houses can boost its value overtime.</a:t>
            </a:r>
          </a:p>
          <a:p>
            <a:r>
              <a:rPr lang="en-US" dirty="0">
                <a:latin typeface="Times New Roman" panose="02020603050405020304" pitchFamily="18" charset="0"/>
                <a:cs typeface="Times New Roman" panose="02020603050405020304" pitchFamily="18" charset="0"/>
              </a:rPr>
              <a:t>If garage, central air conditioning &amp; pool are available then these will have a significant impact on the sale price of houses.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8674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7097" y="2823190"/>
            <a:ext cx="5270090" cy="1325563"/>
          </a:xfrm>
        </p:spPr>
        <p:txBody>
          <a:bodyPr>
            <a:noAutofit/>
          </a:bodyPr>
          <a:lstStyle/>
          <a:p>
            <a:r>
              <a:rPr lang="en-US" sz="6000" b="1" dirty="0" smtClean="0">
                <a:latin typeface="Times New Roman" panose="02020603050405020304" pitchFamily="18" charset="0"/>
                <a:cs typeface="Times New Roman" panose="02020603050405020304" pitchFamily="18" charset="0"/>
              </a:rPr>
              <a:t>THANK YOU!</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641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703" y="129152"/>
            <a:ext cx="10515600" cy="745920"/>
          </a:xfrm>
        </p:spPr>
        <p:txBody>
          <a:bodyPr/>
          <a:lstStyle/>
          <a:p>
            <a:pPr algn="ctr"/>
            <a:r>
              <a:rPr lang="en-US" b="1" dirty="0" smtClean="0">
                <a:latin typeface="Times New Roman" panose="02020603050405020304" pitchFamily="18" charset="0"/>
                <a:cs typeface="Times New Roman" panose="02020603050405020304" pitchFamily="18" charset="0"/>
              </a:rPr>
              <a:t>INTRODUCTION</a:t>
            </a:r>
            <a:endParaRPr lang="en-IN" dirty="0"/>
          </a:p>
        </p:txBody>
      </p:sp>
      <p:sp>
        <p:nvSpPr>
          <p:cNvPr id="3" name="Content Placeholder 2"/>
          <p:cNvSpPr>
            <a:spLocks noGrp="1"/>
          </p:cNvSpPr>
          <p:nvPr>
            <p:ph idx="1"/>
          </p:nvPr>
        </p:nvSpPr>
        <p:spPr>
          <a:xfrm>
            <a:off x="491613" y="1081548"/>
            <a:ext cx="11464413" cy="5338917"/>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Houses are one of the necessary need of each and every person around the globe and therefore housing and real </a:t>
            </a:r>
            <a:r>
              <a:rPr lang="en-US" sz="2400" dirty="0" smtClean="0">
                <a:latin typeface="Times New Roman" panose="02020603050405020304" pitchFamily="18" charset="0"/>
                <a:cs typeface="Times New Roman" panose="02020603050405020304" pitchFamily="18" charset="0"/>
              </a:rPr>
              <a:t>estate market </a:t>
            </a:r>
            <a:r>
              <a:rPr lang="en-US" sz="2400" dirty="0">
                <a:latin typeface="Times New Roman" panose="02020603050405020304" pitchFamily="18" charset="0"/>
                <a:cs typeface="Times New Roman" panose="02020603050405020304" pitchFamily="18" charset="0"/>
              </a:rPr>
              <a:t>is one of the markets which is one of the major contributors in the world’s economy. </a:t>
            </a: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a very large </a:t>
            </a:r>
            <a:r>
              <a:rPr lang="en-US" sz="2400" dirty="0" smtClean="0">
                <a:latin typeface="Times New Roman" panose="02020603050405020304" pitchFamily="18" charset="0"/>
                <a:cs typeface="Times New Roman" panose="02020603050405020304" pitchFamily="18" charset="0"/>
              </a:rPr>
              <a:t>market and </a:t>
            </a:r>
            <a:r>
              <a:rPr lang="en-US" sz="2400" dirty="0">
                <a:latin typeface="Times New Roman" panose="02020603050405020304" pitchFamily="18" charset="0"/>
                <a:cs typeface="Times New Roman" panose="02020603050405020304" pitchFamily="18" charset="0"/>
              </a:rPr>
              <a:t>there are various companies working in the domain</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Housing </a:t>
            </a:r>
            <a:r>
              <a:rPr lang="en-US" sz="2400" dirty="0">
                <a:latin typeface="Times New Roman" panose="02020603050405020304" pitchFamily="18" charset="0"/>
                <a:cs typeface="Times New Roman" panose="02020603050405020304" pitchFamily="18" charset="0"/>
              </a:rPr>
              <a:t>prices are an important reflection of the </a:t>
            </a:r>
            <a:r>
              <a:rPr lang="en-US" sz="2400" dirty="0" smtClean="0">
                <a:latin typeface="Times New Roman" panose="02020603050405020304" pitchFamily="18" charset="0"/>
                <a:cs typeface="Times New Roman" panose="02020603050405020304" pitchFamily="18" charset="0"/>
              </a:rPr>
              <a:t>economy.</a:t>
            </a:r>
            <a:r>
              <a:rPr lang="en-US" sz="2400" dirty="0">
                <a:latin typeface="Times New Roman" panose="02020603050405020304" pitchFamily="18" charset="0"/>
                <a:cs typeface="Times New Roman" panose="02020603050405020304" pitchFamily="18" charset="0"/>
              </a:rPr>
              <a:t> House Price prediction, is important to drive Real Estate efficiency. As earlier, House prices were determined by calculating the acquiring and selling price in a locality. Therefore, the House Price prediction model is very essential in filling the information gap and improve Real Estate efficiency</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Data science comes as a very important tool to solve </a:t>
            </a:r>
            <a:r>
              <a:rPr lang="en-US" sz="2400" dirty="0" smtClean="0">
                <a:latin typeface="Times New Roman" panose="02020603050405020304" pitchFamily="18" charset="0"/>
                <a:cs typeface="Times New Roman" panose="02020603050405020304" pitchFamily="18" charset="0"/>
              </a:rPr>
              <a:t>problems in </a:t>
            </a:r>
            <a:r>
              <a:rPr lang="en-US" sz="2400" dirty="0">
                <a:latin typeface="Times New Roman" panose="02020603050405020304" pitchFamily="18" charset="0"/>
                <a:cs typeface="Times New Roman" panose="02020603050405020304" pitchFamily="18" charset="0"/>
              </a:rPr>
              <a:t>the domain to help the companies increase their overall revenue, profits, improving their marketing strategies </a:t>
            </a:r>
            <a:r>
              <a:rPr lang="en-US" sz="2400" dirty="0" smtClean="0">
                <a:latin typeface="Times New Roman" panose="02020603050405020304" pitchFamily="18" charset="0"/>
                <a:cs typeface="Times New Roman" panose="02020603050405020304" pitchFamily="18" charset="0"/>
              </a:rPr>
              <a:t>and focusing </a:t>
            </a:r>
            <a:r>
              <a:rPr lang="en-US" sz="2400" dirty="0">
                <a:latin typeface="Times New Roman" panose="02020603050405020304" pitchFamily="18" charset="0"/>
                <a:cs typeface="Times New Roman" panose="02020603050405020304" pitchFamily="18" charset="0"/>
              </a:rPr>
              <a:t>on changing trends in house sales and purchases. </a:t>
            </a:r>
            <a:r>
              <a:rPr lang="en-US" dirty="0" smtClean="0"/>
              <a:t/>
            </a:r>
            <a:br>
              <a:rPr lang="en-US" dirty="0" smtClean="0"/>
            </a:br>
            <a:endParaRPr lang="en-IN" dirty="0"/>
          </a:p>
        </p:txBody>
      </p:sp>
    </p:spTree>
    <p:extLst>
      <p:ext uri="{BB962C8B-B14F-4D97-AF65-F5344CB8AC3E}">
        <p14:creationId xmlns:p14="http://schemas.microsoft.com/office/powerpoint/2010/main" val="3668270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710" y="227474"/>
            <a:ext cx="10515600" cy="942565"/>
          </a:xfrm>
        </p:spPr>
        <p:txBody>
          <a:bodyPr/>
          <a:lstStyle/>
          <a:p>
            <a:pPr algn="ctr"/>
            <a:r>
              <a:rPr lang="en-US" b="1" dirty="0" smtClean="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p:cNvSpPr>
            <a:spLocks noGrp="1"/>
          </p:cNvSpPr>
          <p:nvPr>
            <p:ph idx="1"/>
          </p:nvPr>
        </p:nvSpPr>
        <p:spPr>
          <a:xfrm>
            <a:off x="491613" y="1592826"/>
            <a:ext cx="11267768" cy="4965289"/>
          </a:xfrm>
        </p:spPr>
        <p:txBody>
          <a:bodyPr>
            <a:normAutofit/>
          </a:bodyPr>
          <a:lstStyle/>
          <a:p>
            <a:r>
              <a:rPr lang="en-US" sz="2400" dirty="0" smtClean="0">
                <a:latin typeface="Times New Roman" panose="02020603050405020304" pitchFamily="18" charset="0"/>
                <a:cs typeface="Times New Roman" panose="02020603050405020304" pitchFamily="18" charset="0"/>
              </a:rPr>
              <a:t>A US-based housing company named Surprise Housing has decided to enter the Australian market. The company uses data analytics to purchase houses at a price below their actual values and flip them at a higher price. </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For the same purpose, the company has collected a data set from the sale of houses in Australia. The data is provided in the CSV file below. The company is looking at prospective properties to buy houses to enter the market. </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You are required to build a model using Machine Learning in order to predict the actual value of the prospective properties and decide whether to invest in them or not.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449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878" y="217641"/>
            <a:ext cx="10515600" cy="913069"/>
          </a:xfrm>
        </p:spPr>
        <p:txBody>
          <a:bodyPr/>
          <a:lstStyle/>
          <a:p>
            <a:pPr algn="ctr"/>
            <a:r>
              <a:rPr lang="en-US" b="1" dirty="0" smtClean="0">
                <a:latin typeface="Times New Roman" panose="02020603050405020304" pitchFamily="18" charset="0"/>
                <a:cs typeface="Times New Roman" panose="02020603050405020304" pitchFamily="18" charset="0"/>
              </a:rPr>
              <a:t>EDA STEPS</a:t>
            </a:r>
            <a:endParaRPr lang="en-IN" dirty="0"/>
          </a:p>
        </p:txBody>
      </p:sp>
      <p:sp>
        <p:nvSpPr>
          <p:cNvPr id="3" name="Content Placeholder 2"/>
          <p:cNvSpPr>
            <a:spLocks noGrp="1"/>
          </p:cNvSpPr>
          <p:nvPr>
            <p:ph idx="1"/>
          </p:nvPr>
        </p:nvSpPr>
        <p:spPr>
          <a:xfrm>
            <a:off x="838200" y="1130710"/>
            <a:ext cx="10515600" cy="5046253"/>
          </a:xfrm>
        </p:spPr>
        <p:txBody>
          <a:bodyPr>
            <a:normAutofit fontScale="92500" lnSpcReduction="10000"/>
          </a:bodyPr>
          <a:lstStyle/>
          <a:p>
            <a:r>
              <a:rPr lang="en-US" sz="2600" dirty="0">
                <a:latin typeface="Times New Roman" panose="02020603050405020304" pitchFamily="18" charset="0"/>
                <a:cs typeface="Times New Roman" panose="02020603050405020304" pitchFamily="18" charset="0"/>
              </a:rPr>
              <a:t>We will start by importing the libraries that we require for performing EDA. These include </a:t>
            </a:r>
            <a:r>
              <a:rPr lang="en-US" sz="2600" dirty="0" err="1">
                <a:latin typeface="Times New Roman" panose="02020603050405020304" pitchFamily="18" charset="0"/>
                <a:cs typeface="Times New Roman" panose="02020603050405020304" pitchFamily="18" charset="0"/>
              </a:rPr>
              <a:t>NumPy</a:t>
            </a:r>
            <a:r>
              <a:rPr lang="en-US" sz="2600" dirty="0">
                <a:latin typeface="Times New Roman" panose="02020603050405020304" pitchFamily="18" charset="0"/>
                <a:cs typeface="Times New Roman" panose="02020603050405020304" pitchFamily="18" charset="0"/>
              </a:rPr>
              <a:t>, Pandas, </a:t>
            </a:r>
            <a:r>
              <a:rPr lang="en-US" sz="2600" dirty="0" err="1">
                <a:latin typeface="Times New Roman" panose="02020603050405020304" pitchFamily="18" charset="0"/>
                <a:cs typeface="Times New Roman" panose="02020603050405020304" pitchFamily="18" charset="0"/>
              </a:rPr>
              <a:t>Matplotlib</a:t>
            </a:r>
            <a:r>
              <a:rPr lang="en-US" sz="2600" dirty="0">
                <a:latin typeface="Times New Roman" panose="02020603050405020304" pitchFamily="18" charset="0"/>
                <a:cs typeface="Times New Roman" panose="02020603050405020304" pitchFamily="18" charset="0"/>
              </a:rPr>
              <a:t>, and </a:t>
            </a:r>
            <a:r>
              <a:rPr lang="en-US" sz="2600" dirty="0" err="1" smtClean="0">
                <a:latin typeface="Times New Roman" panose="02020603050405020304" pitchFamily="18" charset="0"/>
                <a:cs typeface="Times New Roman" panose="02020603050405020304" pitchFamily="18" charset="0"/>
              </a:rPr>
              <a:t>Seaborn</a:t>
            </a:r>
            <a:r>
              <a:rPr lang="en-US" sz="2600" dirty="0" smtClean="0">
                <a:latin typeface="Times New Roman" panose="02020603050405020304" pitchFamily="18" charset="0"/>
                <a:cs typeface="Times New Roman" panose="02020603050405020304" pitchFamily="18" charset="0"/>
              </a:rPr>
              <a:t> for visualization, handling dataset, mathematic computation.</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We will now read the </a:t>
            </a:r>
            <a:r>
              <a:rPr lang="en-US" sz="2600" dirty="0" smtClean="0">
                <a:latin typeface="Times New Roman" panose="02020603050405020304" pitchFamily="18" charset="0"/>
                <a:cs typeface="Times New Roman" panose="02020603050405020304" pitchFamily="18" charset="0"/>
              </a:rPr>
              <a:t>train and test data </a:t>
            </a:r>
            <a:r>
              <a:rPr lang="en-US" sz="2600" dirty="0">
                <a:latin typeface="Times New Roman" panose="02020603050405020304" pitchFamily="18" charset="0"/>
                <a:cs typeface="Times New Roman" panose="02020603050405020304" pitchFamily="18" charset="0"/>
              </a:rPr>
              <a:t>from </a:t>
            </a:r>
            <a:r>
              <a:rPr lang="en-US" sz="2600" dirty="0" smtClean="0">
                <a:latin typeface="Times New Roman" panose="02020603050405020304" pitchFamily="18" charset="0"/>
                <a:cs typeface="Times New Roman" panose="02020603050405020304" pitchFamily="18" charset="0"/>
              </a:rPr>
              <a:t>CSV files </a:t>
            </a:r>
            <a:r>
              <a:rPr lang="en-US" sz="2600" dirty="0">
                <a:latin typeface="Times New Roman" panose="02020603050405020304" pitchFamily="18" charset="0"/>
                <a:cs typeface="Times New Roman" panose="02020603050405020304" pitchFamily="18" charset="0"/>
              </a:rPr>
              <a:t>into a Pandas </a:t>
            </a:r>
            <a:r>
              <a:rPr lang="en-US" sz="2600" dirty="0" err="1">
                <a:latin typeface="Times New Roman" panose="02020603050405020304" pitchFamily="18" charset="0"/>
                <a:cs typeface="Times New Roman" panose="02020603050405020304" pitchFamily="18" charset="0"/>
              </a:rPr>
              <a:t>DataFrame</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We will display top 5 rows by using .head() function to know if it has the right type to data in it or not.</a:t>
            </a:r>
          </a:p>
          <a:p>
            <a:r>
              <a:rPr lang="en-US" sz="2600" dirty="0">
                <a:latin typeface="Times New Roman" panose="02020603050405020304" pitchFamily="18" charset="0"/>
                <a:cs typeface="Times New Roman" panose="02020603050405020304" pitchFamily="18" charset="0"/>
              </a:rPr>
              <a:t>Using .shape function to display total number of rows and columns present in the </a:t>
            </a:r>
            <a:r>
              <a:rPr lang="en-US" sz="2600" dirty="0" smtClean="0">
                <a:latin typeface="Times New Roman" panose="02020603050405020304" pitchFamily="18" charset="0"/>
                <a:cs typeface="Times New Roman" panose="02020603050405020304" pitchFamily="18" charset="0"/>
              </a:rPr>
              <a:t>train and test dataset.</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Using .columns function to display all the features name present in the </a:t>
            </a:r>
            <a:r>
              <a:rPr lang="en-US" sz="2600" dirty="0" smtClean="0">
                <a:latin typeface="Times New Roman" panose="02020603050405020304" pitchFamily="18" charset="0"/>
                <a:cs typeface="Times New Roman" panose="02020603050405020304" pitchFamily="18" charset="0"/>
              </a:rPr>
              <a:t>train and test dataset</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We will now check datatype of each </a:t>
            </a:r>
            <a:r>
              <a:rPr lang="en-US" sz="2600" dirty="0" smtClean="0">
                <a:latin typeface="Times New Roman" panose="02020603050405020304" pitchFamily="18" charset="0"/>
                <a:cs typeface="Times New Roman" panose="02020603050405020304" pitchFamily="18" charset="0"/>
              </a:rPr>
              <a:t>variables of train and test data </a:t>
            </a:r>
            <a:r>
              <a:rPr lang="en-US" sz="2600" dirty="0">
                <a:latin typeface="Times New Roman" panose="02020603050405020304" pitchFamily="18" charset="0"/>
                <a:cs typeface="Times New Roman" panose="02020603050405020304" pitchFamily="18" charset="0"/>
              </a:rPr>
              <a:t>by using .info() function.</a:t>
            </a:r>
          </a:p>
          <a:p>
            <a:r>
              <a:rPr lang="en-US" sz="2600" dirty="0">
                <a:latin typeface="Times New Roman" panose="02020603050405020304" pitchFamily="18" charset="0"/>
                <a:cs typeface="Times New Roman" panose="02020603050405020304" pitchFamily="18" charset="0"/>
              </a:rPr>
              <a:t>We will now display number of unique values in each features by using .</a:t>
            </a:r>
            <a:r>
              <a:rPr lang="en-US" sz="2600" dirty="0" err="1">
                <a:latin typeface="Times New Roman" panose="02020603050405020304" pitchFamily="18" charset="0"/>
                <a:cs typeface="Times New Roman" panose="02020603050405020304" pitchFamily="18" charset="0"/>
              </a:rPr>
              <a:t>nunique</a:t>
            </a:r>
            <a:r>
              <a:rPr lang="en-US" sz="2600" dirty="0">
                <a:latin typeface="Times New Roman" panose="02020603050405020304" pitchFamily="18" charset="0"/>
                <a:cs typeface="Times New Roman" panose="02020603050405020304" pitchFamily="18" charset="0"/>
              </a:rPr>
              <a:t>() function.</a:t>
            </a:r>
          </a:p>
          <a:p>
            <a:endParaRPr lang="en-IN" dirty="0"/>
          </a:p>
        </p:txBody>
      </p:sp>
    </p:spTree>
    <p:extLst>
      <p:ext uri="{BB962C8B-B14F-4D97-AF65-F5344CB8AC3E}">
        <p14:creationId xmlns:p14="http://schemas.microsoft.com/office/powerpoint/2010/main" val="3035435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058" y="449108"/>
            <a:ext cx="10515600" cy="6408891"/>
          </a:xfrm>
        </p:spPr>
        <p:txBody>
          <a:bodyPr/>
          <a:lstStyle/>
          <a:p>
            <a:r>
              <a:rPr lang="en-US" dirty="0" smtClean="0">
                <a:latin typeface="Times New Roman" panose="02020603050405020304" pitchFamily="18" charset="0"/>
                <a:cs typeface="Times New Roman" panose="02020603050405020304" pitchFamily="18" charset="0"/>
              </a:rPr>
              <a:t>Then listing out categorical and continuous features from train and test dataset.</a:t>
            </a:r>
          </a:p>
          <a:p>
            <a:r>
              <a:rPr lang="en-US" dirty="0" smtClean="0">
                <a:latin typeface="Times New Roman" panose="02020603050405020304" pitchFamily="18" charset="0"/>
                <a:cs typeface="Times New Roman" panose="02020603050405020304" pitchFamily="18" charset="0"/>
              </a:rPr>
              <a:t>Use describe() function to get statistical details like count, percentiles, mean, </a:t>
            </a:r>
            <a:r>
              <a:rPr lang="en-US" dirty="0" err="1" smtClean="0">
                <a:latin typeface="Times New Roman" panose="02020603050405020304" pitchFamily="18" charset="0"/>
                <a:cs typeface="Times New Roman" panose="02020603050405020304" pitchFamily="18" charset="0"/>
              </a:rPr>
              <a:t>std</a:t>
            </a:r>
            <a:r>
              <a:rPr lang="en-US" dirty="0" smtClean="0">
                <a:latin typeface="Times New Roman" panose="02020603050405020304" pitchFamily="18" charset="0"/>
                <a:cs typeface="Times New Roman" panose="02020603050405020304" pitchFamily="18" charset="0"/>
              </a:rPr>
              <a:t>, and maximum value of a train and test data.</a:t>
            </a:r>
          </a:p>
          <a:p>
            <a:r>
              <a:rPr lang="en-US" dirty="0" smtClean="0">
                <a:latin typeface="Times New Roman" panose="02020603050405020304" pitchFamily="18" charset="0"/>
                <a:cs typeface="Times New Roman" panose="02020603050405020304" pitchFamily="18" charset="0"/>
              </a:rPr>
              <a:t>We will now check for null values</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 our train and test dataset. We will use </a:t>
            </a:r>
            <a:r>
              <a:rPr lang="en-US" dirty="0" err="1" smtClean="0">
                <a:latin typeface="Times New Roman" panose="02020603050405020304" pitchFamily="18" charset="0"/>
                <a:cs typeface="Times New Roman" panose="02020603050405020304" pitchFamily="18" charset="0"/>
              </a:rPr>
              <a:t>isnull</a:t>
            </a:r>
            <a:r>
              <a:rPr lang="en-US" dirty="0" smtClean="0">
                <a:latin typeface="Times New Roman" panose="02020603050405020304" pitchFamily="18" charset="0"/>
                <a:cs typeface="Times New Roman" panose="02020603050405020304" pitchFamily="18" charset="0"/>
              </a:rPr>
              <a:t>().sum() function and visualize it in a plot because dataset has lot of variables. Both train and test dataset has null values, so we will the fill the null values using median and mode.</a:t>
            </a:r>
          </a:p>
          <a:p>
            <a:r>
              <a:rPr lang="en-US" dirty="0" smtClean="0">
                <a:latin typeface="Times New Roman" panose="02020603050405020304" pitchFamily="18" charset="0"/>
                <a:cs typeface="Times New Roman" panose="02020603050405020304" pitchFamily="18" charset="0"/>
              </a:rPr>
              <a:t>Now we will do univariate, bivariate analysis on train data to extract information from it.</a:t>
            </a:r>
          </a:p>
          <a:p>
            <a:endParaRPr lang="en-IN" dirty="0"/>
          </a:p>
        </p:txBody>
      </p:sp>
    </p:spTree>
    <p:extLst>
      <p:ext uri="{BB962C8B-B14F-4D97-AF65-F5344CB8AC3E}">
        <p14:creationId xmlns:p14="http://schemas.microsoft.com/office/powerpoint/2010/main" val="691436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775" y="1"/>
            <a:ext cx="10515600" cy="776748"/>
          </a:xfrm>
        </p:spPr>
        <p:txBody>
          <a:bodyPr>
            <a:normAutofit/>
          </a:bodyPr>
          <a:lstStyle/>
          <a:p>
            <a:pPr algn="ctr"/>
            <a:r>
              <a:rPr lang="en-US" b="1" dirty="0" smtClean="0">
                <a:latin typeface="Times New Roman" panose="02020603050405020304" pitchFamily="18" charset="0"/>
                <a:cs typeface="Times New Roman" panose="02020603050405020304" pitchFamily="18" charset="0"/>
              </a:rPr>
              <a:t>VISUALIZATION</a:t>
            </a:r>
            <a:endParaRPr lang="en-IN" dirty="0"/>
          </a:p>
        </p:txBody>
      </p:sp>
      <p:sp>
        <p:nvSpPr>
          <p:cNvPr id="11" name="Text Placeholder 10"/>
          <p:cNvSpPr>
            <a:spLocks noGrp="1"/>
          </p:cNvSpPr>
          <p:nvPr>
            <p:ph type="body" idx="1"/>
          </p:nvPr>
        </p:nvSpPr>
        <p:spPr>
          <a:xfrm>
            <a:off x="341849" y="3303638"/>
            <a:ext cx="11741996" cy="884903"/>
          </a:xfrm>
        </p:spPr>
        <p:txBody>
          <a:bodyPr>
            <a:normAutofit/>
          </a:bodyPr>
          <a:lstStyle/>
          <a:p>
            <a:pPr marL="342900" indent="-342900">
              <a:buFont typeface="Arial" panose="020B0604020202020204" pitchFamily="34" charset="0"/>
              <a:buChar char="•"/>
            </a:pPr>
            <a:r>
              <a:rPr lang="en-US" b="0" dirty="0" smtClean="0"/>
              <a:t>Vinyl </a:t>
            </a:r>
            <a:r>
              <a:rPr lang="en-US" b="0" dirty="0"/>
              <a:t>Siding is the best among all materials used for exterior covering of houses.</a:t>
            </a:r>
          </a:p>
          <a:p>
            <a:endParaRPr lang="en-IN" dirty="0"/>
          </a:p>
        </p:txBody>
      </p:sp>
      <p:sp>
        <p:nvSpPr>
          <p:cNvPr id="13" name="Text Placeholder 12"/>
          <p:cNvSpPr>
            <a:spLocks noGrp="1"/>
          </p:cNvSpPr>
          <p:nvPr>
            <p:ph type="body" sz="quarter" idx="3"/>
          </p:nvPr>
        </p:nvSpPr>
        <p:spPr>
          <a:xfrm>
            <a:off x="9173495" y="4535833"/>
            <a:ext cx="2910350" cy="1607573"/>
          </a:xfrm>
        </p:spPr>
        <p:txBody>
          <a:bodyPr/>
          <a:lstStyle/>
          <a:p>
            <a:r>
              <a:rPr lang="en-US" b="0" dirty="0"/>
              <a:t>Mostly all type of houses have their driveway paved only.</a:t>
            </a:r>
          </a:p>
          <a:p>
            <a:endParaRPr lang="en-IN"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849" y="699652"/>
            <a:ext cx="10375311" cy="2495678"/>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849" y="3894982"/>
            <a:ext cx="7848422" cy="2889276"/>
          </a:xfrm>
          <a:prstGeom prst="rect">
            <a:avLst/>
          </a:prstGeom>
        </p:spPr>
      </p:pic>
      <p:sp>
        <p:nvSpPr>
          <p:cNvPr id="17" name="Right Arrow 16"/>
          <p:cNvSpPr/>
          <p:nvPr/>
        </p:nvSpPr>
        <p:spPr>
          <a:xfrm>
            <a:off x="8386915" y="4955458"/>
            <a:ext cx="589936" cy="384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99093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253311" y="4145314"/>
            <a:ext cx="3476573" cy="2340652"/>
          </a:xfrm>
        </p:spPr>
        <p:txBody>
          <a:bodyPr>
            <a:normAutofit/>
          </a:bodyPr>
          <a:lstStyle/>
          <a:p>
            <a:r>
              <a:rPr lang="en-US" b="0" dirty="0"/>
              <a:t>Floating Village &amp; Low Density Residential houses </a:t>
            </a:r>
            <a:r>
              <a:rPr lang="en-US" b="0" dirty="0" smtClean="0"/>
              <a:t>sale price </a:t>
            </a:r>
            <a:r>
              <a:rPr lang="en-US" b="0" dirty="0"/>
              <a:t>is most than others.</a:t>
            </a:r>
          </a:p>
          <a:p>
            <a:endParaRPr lang="en-IN" dirty="0"/>
          </a:p>
        </p:txBody>
      </p:sp>
      <p:sp>
        <p:nvSpPr>
          <p:cNvPr id="7" name="Text Placeholder 6"/>
          <p:cNvSpPr>
            <a:spLocks noGrp="1"/>
          </p:cNvSpPr>
          <p:nvPr>
            <p:ph type="body" sz="quarter" idx="3"/>
          </p:nvPr>
        </p:nvSpPr>
        <p:spPr>
          <a:xfrm>
            <a:off x="387504" y="3462377"/>
            <a:ext cx="11125200" cy="823912"/>
          </a:xfrm>
        </p:spPr>
        <p:txBody>
          <a:bodyPr/>
          <a:lstStyle/>
          <a:p>
            <a:pPr marL="342900" indent="-342900">
              <a:buFont typeface="Arial" panose="020B0604020202020204" pitchFamily="34" charset="0"/>
              <a:buChar char="•"/>
            </a:pPr>
            <a:r>
              <a:rPr lang="en-US" b="0" dirty="0"/>
              <a:t>2-STORY 1946 &amp; NEWER type of houses saleprice is maximum than others.</a:t>
            </a:r>
          </a:p>
          <a:p>
            <a:endParaRPr lang="en-IN" dirty="0"/>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18576" y="239762"/>
            <a:ext cx="11066206" cy="3069973"/>
          </a:xfr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042" y="3859301"/>
            <a:ext cx="6629016" cy="2912679"/>
          </a:xfrm>
          <a:prstGeom prst="rect">
            <a:avLst/>
          </a:prstGeom>
        </p:spPr>
      </p:pic>
      <p:sp>
        <p:nvSpPr>
          <p:cNvPr id="14" name="Right Arrow 13"/>
          <p:cNvSpPr/>
          <p:nvPr/>
        </p:nvSpPr>
        <p:spPr>
          <a:xfrm>
            <a:off x="7433187" y="4976578"/>
            <a:ext cx="639096" cy="412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18605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67148" y="3451122"/>
            <a:ext cx="11582400" cy="1061413"/>
          </a:xfrm>
        </p:spPr>
        <p:txBody>
          <a:bodyPr>
            <a:noAutofit/>
          </a:bodyPr>
          <a:lstStyle/>
          <a:p>
            <a:pPr marL="342900" indent="-342900">
              <a:buFont typeface="Arial" panose="020B0604020202020204" pitchFamily="34" charset="0"/>
              <a:buChar char="•"/>
            </a:pPr>
            <a:r>
              <a:rPr lang="en-US" b="0" dirty="0" smtClean="0"/>
              <a:t>Saleprice of properties located nearby North Ridge is very high.</a:t>
            </a:r>
          </a:p>
          <a:p>
            <a:pPr marL="342900" indent="-342900">
              <a:buFont typeface="Arial" panose="020B0604020202020204" pitchFamily="34" charset="0"/>
              <a:buChar char="•"/>
            </a:pPr>
            <a:r>
              <a:rPr lang="en-US" b="0" dirty="0" smtClean="0"/>
              <a:t>Saleprice of properties located nearby Meadow Village is least.</a:t>
            </a:r>
          </a:p>
          <a:p>
            <a:endParaRPr lang="en-IN" dirty="0"/>
          </a:p>
        </p:txBody>
      </p:sp>
      <p:sp>
        <p:nvSpPr>
          <p:cNvPr id="7" name="Text Placeholder 6"/>
          <p:cNvSpPr>
            <a:spLocks noGrp="1"/>
          </p:cNvSpPr>
          <p:nvPr>
            <p:ph type="body" sz="quarter" idx="3"/>
          </p:nvPr>
        </p:nvSpPr>
        <p:spPr>
          <a:xfrm>
            <a:off x="8433619" y="4399935"/>
            <a:ext cx="3758381" cy="2458065"/>
          </a:xfrm>
        </p:spPr>
        <p:txBody>
          <a:bodyPr>
            <a:normAutofit/>
          </a:bodyPr>
          <a:lstStyle/>
          <a:p>
            <a:r>
              <a:rPr lang="en-US" b="0" dirty="0" smtClean="0"/>
              <a:t>Saleprice </a:t>
            </a:r>
            <a:r>
              <a:rPr lang="en-US" b="0" dirty="0"/>
              <a:t>of those houses are high which has Built-In (Garage part of house - typically has room above garage).</a:t>
            </a:r>
          </a:p>
          <a:p>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47" y="4159046"/>
            <a:ext cx="7177549" cy="261538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148" y="107920"/>
            <a:ext cx="11713215" cy="3018503"/>
          </a:xfrm>
          <a:prstGeom prst="rect">
            <a:avLst/>
          </a:prstGeom>
        </p:spPr>
      </p:pic>
      <p:sp>
        <p:nvSpPr>
          <p:cNvPr id="11" name="Right Arrow 10"/>
          <p:cNvSpPr/>
          <p:nvPr/>
        </p:nvSpPr>
        <p:spPr>
          <a:xfrm>
            <a:off x="7639665" y="5260258"/>
            <a:ext cx="580103" cy="412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79814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73418" y="2930013"/>
            <a:ext cx="12087409" cy="1012723"/>
          </a:xfrm>
        </p:spPr>
        <p:txBody>
          <a:bodyPr/>
          <a:lstStyle/>
          <a:p>
            <a:pPr marL="342900" indent="-342900">
              <a:buFont typeface="Arial" panose="020B0604020202020204" pitchFamily="34" charset="0"/>
              <a:buChar char="•"/>
            </a:pPr>
            <a:r>
              <a:rPr lang="en-US" b="0" dirty="0"/>
              <a:t>Saleprice of properties is high if its exterior covering is done by stone and cement board.</a:t>
            </a:r>
          </a:p>
          <a:p>
            <a:endParaRPr lang="en-IN" dirty="0"/>
          </a:p>
        </p:txBody>
      </p:sp>
      <p:sp>
        <p:nvSpPr>
          <p:cNvPr id="7" name="Text Placeholder 6"/>
          <p:cNvSpPr>
            <a:spLocks noGrp="1"/>
          </p:cNvSpPr>
          <p:nvPr>
            <p:ph type="body" sz="quarter" idx="3"/>
          </p:nvPr>
        </p:nvSpPr>
        <p:spPr>
          <a:xfrm>
            <a:off x="8731044" y="4070861"/>
            <a:ext cx="3362633" cy="2330245"/>
          </a:xfrm>
        </p:spPr>
        <p:txBody>
          <a:bodyPr/>
          <a:lstStyle/>
          <a:p>
            <a:r>
              <a:rPr lang="en-US" b="0" dirty="0"/>
              <a:t>Those houses whose foundation is built by poured concrete has maximum saleprice than others.</a:t>
            </a:r>
          </a:p>
          <a:p>
            <a:endParaRPr lang="en-IN" b="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418" y="143629"/>
            <a:ext cx="11280293" cy="278638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274" y="3742848"/>
            <a:ext cx="7597700" cy="2986272"/>
          </a:xfrm>
          <a:prstGeom prst="rect">
            <a:avLst/>
          </a:prstGeom>
        </p:spPr>
      </p:pic>
      <p:sp>
        <p:nvSpPr>
          <p:cNvPr id="11" name="Right Arrow 10"/>
          <p:cNvSpPr/>
          <p:nvPr/>
        </p:nvSpPr>
        <p:spPr>
          <a:xfrm>
            <a:off x="8023124" y="4925961"/>
            <a:ext cx="629264" cy="4424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05407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1015</TotalTime>
  <Words>922</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HOUSING PRICE PREDICTION</vt:lpstr>
      <vt:lpstr>INTRODUCTION</vt:lpstr>
      <vt:lpstr>PROBLEM STATEMENT</vt:lpstr>
      <vt:lpstr>EDA STEPS</vt:lpstr>
      <vt:lpstr>PowerPoint Presentation</vt:lpstr>
      <vt:lpstr>VISUALIZATION</vt:lpstr>
      <vt:lpstr>PowerPoint Presentation</vt:lpstr>
      <vt:lpstr>PowerPoint Presentation</vt:lpstr>
      <vt:lpstr>PowerPoint Presentation</vt:lpstr>
      <vt:lpstr>PowerPoint Presentation</vt:lpstr>
      <vt:lpstr>PowerPoint Presentation</vt:lpstr>
      <vt:lpstr>STEPS &amp; ASSUMPTIONS TAKEN</vt:lpstr>
      <vt:lpstr>IMPORTANT VARIABLES FOR PREDICTING        SALEPRICE OF HOUSES</vt:lpstr>
      <vt:lpstr>FINALIZED MODEL</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Nitish</dc:creator>
  <cp:lastModifiedBy>Nitish</cp:lastModifiedBy>
  <cp:revision>49</cp:revision>
  <dcterms:created xsi:type="dcterms:W3CDTF">2021-09-11T12:47:52Z</dcterms:created>
  <dcterms:modified xsi:type="dcterms:W3CDTF">2021-09-16T16:13:43Z</dcterms:modified>
</cp:coreProperties>
</file>