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74" r:id="rId4"/>
    <p:sldId id="266" r:id="rId5"/>
    <p:sldId id="269" r:id="rId6"/>
    <p:sldId id="272" r:id="rId7"/>
    <p:sldId id="263" r:id="rId8"/>
    <p:sldId id="261" r:id="rId9"/>
    <p:sldId id="26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2" autoAdjust="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0581CE-249E-492D-A2E5-35E8352FEEED}"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73196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0581CE-249E-492D-A2E5-35E8352FEEED}"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408372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0581CE-249E-492D-A2E5-35E8352FEEED}"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80751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0581CE-249E-492D-A2E5-35E8352FEEED}"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403976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0581CE-249E-492D-A2E5-35E8352FEEED}" type="datetimeFigureOut">
              <a:rPr lang="en-IN" smtClean="0"/>
              <a:t>17-08-2021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374944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0581CE-249E-492D-A2E5-35E8352FEEED}"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74291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0581CE-249E-492D-A2E5-35E8352FEEED}" type="datetimeFigureOut">
              <a:rPr lang="en-IN" smtClean="0"/>
              <a:t>17-08-2021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270687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0581CE-249E-492D-A2E5-35E8352FEEED}" type="datetimeFigureOut">
              <a:rPr lang="en-IN" smtClean="0"/>
              <a:t>17-08-2021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227413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581CE-249E-492D-A2E5-35E8352FEEED}" type="datetimeFigureOut">
              <a:rPr lang="en-IN" smtClean="0"/>
              <a:t>17-08-2021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416146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0581CE-249E-492D-A2E5-35E8352FEEED}"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300965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0581CE-249E-492D-A2E5-35E8352FEEED}" type="datetimeFigureOut">
              <a:rPr lang="en-IN" smtClean="0"/>
              <a:t>17-08-2021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AA891-E17E-4AAA-BDC8-560EAF7544F6}" type="slidenum">
              <a:rPr lang="en-IN" smtClean="0"/>
              <a:t>‹#›</a:t>
            </a:fld>
            <a:endParaRPr lang="en-IN"/>
          </a:p>
        </p:txBody>
      </p:sp>
    </p:spTree>
    <p:extLst>
      <p:ext uri="{BB962C8B-B14F-4D97-AF65-F5344CB8AC3E}">
        <p14:creationId xmlns:p14="http://schemas.microsoft.com/office/powerpoint/2010/main" val="208576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581CE-249E-492D-A2E5-35E8352FEEED}" type="datetimeFigureOut">
              <a:rPr lang="en-IN" smtClean="0"/>
              <a:t>17-08-2021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AA891-E17E-4AAA-BDC8-560EAF7544F6}" type="slidenum">
              <a:rPr lang="en-IN" smtClean="0"/>
              <a:t>‹#›</a:t>
            </a:fld>
            <a:endParaRPr lang="en-IN"/>
          </a:p>
        </p:txBody>
      </p:sp>
    </p:spTree>
    <p:extLst>
      <p:ext uri="{BB962C8B-B14F-4D97-AF65-F5344CB8AC3E}">
        <p14:creationId xmlns:p14="http://schemas.microsoft.com/office/powerpoint/2010/main" val="331530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84815"/>
            <a:ext cx="10515600" cy="1325563"/>
          </a:xfrm>
        </p:spPr>
        <p:txBody>
          <a:bodyPr/>
          <a:lstStyle/>
          <a:p>
            <a:pPr algn="ctr"/>
            <a:r>
              <a:rPr lang="en-US" b="1" dirty="0">
                <a:latin typeface="Times New Roman" panose="02020603050405020304" pitchFamily="18" charset="0"/>
                <a:cs typeface="Times New Roman" panose="02020603050405020304" pitchFamily="18" charset="0"/>
              </a:rPr>
              <a:t>Customer Retention</a:t>
            </a:r>
            <a:endParaRPr lang="en-IN" dirty="0"/>
          </a:p>
        </p:txBody>
      </p:sp>
      <p:sp>
        <p:nvSpPr>
          <p:cNvPr id="4" name="Content Placeholder 3"/>
          <p:cNvSpPr>
            <a:spLocks noGrp="1"/>
          </p:cNvSpPr>
          <p:nvPr>
            <p:ph sz="half" idx="2"/>
          </p:nvPr>
        </p:nvSpPr>
        <p:spPr>
          <a:xfrm>
            <a:off x="3426542" y="5726951"/>
            <a:ext cx="5181600" cy="1083853"/>
          </a:xfrm>
        </p:spPr>
        <p:txBody>
          <a:bodyPr>
            <a:normAutofit fontScale="92500"/>
          </a:bodyPr>
          <a:lstStyle/>
          <a:p>
            <a:pPr marL="0" indent="0" algn="ctr">
              <a:buNone/>
            </a:pPr>
            <a:r>
              <a:rPr lang="en-US" dirty="0" smtClean="0"/>
              <a:t>       </a:t>
            </a:r>
            <a:r>
              <a:rPr lang="en-US" dirty="0" smtClean="0">
                <a:latin typeface="Times New Roman" panose="02020603050405020304" pitchFamily="18" charset="0"/>
                <a:cs typeface="Times New Roman" panose="02020603050405020304" pitchFamily="18" charset="0"/>
              </a:rPr>
              <a:t>Presented By:</a:t>
            </a:r>
          </a:p>
          <a:p>
            <a:pPr marL="0" indent="0">
              <a:buNone/>
            </a:pPr>
            <a:r>
              <a:rPr lang="en-US" dirty="0" smtClean="0">
                <a:latin typeface="Times New Roman" panose="02020603050405020304" pitchFamily="18" charset="0"/>
                <a:cs typeface="Times New Roman" panose="02020603050405020304" pitchFamily="18" charset="0"/>
              </a:rPr>
              <a:t>          NITISH KUMAR SHARMA</a:t>
            </a:r>
            <a:endParaRPr lang="en-IN" dirty="0"/>
          </a:p>
        </p:txBody>
      </p:sp>
      <p:pic>
        <p:nvPicPr>
          <p:cNvPr id="5" name="image1.png"/>
          <p:cNvPicPr/>
          <p:nvPr/>
        </p:nvPicPr>
        <p:blipFill>
          <a:blip r:embed="rId2" cstate="print"/>
          <a:stretch>
            <a:fillRect/>
          </a:stretch>
        </p:blipFill>
        <p:spPr>
          <a:xfrm>
            <a:off x="105595" y="230189"/>
            <a:ext cx="2566485" cy="999172"/>
          </a:xfrm>
          <a:prstGeom prst="rect">
            <a:avLst/>
          </a:prstGeom>
        </p:spPr>
      </p:pic>
      <p:pic>
        <p:nvPicPr>
          <p:cNvPr id="8"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5595" y="2080938"/>
            <a:ext cx="11980809" cy="3466421"/>
          </a:xfrm>
        </p:spPr>
      </p:pic>
    </p:spTree>
    <p:extLst>
      <p:ext uri="{BB962C8B-B14F-4D97-AF65-F5344CB8AC3E}">
        <p14:creationId xmlns:p14="http://schemas.microsoft.com/office/powerpoint/2010/main" val="3977092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2428569" y="2015613"/>
            <a:ext cx="7236542" cy="30185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latin typeface="Times New Roman" panose="02020603050405020304" pitchFamily="18" charset="0"/>
                <a:cs typeface="Times New Roman" panose="02020603050405020304" pitchFamily="18" charset="0"/>
              </a:rPr>
              <a:t>THANK YOU !</a:t>
            </a:r>
            <a:endParaRPr lang="en-IN" sz="6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91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41986" y="93174"/>
            <a:ext cx="9144000" cy="835589"/>
          </a:xfrm>
        </p:spPr>
        <p:txBody>
          <a:bodyPr>
            <a:normAutofit/>
          </a:bodyPr>
          <a:lstStyle/>
          <a:p>
            <a:r>
              <a:rPr lang="en-US" sz="3600" b="1" dirty="0" smtClean="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7819" y="1214052"/>
            <a:ext cx="7059562" cy="5643947"/>
          </a:xfrm>
        </p:spPr>
        <p:txBody>
          <a:bodyPr>
            <a:normAutofit fontScale="92500" lnSpcReduction="10000"/>
          </a:bodyPr>
          <a:lstStyle/>
          <a:p>
            <a:r>
              <a:rPr lang="en-IN" b="1" u="sng" dirty="0">
                <a:latin typeface="Times New Roman" panose="02020603050405020304" pitchFamily="18" charset="0"/>
                <a:cs typeface="Times New Roman" panose="02020603050405020304" pitchFamily="18" charset="0"/>
                <a:hlinkClick r:id="rId2"/>
              </a:rPr>
              <a:t>E-retail factors for customer activation and retention: A case study from Indian e-commerce customers</a:t>
            </a:r>
            <a:endParaRPr lang="en-IN"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Customer </a:t>
            </a:r>
            <a:r>
              <a:rPr lang="en-IN" dirty="0">
                <a:latin typeface="Times New Roman" panose="02020603050405020304" pitchFamily="18" charset="0"/>
                <a:cs typeface="Times New Roman" panose="02020603050405020304" pitchFamily="18" charset="0"/>
              </a:rPr>
              <a:t>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81" y="1732635"/>
            <a:ext cx="4896464" cy="4284708"/>
          </a:xfrm>
          <a:prstGeom prst="rect">
            <a:avLst/>
          </a:prstGeom>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p:spPr>
      </p:pic>
      <p:cxnSp>
        <p:nvCxnSpPr>
          <p:cNvPr id="6" name="Straight Connector 5"/>
          <p:cNvCxnSpPr/>
          <p:nvPr/>
        </p:nvCxnSpPr>
        <p:spPr>
          <a:xfrm>
            <a:off x="2790066" y="949681"/>
            <a:ext cx="684784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420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0" y="1798321"/>
            <a:ext cx="12110720" cy="4714240"/>
          </a:xfrm>
        </p:spPr>
        <p:txBody>
          <a:bodyPr>
            <a:normAutofit/>
          </a:bodyPr>
          <a:lstStyle/>
          <a:p>
            <a:r>
              <a:rPr lang="en-IN" dirty="0"/>
              <a:t>Today, with the increasing recognition of the importance of customer retention and loyalty, companies now understand the importance of </a:t>
            </a:r>
            <a:r>
              <a:rPr lang="en-IN" dirty="0" smtClean="0"/>
              <a:t>service.</a:t>
            </a:r>
            <a:endParaRPr lang="en-IN" dirty="0"/>
          </a:p>
          <a:p>
            <a:r>
              <a:rPr lang="en-IN" dirty="0"/>
              <a:t>The idea is that to understand the needs of customers as well as the changes in their needs over the time.</a:t>
            </a:r>
          </a:p>
          <a:p>
            <a:r>
              <a:rPr lang="en-IN" dirty="0"/>
              <a:t>If the companies want loyal customers, the customers must be  satisfied.  The  company should know what customers want from them</a:t>
            </a:r>
            <a:r>
              <a:rPr lang="en-IN" dirty="0" smtClean="0"/>
              <a:t>.</a:t>
            </a:r>
          </a:p>
          <a:p>
            <a:r>
              <a:rPr lang="en-IN" dirty="0" smtClean="0"/>
              <a:t> </a:t>
            </a:r>
            <a:r>
              <a:rPr lang="en-IN" dirty="0"/>
              <a:t>Companies must provide good services to attract more and more customers</a:t>
            </a:r>
            <a:r>
              <a:rPr lang="en-IN" dirty="0" smtClean="0"/>
              <a:t>.</a:t>
            </a:r>
          </a:p>
          <a:p>
            <a:r>
              <a:rPr lang="en-US" dirty="0" smtClean="0"/>
              <a:t>Ways to achieve combination of both </a:t>
            </a:r>
            <a:r>
              <a:rPr lang="en-IN" dirty="0"/>
              <a:t>utilitarian value and hedonistic </a:t>
            </a:r>
            <a:r>
              <a:rPr lang="en-IN" dirty="0" smtClean="0"/>
              <a:t>values for </a:t>
            </a:r>
            <a:r>
              <a:rPr lang="en-IN" dirty="0"/>
              <a:t>repeat </a:t>
            </a:r>
            <a:r>
              <a:rPr lang="en-IN" dirty="0" smtClean="0"/>
              <a:t>purchase intention.</a:t>
            </a:r>
          </a:p>
          <a:p>
            <a:endParaRPr lang="en-IN" dirty="0"/>
          </a:p>
        </p:txBody>
      </p:sp>
      <p:cxnSp>
        <p:nvCxnSpPr>
          <p:cNvPr id="5" name="Straight Connector 4"/>
          <p:cNvCxnSpPr/>
          <p:nvPr/>
        </p:nvCxnSpPr>
        <p:spPr>
          <a:xfrm>
            <a:off x="2021840" y="1391920"/>
            <a:ext cx="8006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26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1051" y="100113"/>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EDA STEPS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07688"/>
            <a:ext cx="12191999" cy="5550312"/>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We will start by importing the libraries </a:t>
            </a:r>
            <a:r>
              <a:rPr lang="en-US" sz="2600" dirty="0" smtClean="0">
                <a:latin typeface="Times New Roman" panose="02020603050405020304" pitchFamily="18" charset="0"/>
                <a:cs typeface="Times New Roman" panose="02020603050405020304" pitchFamily="18" charset="0"/>
              </a:rPr>
              <a:t>that we require </a:t>
            </a:r>
            <a:r>
              <a:rPr lang="en-US" sz="2600" dirty="0">
                <a:latin typeface="Times New Roman" panose="02020603050405020304" pitchFamily="18" charset="0"/>
                <a:cs typeface="Times New Roman" panose="02020603050405020304" pitchFamily="18" charset="0"/>
              </a:rPr>
              <a:t>for performing EDA. These include </a:t>
            </a:r>
            <a:r>
              <a:rPr lang="en-US" sz="2600" dirty="0" err="1">
                <a:latin typeface="Times New Roman" panose="02020603050405020304" pitchFamily="18" charset="0"/>
                <a:cs typeface="Times New Roman" panose="02020603050405020304" pitchFamily="18" charset="0"/>
              </a:rPr>
              <a:t>NumPy</a:t>
            </a:r>
            <a:r>
              <a:rPr lang="en-US" sz="2600" dirty="0">
                <a:latin typeface="Times New Roman" panose="02020603050405020304" pitchFamily="18" charset="0"/>
                <a:cs typeface="Times New Roman" panose="02020603050405020304" pitchFamily="18" charset="0"/>
              </a:rPr>
              <a:t>, Pandas, </a:t>
            </a:r>
            <a:r>
              <a:rPr lang="en-US" sz="2600" dirty="0" err="1">
                <a:latin typeface="Times New Roman" panose="02020603050405020304" pitchFamily="18" charset="0"/>
                <a:cs typeface="Times New Roman" panose="02020603050405020304" pitchFamily="18" charset="0"/>
              </a:rPr>
              <a:t>Matplotlib</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Seaborn</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We will now read the data from a </a:t>
            </a:r>
            <a:r>
              <a:rPr lang="en-US" sz="2600" dirty="0" smtClean="0">
                <a:latin typeface="Times New Roman" panose="02020603050405020304" pitchFamily="18" charset="0"/>
                <a:cs typeface="Times New Roman" panose="02020603050405020304" pitchFamily="18" charset="0"/>
              </a:rPr>
              <a:t>excel </a:t>
            </a:r>
            <a:r>
              <a:rPr lang="en-US" sz="2600" dirty="0">
                <a:latin typeface="Times New Roman" panose="02020603050405020304" pitchFamily="18" charset="0"/>
                <a:cs typeface="Times New Roman" panose="02020603050405020304" pitchFamily="18" charset="0"/>
              </a:rPr>
              <a:t>file into a Pandas </a:t>
            </a:r>
            <a:r>
              <a:rPr lang="en-US" sz="2600" dirty="0" err="1">
                <a:latin typeface="Times New Roman" panose="02020603050405020304" pitchFamily="18" charset="0"/>
                <a:cs typeface="Times New Roman" panose="02020603050405020304" pitchFamily="18" charset="0"/>
              </a:rPr>
              <a:t>DataFrame</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We will display top 5 rows by using .head() function to know if it has the right type to data in  it or not.</a:t>
            </a:r>
          </a:p>
          <a:p>
            <a:r>
              <a:rPr lang="en-US" sz="2600" dirty="0" smtClean="0">
                <a:latin typeface="Times New Roman" panose="02020603050405020304" pitchFamily="18" charset="0"/>
                <a:cs typeface="Times New Roman" panose="02020603050405020304" pitchFamily="18" charset="0"/>
              </a:rPr>
              <a:t>Using .shape function to display total number of rows and columns present in the dataset.</a:t>
            </a:r>
          </a:p>
          <a:p>
            <a:r>
              <a:rPr lang="en-US" sz="2600" dirty="0" smtClean="0">
                <a:latin typeface="Times New Roman" panose="02020603050405020304" pitchFamily="18" charset="0"/>
                <a:cs typeface="Times New Roman" panose="02020603050405020304" pitchFamily="18" charset="0"/>
              </a:rPr>
              <a:t>Using .columns function to display all the columns name present in the dataset.</a:t>
            </a:r>
          </a:p>
          <a:p>
            <a:r>
              <a:rPr lang="en-US" sz="2600" dirty="0">
                <a:latin typeface="Times New Roman" panose="02020603050405020304" pitchFamily="18" charset="0"/>
                <a:cs typeface="Times New Roman" panose="02020603050405020304" pitchFamily="18" charset="0"/>
              </a:rPr>
              <a:t>We will now check for missing values</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in our dataset. In case there are any missing entries, we will impute them with appropriate values (mode in case of categorical feature, and median or mean in case of numerical feature). We will use the </a:t>
            </a:r>
            <a:r>
              <a:rPr lang="en-US" sz="2600" dirty="0" err="1">
                <a:latin typeface="Times New Roman" panose="02020603050405020304" pitchFamily="18" charset="0"/>
                <a:cs typeface="Times New Roman" panose="02020603050405020304" pitchFamily="18" charset="0"/>
              </a:rPr>
              <a:t>isnull</a:t>
            </a:r>
            <a:r>
              <a:rPr lang="en-US" sz="2600" dirty="0" smtClean="0">
                <a:latin typeface="Times New Roman" panose="02020603050405020304" pitchFamily="18" charset="0"/>
                <a:cs typeface="Times New Roman" panose="02020603050405020304" pitchFamily="18" charset="0"/>
              </a:rPr>
              <a:t>().sum() </a:t>
            </a:r>
            <a:r>
              <a:rPr lang="en-US" sz="2600" dirty="0">
                <a:latin typeface="Times New Roman" panose="02020603050405020304" pitchFamily="18" charset="0"/>
                <a:cs typeface="Times New Roman" panose="02020603050405020304" pitchFamily="18" charset="0"/>
              </a:rPr>
              <a:t>function for this purpose</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We will now check datatype of each columns by using .info() function.</a:t>
            </a:r>
          </a:p>
          <a:p>
            <a:r>
              <a:rPr lang="en-US" sz="2600" dirty="0" smtClean="0">
                <a:latin typeface="Times New Roman" panose="02020603050405020304" pitchFamily="18" charset="0"/>
                <a:cs typeface="Times New Roman" panose="02020603050405020304" pitchFamily="18" charset="0"/>
              </a:rPr>
              <a:t>We will now display number of unique values in each columns by using .</a:t>
            </a:r>
            <a:r>
              <a:rPr lang="en-US" sz="2600" dirty="0" err="1" smtClean="0">
                <a:latin typeface="Times New Roman" panose="02020603050405020304" pitchFamily="18" charset="0"/>
                <a:cs typeface="Times New Roman" panose="02020603050405020304" pitchFamily="18" charset="0"/>
              </a:rPr>
              <a:t>nunique</a:t>
            </a:r>
            <a:r>
              <a:rPr lang="en-US" sz="2600" dirty="0" smtClean="0">
                <a:latin typeface="Times New Roman" panose="02020603050405020304" pitchFamily="18" charset="0"/>
                <a:cs typeface="Times New Roman" panose="02020603050405020304" pitchFamily="18" charset="0"/>
              </a:rPr>
              <a:t>() function.</a:t>
            </a:r>
          </a:p>
          <a:p>
            <a:r>
              <a:rPr lang="en-US" sz="2600" dirty="0" smtClean="0">
                <a:latin typeface="Times New Roman" panose="02020603050405020304" pitchFamily="18" charset="0"/>
                <a:cs typeface="Times New Roman" panose="02020603050405020304" pitchFamily="18" charset="0"/>
              </a:rPr>
              <a:t>Use describe() function to get </a:t>
            </a:r>
            <a:r>
              <a:rPr lang="en-US" sz="2600" dirty="0">
                <a:latin typeface="Times New Roman" panose="02020603050405020304" pitchFamily="18" charset="0"/>
                <a:cs typeface="Times New Roman" panose="02020603050405020304" pitchFamily="18" charset="0"/>
              </a:rPr>
              <a:t>statistical details like count, percentiles, mean, </a:t>
            </a:r>
            <a:r>
              <a:rPr lang="en-US" sz="2600" dirty="0" err="1">
                <a:latin typeface="Times New Roman" panose="02020603050405020304" pitchFamily="18" charset="0"/>
                <a:cs typeface="Times New Roman" panose="02020603050405020304" pitchFamily="18" charset="0"/>
              </a:rPr>
              <a:t>std</a:t>
            </a:r>
            <a:r>
              <a:rPr lang="en-US" sz="2600" dirty="0">
                <a:latin typeface="Times New Roman" panose="02020603050405020304" pitchFamily="18" charset="0"/>
                <a:cs typeface="Times New Roman" panose="02020603050405020304" pitchFamily="18" charset="0"/>
              </a:rPr>
              <a:t>, and maximum value of a data </a:t>
            </a:r>
            <a:r>
              <a:rPr lang="en-US" sz="2600" dirty="0" smtClean="0">
                <a:latin typeface="Times New Roman" panose="02020603050405020304" pitchFamily="18" charset="0"/>
                <a:cs typeface="Times New Roman" panose="02020603050405020304" pitchFamily="18" charset="0"/>
              </a:rPr>
              <a:t>frame.</a:t>
            </a:r>
          </a:p>
          <a:p>
            <a:r>
              <a:rPr lang="en-IN" sz="2600" dirty="0" err="1" smtClean="0">
                <a:latin typeface="Times New Roman" panose="02020603050405020304" pitchFamily="18" charset="0"/>
                <a:cs typeface="Times New Roman" panose="02020603050405020304" pitchFamily="18" charset="0"/>
              </a:rPr>
              <a:t>Analyzing</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relationships between variables.</a:t>
            </a:r>
            <a:r>
              <a:rPr lang="en-US" sz="2600" dirty="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smtClean="0"/>
          </a:p>
          <a:p>
            <a:endParaRPr lang="en-IN" dirty="0"/>
          </a:p>
        </p:txBody>
      </p:sp>
      <p:cxnSp>
        <p:nvCxnSpPr>
          <p:cNvPr id="4" name="Straight Connector 3"/>
          <p:cNvCxnSpPr/>
          <p:nvPr/>
        </p:nvCxnSpPr>
        <p:spPr>
          <a:xfrm flipV="1">
            <a:off x="1848463" y="1140540"/>
            <a:ext cx="8160775" cy="1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190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1220" y="0"/>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VISUALIZATIONS</a:t>
            </a:r>
            <a:endParaRPr lang="en-IN" sz="3600" dirty="0"/>
          </a:p>
        </p:txBody>
      </p:sp>
      <p:sp>
        <p:nvSpPr>
          <p:cNvPr id="3" name="Content Placeholder 2"/>
          <p:cNvSpPr>
            <a:spLocks noGrp="1"/>
          </p:cNvSpPr>
          <p:nvPr>
            <p:ph idx="1"/>
          </p:nvPr>
        </p:nvSpPr>
        <p:spPr>
          <a:xfrm>
            <a:off x="398207" y="4109883"/>
            <a:ext cx="11041626" cy="2192594"/>
          </a:xfrm>
        </p:spPr>
        <p:txBody>
          <a:bodyPr/>
          <a:lstStyle/>
          <a:p>
            <a:r>
              <a:rPr lang="en-US" dirty="0" smtClean="0">
                <a:latin typeface="Times New Roman" panose="02020603050405020304" pitchFamily="18" charset="0"/>
                <a:cs typeface="Times New Roman" panose="02020603050405020304" pitchFamily="18" charset="0"/>
              </a:rPr>
              <a:t>Using </a:t>
            </a:r>
            <a:r>
              <a:rPr lang="en-US" dirty="0" err="1" smtClean="0">
                <a:latin typeface="Times New Roman" panose="02020603050405020304" pitchFamily="18" charset="0"/>
                <a:cs typeface="Times New Roman" panose="02020603050405020304" pitchFamily="18" charset="0"/>
              </a:rPr>
              <a:t>countplot</a:t>
            </a:r>
            <a:r>
              <a:rPr lang="en-US" dirty="0" smtClean="0">
                <a:latin typeface="Times New Roman" panose="02020603050405020304" pitchFamily="18" charset="0"/>
                <a:cs typeface="Times New Roman" panose="02020603050405020304" pitchFamily="18" charset="0"/>
              </a:rPr>
              <a:t> function from </a:t>
            </a:r>
            <a:r>
              <a:rPr lang="en-US" dirty="0" err="1" smtClean="0">
                <a:latin typeface="Times New Roman" panose="02020603050405020304" pitchFamily="18" charset="0"/>
                <a:cs typeface="Times New Roman" panose="02020603050405020304" pitchFamily="18" charset="0"/>
              </a:rPr>
              <a:t>seaborn</a:t>
            </a:r>
            <a:r>
              <a:rPr lang="en-US" dirty="0" smtClean="0">
                <a:latin typeface="Times New Roman" panose="02020603050405020304" pitchFamily="18" charset="0"/>
                <a:cs typeface="Times New Roman" panose="02020603050405020304" pitchFamily="18" charset="0"/>
              </a:rPr>
              <a:t> library to visualize columns which gives insights about the data.</a:t>
            </a:r>
          </a:p>
          <a:p>
            <a:r>
              <a:rPr lang="en-US" dirty="0" smtClean="0">
                <a:latin typeface="Times New Roman" panose="02020603050405020304" pitchFamily="18" charset="0"/>
                <a:cs typeface="Times New Roman" panose="02020603050405020304" pitchFamily="18" charset="0"/>
              </a:rPr>
              <a:t>Writing down inferences from each plot of univariate analysis.</a:t>
            </a:r>
          </a:p>
          <a:p>
            <a:r>
              <a:rPr lang="en-US" dirty="0" smtClean="0">
                <a:latin typeface="Times New Roman" panose="02020603050405020304" pitchFamily="18" charset="0"/>
                <a:cs typeface="Times New Roman" panose="02020603050405020304" pitchFamily="18" charset="0"/>
              </a:rPr>
              <a:t>It gives the rough idea about the data.</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48" y="1325562"/>
            <a:ext cx="5689413" cy="24106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070" y="1325563"/>
            <a:ext cx="5543465" cy="2410694"/>
          </a:xfrm>
          <a:prstGeom prst="rect">
            <a:avLst/>
          </a:prstGeom>
        </p:spPr>
      </p:pic>
      <p:cxnSp>
        <p:nvCxnSpPr>
          <p:cNvPr id="7" name="Straight Connector 6"/>
          <p:cNvCxnSpPr/>
          <p:nvPr/>
        </p:nvCxnSpPr>
        <p:spPr>
          <a:xfrm flipV="1">
            <a:off x="2518985" y="1071716"/>
            <a:ext cx="6703673" cy="27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01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2177" y="180821"/>
            <a:ext cx="5496232" cy="2635045"/>
          </a:xfrm>
        </p:spPr>
      </p:pic>
      <p:sp>
        <p:nvSpPr>
          <p:cNvPr id="10" name="Content Placeholder 9"/>
          <p:cNvSpPr>
            <a:spLocks noGrp="1"/>
          </p:cNvSpPr>
          <p:nvPr>
            <p:ph sz="quarter" idx="4"/>
          </p:nvPr>
        </p:nvSpPr>
        <p:spPr>
          <a:xfrm>
            <a:off x="180667" y="3212995"/>
            <a:ext cx="11103077" cy="4416835"/>
          </a:xfrm>
        </p:spPr>
        <p:txBody>
          <a:bodyPr/>
          <a:lstStyle/>
          <a:p>
            <a:r>
              <a:rPr lang="en-US" dirty="0" smtClean="0"/>
              <a:t>Using </a:t>
            </a:r>
            <a:r>
              <a:rPr lang="en-US" dirty="0" err="1" smtClean="0"/>
              <a:t>histplot</a:t>
            </a:r>
            <a:r>
              <a:rPr lang="en-US" dirty="0" smtClean="0"/>
              <a:t> function from </a:t>
            </a:r>
            <a:r>
              <a:rPr lang="en-US" dirty="0" err="1" smtClean="0"/>
              <a:t>seaborn</a:t>
            </a:r>
            <a:r>
              <a:rPr lang="en-US" dirty="0" smtClean="0"/>
              <a:t> library to visualize relationship between categorical variables.</a:t>
            </a:r>
          </a:p>
          <a:p>
            <a:r>
              <a:rPr lang="en-US" dirty="0" smtClean="0"/>
              <a:t>Writing down inferences from each plot of bivariate analysis.</a:t>
            </a:r>
          </a:p>
          <a:p>
            <a:r>
              <a:rPr lang="en-US" dirty="0" smtClean="0"/>
              <a:t>Using different parameters for better visualization of  categorical variables. </a:t>
            </a:r>
          </a:p>
          <a:p>
            <a:r>
              <a:rPr lang="en-US" dirty="0" smtClean="0"/>
              <a:t>Closely examining the plots and drawing conclusions out of it for business perspective.</a:t>
            </a:r>
            <a:endParaRPr lang="en-IN"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206" y="180821"/>
            <a:ext cx="6312310" cy="2635044"/>
          </a:xfrm>
          <a:prstGeom prst="rect">
            <a:avLst/>
          </a:prstGeom>
        </p:spPr>
      </p:pic>
    </p:spTree>
    <p:extLst>
      <p:ext uri="{BB962C8B-B14F-4D97-AF65-F5344CB8AC3E}">
        <p14:creationId xmlns:p14="http://schemas.microsoft.com/office/powerpoint/2010/main" val="24282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9541" y="159109"/>
            <a:ext cx="10515600" cy="971602"/>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STEPS AND ASSUMPTIONS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52" y="1465006"/>
            <a:ext cx="11857703" cy="5392995"/>
          </a:xfrm>
          <a:noFill/>
        </p:spPr>
        <p:txBody>
          <a:bodyPr/>
          <a:lstStyle/>
          <a:p>
            <a:r>
              <a:rPr lang="en-US" dirty="0"/>
              <a:t>R</a:t>
            </a:r>
            <a:r>
              <a:rPr lang="en-US" dirty="0" smtClean="0"/>
              <a:t>enaming the columns as it was having lots of spaces in it and shortening the words for better view point.</a:t>
            </a:r>
          </a:p>
          <a:p>
            <a:r>
              <a:rPr lang="en-US" dirty="0" smtClean="0"/>
              <a:t>Dropping unnecessary columns which is not useful for prediction.</a:t>
            </a:r>
          </a:p>
          <a:p>
            <a:r>
              <a:rPr lang="en-US" dirty="0"/>
              <a:t>R</a:t>
            </a:r>
            <a:r>
              <a:rPr lang="en-US" dirty="0" smtClean="0"/>
              <a:t>emoving duplicate elements and appending into one as it had some how same meaning but was represented differently.</a:t>
            </a:r>
          </a:p>
          <a:p>
            <a:pPr marL="0" indent="0">
              <a:buNone/>
            </a:pPr>
            <a:r>
              <a:rPr lang="en-US" dirty="0"/>
              <a:t> </a:t>
            </a:r>
            <a:r>
              <a:rPr lang="en-US" dirty="0" smtClean="0"/>
              <a:t>  Ex- Strongly agree, Agree and Strongly dis-agree, Dis-agree etc.</a:t>
            </a:r>
          </a:p>
          <a:p>
            <a:r>
              <a:rPr lang="en-US" dirty="0" smtClean="0"/>
              <a:t>Visualizing the data using </a:t>
            </a:r>
            <a:r>
              <a:rPr lang="en-US" dirty="0" err="1" smtClean="0"/>
              <a:t>seaborn</a:t>
            </a:r>
            <a:r>
              <a:rPr lang="en-US" dirty="0" smtClean="0"/>
              <a:t> and </a:t>
            </a:r>
            <a:r>
              <a:rPr lang="en-US" dirty="0" err="1" smtClean="0"/>
              <a:t>matplotlib</a:t>
            </a:r>
            <a:r>
              <a:rPr lang="en-US" dirty="0" smtClean="0"/>
              <a:t>.</a:t>
            </a:r>
          </a:p>
          <a:p>
            <a:r>
              <a:rPr lang="en-US" dirty="0" smtClean="0"/>
              <a:t>Doing univariate and bivariate analysis for finding insights from data.</a:t>
            </a:r>
          </a:p>
          <a:p>
            <a:r>
              <a:rPr lang="en-US" dirty="0" smtClean="0"/>
              <a:t>Applying label encoder function to convert categorical variables into integers for model building further.</a:t>
            </a:r>
          </a:p>
          <a:p>
            <a:endParaRPr lang="en-US" dirty="0" smtClean="0"/>
          </a:p>
          <a:p>
            <a:endParaRPr lang="en-US" dirty="0" smtClean="0"/>
          </a:p>
          <a:p>
            <a:endParaRPr lang="en-US" dirty="0" smtClean="0"/>
          </a:p>
          <a:p>
            <a:endParaRPr lang="en-US" dirty="0" smtClean="0"/>
          </a:p>
          <a:p>
            <a:endParaRPr lang="en-IN" dirty="0"/>
          </a:p>
        </p:txBody>
      </p:sp>
      <p:cxnSp>
        <p:nvCxnSpPr>
          <p:cNvPr id="5" name="Straight Connector 4"/>
          <p:cNvCxnSpPr/>
          <p:nvPr/>
        </p:nvCxnSpPr>
        <p:spPr>
          <a:xfrm flipV="1">
            <a:off x="1936953" y="1130711"/>
            <a:ext cx="8160775" cy="1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86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4642"/>
            <a:ext cx="10515600" cy="824118"/>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68760"/>
            <a:ext cx="12192000" cy="5989240"/>
          </a:xfrm>
        </p:spPr>
        <p:txBody>
          <a:bodyPr>
            <a:noAutofit/>
          </a:bodyPr>
          <a:lstStyle/>
          <a:p>
            <a:r>
              <a:rPr lang="en-US" dirty="0" smtClean="0">
                <a:cs typeface="Times New Roman" panose="02020603050405020304" pitchFamily="18" charset="0"/>
              </a:rPr>
              <a:t>Female customers are more likely to do online shopping.</a:t>
            </a:r>
          </a:p>
          <a:p>
            <a:r>
              <a:rPr lang="en-US" dirty="0" smtClean="0">
                <a:cs typeface="Times New Roman" panose="02020603050405020304" pitchFamily="18" charset="0"/>
              </a:rPr>
              <a:t>Smartphone is used mostly for shopping online with lot of them using mobile internet for internet access.</a:t>
            </a:r>
          </a:p>
          <a:p>
            <a:pPr lvl="0"/>
            <a:r>
              <a:rPr lang="en-US" dirty="0"/>
              <a:t>Credit/Debit cards and </a:t>
            </a:r>
            <a:r>
              <a:rPr lang="en-US" dirty="0" err="1"/>
              <a:t>CoD</a:t>
            </a:r>
            <a:r>
              <a:rPr lang="en-US" dirty="0"/>
              <a:t> (cash on delivery) payment option has been used mostly by customers for shopping online.</a:t>
            </a:r>
            <a:endParaRPr lang="en-IN" dirty="0"/>
          </a:p>
          <a:p>
            <a:r>
              <a:rPr lang="en-US" dirty="0" smtClean="0">
                <a:cs typeface="Times New Roman" panose="02020603050405020304" pitchFamily="18" charset="0"/>
              </a:rPr>
              <a:t>Customers add and remove items from their shopping cart mostly if they find better alternative offer elsewhere.</a:t>
            </a:r>
          </a:p>
          <a:p>
            <a:r>
              <a:rPr lang="en-US" dirty="0" smtClean="0">
                <a:cs typeface="Times New Roman" panose="02020603050405020304" pitchFamily="18" charset="0"/>
              </a:rPr>
              <a:t>Amazon </a:t>
            </a:r>
            <a:r>
              <a:rPr lang="en-US" dirty="0">
                <a:cs typeface="Times New Roman" panose="02020603050405020304" pitchFamily="18" charset="0"/>
              </a:rPr>
              <a:t>&amp; Flipkart has been well appreciated by customers in all aspects (security, privacy, trust, reliability </a:t>
            </a:r>
            <a:r>
              <a:rPr lang="en-US" dirty="0" err="1">
                <a:cs typeface="Times New Roman" panose="02020603050405020304" pitchFamily="18" charset="0"/>
              </a:rPr>
              <a:t>etc</a:t>
            </a:r>
            <a:r>
              <a:rPr lang="en-US" dirty="0" smtClean="0">
                <a:cs typeface="Times New Roman" panose="02020603050405020304" pitchFamily="18" charset="0"/>
              </a:rPr>
              <a:t>)</a:t>
            </a:r>
          </a:p>
          <a:p>
            <a:r>
              <a:rPr lang="en-US" dirty="0" smtClean="0">
                <a:cs typeface="Times New Roman" panose="02020603050405020304" pitchFamily="18" charset="0"/>
              </a:rPr>
              <a:t>Female customers takes more time exploring e-retail store than male before making a purchase decision.</a:t>
            </a:r>
          </a:p>
          <a:p>
            <a:r>
              <a:rPr lang="en-US" dirty="0">
                <a:cs typeface="Times New Roman" panose="02020603050405020304" pitchFamily="18" charset="0"/>
              </a:rPr>
              <a:t>Delhi city has the maximum count of customers doing online shopping.</a:t>
            </a:r>
          </a:p>
        </p:txBody>
      </p:sp>
      <p:cxnSp>
        <p:nvCxnSpPr>
          <p:cNvPr id="5" name="Straight Connector 4"/>
          <p:cNvCxnSpPr/>
          <p:nvPr/>
        </p:nvCxnSpPr>
        <p:spPr>
          <a:xfrm>
            <a:off x="3392130" y="776748"/>
            <a:ext cx="50046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13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574" y="0"/>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4574" y="1325563"/>
            <a:ext cx="10980174" cy="5391252"/>
          </a:xfrm>
        </p:spPr>
        <p:txBody>
          <a:bodyPr>
            <a:normAutofit lnSpcReduction="10000"/>
          </a:bodyPr>
          <a:lstStyle/>
          <a:p>
            <a:r>
              <a:rPr lang="en-US" dirty="0"/>
              <a:t>Strong brand-customer relationships drives loyalty and repeat purchases</a:t>
            </a:r>
            <a:r>
              <a:rPr lang="en-US" dirty="0" smtClean="0"/>
              <a:t>.</a:t>
            </a:r>
          </a:p>
          <a:p>
            <a:r>
              <a:rPr lang="en-US" dirty="0" smtClean="0"/>
              <a:t>Existing customer is five to six times more profitable than a new customer.</a:t>
            </a:r>
            <a:endParaRPr lang="en-IN" dirty="0" smtClean="0"/>
          </a:p>
          <a:p>
            <a:r>
              <a:rPr lang="en-IN" dirty="0" smtClean="0"/>
              <a:t>Product </a:t>
            </a:r>
            <a:r>
              <a:rPr lang="en-IN" dirty="0"/>
              <a:t>value is the primary driver for customer retention.</a:t>
            </a:r>
          </a:p>
          <a:p>
            <a:r>
              <a:rPr lang="en-US" dirty="0" smtClean="0"/>
              <a:t>If </a:t>
            </a:r>
            <a:r>
              <a:rPr lang="en-US" dirty="0"/>
              <a:t>you want to create an effective customer retention strategy, it starts with understanding what your customers value and providing a product that matches </a:t>
            </a:r>
            <a:r>
              <a:rPr lang="en-US" dirty="0" smtClean="0"/>
              <a:t>that.</a:t>
            </a:r>
          </a:p>
          <a:p>
            <a:r>
              <a:rPr lang="en-US" dirty="0" smtClean="0"/>
              <a:t>Use </a:t>
            </a:r>
            <a:r>
              <a:rPr lang="en-US" dirty="0"/>
              <a:t>data to understand your customers, their likes and dislikes, their shopping behavior patterns, </a:t>
            </a:r>
            <a:r>
              <a:rPr lang="en-US" dirty="0" err="1"/>
              <a:t>etc</a:t>
            </a:r>
            <a:r>
              <a:rPr lang="en-US" dirty="0"/>
              <a:t> and customize your services accordingly</a:t>
            </a:r>
            <a:r>
              <a:rPr lang="en-US" dirty="0" smtClean="0"/>
              <a:t>.</a:t>
            </a:r>
          </a:p>
          <a:p>
            <a:r>
              <a:rPr lang="en-US" dirty="0"/>
              <a:t>Be creative with the services you </a:t>
            </a:r>
            <a:r>
              <a:rPr lang="en-US" dirty="0" smtClean="0"/>
              <a:t>offer and go with the trend unless you come up with a brilliant marketing strategy.</a:t>
            </a:r>
          </a:p>
          <a:p>
            <a:r>
              <a:rPr lang="en-US" dirty="0"/>
              <a:t>The recipe for customer retention is simple – retail has to become relentlessly customer-focused.</a:t>
            </a:r>
            <a:endParaRPr lang="en-IN" dirty="0"/>
          </a:p>
        </p:txBody>
      </p:sp>
      <p:cxnSp>
        <p:nvCxnSpPr>
          <p:cNvPr id="5" name="Straight Connector 4"/>
          <p:cNvCxnSpPr/>
          <p:nvPr/>
        </p:nvCxnSpPr>
        <p:spPr>
          <a:xfrm>
            <a:off x="3180735" y="1022555"/>
            <a:ext cx="5083277" cy="9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17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659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Customer Retention</vt:lpstr>
      <vt:lpstr>INTRODUCTION</vt:lpstr>
      <vt:lpstr>PROBLEM STATEMENT</vt:lpstr>
      <vt:lpstr>EDA STEPS</vt:lpstr>
      <vt:lpstr>VISUALIZATIONS</vt:lpstr>
      <vt:lpstr>PowerPoint Presentation</vt:lpstr>
      <vt:lpstr>STEPS AND ASSUMPTIONS</vt:lpstr>
      <vt:lpstr>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dc:creator>
  <cp:lastModifiedBy>Nitish</cp:lastModifiedBy>
  <cp:revision>73</cp:revision>
  <dcterms:created xsi:type="dcterms:W3CDTF">2021-08-15T09:57:40Z</dcterms:created>
  <dcterms:modified xsi:type="dcterms:W3CDTF">2021-08-17T05:39:57Z</dcterms:modified>
</cp:coreProperties>
</file>