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1" r:id="rId4"/>
    <p:sldId id="270" r:id="rId5"/>
    <p:sldId id="269" r:id="rId6"/>
    <p:sldId id="278" r:id="rId7"/>
    <p:sldId id="258" r:id="rId8"/>
    <p:sldId id="257" r:id="rId9"/>
    <p:sldId id="275"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4E5CE1-B4F5-454B-B755-5D09838196D9}"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327238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4E5CE1-B4F5-454B-B755-5D09838196D9}"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337522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4E5CE1-B4F5-454B-B755-5D09838196D9}"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76507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4E5CE1-B4F5-454B-B755-5D09838196D9}"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195245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E5CE1-B4F5-454B-B755-5D09838196D9}"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13072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4E5CE1-B4F5-454B-B755-5D09838196D9}"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192444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4E5CE1-B4F5-454B-B755-5D09838196D9}"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233136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4E5CE1-B4F5-454B-B755-5D09838196D9}"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123657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E5CE1-B4F5-454B-B755-5D09838196D9}"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96988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E5CE1-B4F5-454B-B755-5D09838196D9}"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33223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E5CE1-B4F5-454B-B755-5D09838196D9}"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FB7EF-CEC5-4EEE-A7F3-4DF5C41086A3}" type="slidenum">
              <a:rPr lang="en-IN" smtClean="0"/>
              <a:t>‹#›</a:t>
            </a:fld>
            <a:endParaRPr lang="en-IN"/>
          </a:p>
        </p:txBody>
      </p:sp>
    </p:spTree>
    <p:extLst>
      <p:ext uri="{BB962C8B-B14F-4D97-AF65-F5344CB8AC3E}">
        <p14:creationId xmlns:p14="http://schemas.microsoft.com/office/powerpoint/2010/main" val="9149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E5CE1-B4F5-454B-B755-5D09838196D9}" type="datetimeFigureOut">
              <a:rPr lang="en-IN" smtClean="0"/>
              <a:t>01-12-2021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FB7EF-CEC5-4EEE-A7F3-4DF5C41086A3}" type="slidenum">
              <a:rPr lang="en-IN" smtClean="0"/>
              <a:t>‹#›</a:t>
            </a:fld>
            <a:endParaRPr lang="en-IN"/>
          </a:p>
        </p:txBody>
      </p:sp>
    </p:spTree>
    <p:extLst>
      <p:ext uri="{BB962C8B-B14F-4D97-AF65-F5344CB8AC3E}">
        <p14:creationId xmlns:p14="http://schemas.microsoft.com/office/powerpoint/2010/main" val="238852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8760" y="253793"/>
            <a:ext cx="3599771" cy="1402287"/>
          </a:xfrm>
          <a:prstGeom prst="rect">
            <a:avLst/>
          </a:prstGeom>
        </p:spPr>
      </p:pic>
      <p:sp>
        <p:nvSpPr>
          <p:cNvPr id="6" name="Rectangle 5"/>
          <p:cNvSpPr/>
          <p:nvPr/>
        </p:nvSpPr>
        <p:spPr>
          <a:xfrm>
            <a:off x="2179532" y="2203837"/>
            <a:ext cx="7734612" cy="2400657"/>
          </a:xfrm>
          <a:prstGeom prst="rect">
            <a:avLst/>
          </a:prstGeom>
        </p:spPr>
        <p:txBody>
          <a:bodyPr wrap="square">
            <a:spAutoFit/>
          </a:bodyPr>
          <a:lstStyle/>
          <a:p>
            <a:pPr algn="ctr"/>
            <a:r>
              <a:rPr lang="en-US" sz="5000" b="1" dirty="0" smtClean="0">
                <a:latin typeface="Times New Roman" panose="02020603050405020304" pitchFamily="18" charset="0"/>
                <a:cs typeface="Times New Roman" panose="02020603050405020304" pitchFamily="18" charset="0"/>
              </a:rPr>
              <a:t>IMAGE                                   CLASSIFICATION    PROJECT</a:t>
            </a:r>
            <a:endParaRPr lang="en-IN" sz="5000" dirty="0"/>
          </a:p>
        </p:txBody>
      </p:sp>
      <p:sp>
        <p:nvSpPr>
          <p:cNvPr id="7" name="Rectangle 6"/>
          <p:cNvSpPr/>
          <p:nvPr/>
        </p:nvSpPr>
        <p:spPr>
          <a:xfrm>
            <a:off x="2998838" y="5613062"/>
            <a:ext cx="6096000" cy="830997"/>
          </a:xfrm>
          <a:prstGeom prst="rect">
            <a:avLst/>
          </a:prstGeom>
        </p:spPr>
        <p:txBody>
          <a:bodyPr>
            <a:spAutoFit/>
          </a:bodyPr>
          <a:lstStyle/>
          <a:p>
            <a:pPr algn="ctr"/>
            <a:r>
              <a:rPr lang="en-US" sz="2400" dirty="0">
                <a:latin typeface="Times New Roman" panose="02020603050405020304" pitchFamily="18" charset="0"/>
                <a:cs typeface="Times New Roman" panose="02020603050405020304" pitchFamily="18" charset="0"/>
              </a:rPr>
              <a:t>Presented By:</a:t>
            </a:r>
          </a:p>
          <a:p>
            <a:pPr algn="ctr"/>
            <a:r>
              <a:rPr lang="en-US" sz="2400" dirty="0">
                <a:latin typeface="Times New Roman" panose="02020603050405020304" pitchFamily="18" charset="0"/>
                <a:cs typeface="Times New Roman" panose="02020603050405020304" pitchFamily="18" charset="0"/>
              </a:rPr>
              <a:t> NITISH KUMAR SHARMA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09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135" y="171044"/>
            <a:ext cx="4009431" cy="769441"/>
          </a:xfrm>
          <a:prstGeom prst="rect">
            <a:avLst/>
          </a:prstGeom>
        </p:spPr>
        <p:txBody>
          <a:bodyPr wrap="none">
            <a:spAutoFit/>
          </a:bodyPr>
          <a:lstStyle/>
          <a:p>
            <a:r>
              <a:rPr lang="en-US" sz="4400" b="1" dirty="0" smtClean="0">
                <a:latin typeface="Times New Roman" panose="02020603050405020304" pitchFamily="18" charset="0"/>
                <a:cs typeface="Times New Roman" panose="02020603050405020304" pitchFamily="18" charset="0"/>
              </a:rPr>
              <a:t>CONCLUSION</a:t>
            </a:r>
            <a:endParaRPr lang="en-IN" sz="4400" dirty="0"/>
          </a:p>
        </p:txBody>
      </p:sp>
      <p:sp>
        <p:nvSpPr>
          <p:cNvPr id="3" name="Rectangle 2"/>
          <p:cNvSpPr/>
          <p:nvPr/>
        </p:nvSpPr>
        <p:spPr>
          <a:xfrm>
            <a:off x="284480" y="940485"/>
            <a:ext cx="11602720" cy="6047809"/>
          </a:xfrm>
          <a:prstGeom prst="rect">
            <a:avLst/>
          </a:prstGeom>
        </p:spPr>
        <p:txBody>
          <a:bodyPr wrap="square">
            <a:spAutoFit/>
          </a:bodyPr>
          <a:lstStyle/>
          <a:p>
            <a:pPr marL="457200" indent="-457200">
              <a:lnSpc>
                <a:spcPct val="150000"/>
              </a:lnSpc>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Convolutional Neural Network (CNN), a machine learning algorithm is being used for the image classification.</a:t>
            </a:r>
          </a:p>
          <a:p>
            <a:pPr marL="457200" lvl="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On epoch 75, we get the best accuracy of 87.50%.</a:t>
            </a: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roles of epochs in DNN was able to control accuracy and also prevent any problems such as </a:t>
            </a:r>
            <a:r>
              <a:rPr lang="en-US" sz="2600" dirty="0" smtClean="0">
                <a:latin typeface="Times New Roman" panose="02020603050405020304" pitchFamily="18" charset="0"/>
                <a:cs typeface="Times New Roman" panose="02020603050405020304" pitchFamily="18" charset="0"/>
              </a:rPr>
              <a:t>overfitting.</a:t>
            </a: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Images used in the training purpose are </a:t>
            </a:r>
            <a:r>
              <a:rPr lang="en-US" sz="2600" dirty="0" smtClean="0">
                <a:latin typeface="Times New Roman" panose="02020603050405020304" pitchFamily="18" charset="0"/>
                <a:cs typeface="Times New Roman" panose="02020603050405020304" pitchFamily="18" charset="0"/>
              </a:rPr>
              <a:t>small.</a:t>
            </a:r>
            <a:endParaRPr lang="en-US" sz="2600" dirty="0">
              <a:latin typeface="Times New Roman" panose="02020603050405020304" pitchFamily="18" charset="0"/>
              <a:cs typeface="Times New Roman" panose="02020603050405020304" pitchFamily="18" charset="0"/>
            </a:endParaRPr>
          </a:p>
          <a:p>
            <a:pPr marL="457200" lvl="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Deep neural network (DNN) becomes the main agenda for this research, especially in image classification technology.</a:t>
            </a:r>
          </a:p>
          <a:p>
            <a:pPr marL="457200" indent="-45720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 format plays a very important role in the </a:t>
            </a:r>
            <a:r>
              <a:rPr lang="en-US" sz="2600" dirty="0" smtClean="0">
                <a:latin typeface="Times New Roman" panose="02020603050405020304" pitchFamily="18" charset="0"/>
                <a:cs typeface="Times New Roman" panose="02020603050405020304" pitchFamily="18" charset="0"/>
              </a:rPr>
              <a:t>visualization</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96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9647" y="2821547"/>
            <a:ext cx="5136663" cy="1015663"/>
          </a:xfrm>
          <a:prstGeom prst="rect">
            <a:avLst/>
          </a:prstGeom>
        </p:spPr>
        <p:txBody>
          <a:bodyPr wrap="none">
            <a:spAutoFit/>
          </a:bodyPr>
          <a:lstStyle/>
          <a:p>
            <a:r>
              <a:rPr lang="en-US" sz="6000" b="1" dirty="0">
                <a:latin typeface="Times New Roman" panose="02020603050405020304" pitchFamily="18" charset="0"/>
                <a:cs typeface="Times New Roman" panose="02020603050405020304" pitchFamily="18" charset="0"/>
              </a:rPr>
              <a:t>THANK YOU!</a:t>
            </a:r>
            <a:endParaRPr lang="en-IN" sz="6000" dirty="0"/>
          </a:p>
        </p:txBody>
      </p:sp>
    </p:spTree>
    <p:extLst>
      <p:ext uri="{BB962C8B-B14F-4D97-AF65-F5344CB8AC3E}">
        <p14:creationId xmlns:p14="http://schemas.microsoft.com/office/powerpoint/2010/main" val="368021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52" y="476559"/>
            <a:ext cx="10515600" cy="705935"/>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64361" y="1619374"/>
            <a:ext cx="11810181" cy="4253106"/>
          </a:xfrm>
        </p:spPr>
        <p:txBody>
          <a:bodyPr>
            <a:normAutofit/>
          </a:bodyPr>
          <a:lstStyle/>
          <a:p>
            <a:r>
              <a:rPr lang="en-US" dirty="0"/>
              <a:t>Images 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dirty="0" smtClean="0"/>
          </a:p>
          <a:p>
            <a:endParaRPr lang="en-US" dirty="0"/>
          </a:p>
          <a:p>
            <a:r>
              <a:rPr lang="en-US" dirty="0" smtClean="0"/>
              <a:t>The </a:t>
            </a:r>
            <a:r>
              <a:rPr lang="en-US" dirty="0"/>
              <a:t>idea behind this project is to build a deep learning-based Image Classification model on images that will be scraped from e-commerce portal. This is done to make the model more and more robust</a:t>
            </a:r>
            <a:endParaRPr lang="en-IN" dirty="0"/>
          </a:p>
        </p:txBody>
      </p:sp>
    </p:spTree>
    <p:extLst>
      <p:ext uri="{BB962C8B-B14F-4D97-AF65-F5344CB8AC3E}">
        <p14:creationId xmlns:p14="http://schemas.microsoft.com/office/powerpoint/2010/main" val="25108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320"/>
            <a:ext cx="10515600" cy="736086"/>
          </a:xfrm>
        </p:spPr>
        <p:txBody>
          <a:bodyPr/>
          <a:lstStyle/>
          <a:p>
            <a:pPr algn="ctr"/>
            <a:r>
              <a:rPr lang="en-US" b="1" dirty="0" smtClean="0">
                <a:latin typeface="Times New Roman" panose="02020603050405020304" pitchFamily="18" charset="0"/>
                <a:cs typeface="Times New Roman" panose="02020603050405020304" pitchFamily="18" charset="0"/>
              </a:rPr>
              <a:t>EDA STEPS</a:t>
            </a:r>
            <a:endParaRPr lang="en-IN" dirty="0"/>
          </a:p>
        </p:txBody>
      </p:sp>
      <p:sp>
        <p:nvSpPr>
          <p:cNvPr id="3" name="Content Placeholder 2"/>
          <p:cNvSpPr>
            <a:spLocks noGrp="1"/>
          </p:cNvSpPr>
          <p:nvPr>
            <p:ph idx="1"/>
          </p:nvPr>
        </p:nvSpPr>
        <p:spPr>
          <a:xfrm>
            <a:off x="201561" y="1129726"/>
            <a:ext cx="11788878" cy="5301554"/>
          </a:xfrm>
        </p:spPr>
        <p:txBody>
          <a:bodyPr>
            <a:normAutofit/>
          </a:bodyPr>
          <a:lstStyle/>
          <a:p>
            <a:r>
              <a:rPr lang="en-US" dirty="0">
                <a:latin typeface="Times New Roman" panose="02020603050405020304" pitchFamily="18" charset="0"/>
                <a:cs typeface="Times New Roman" panose="02020603050405020304" pitchFamily="18" charset="0"/>
              </a:rPr>
              <a:t>We will start by importing the libraries that we require for performing EDA. These include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Pandas </a:t>
            </a:r>
            <a:r>
              <a:rPr lang="en-US" dirty="0" smtClean="0">
                <a:latin typeface="Times New Roman" panose="02020603050405020304" pitchFamily="18" charset="0"/>
                <a:cs typeface="Times New Roman" panose="02020603050405020304" pitchFamily="18" charset="0"/>
              </a:rPr>
              <a:t>for handling </a:t>
            </a:r>
            <a:r>
              <a:rPr lang="en-US" dirty="0">
                <a:latin typeface="Times New Roman" panose="02020603050405020304" pitchFamily="18" charset="0"/>
                <a:cs typeface="Times New Roman" panose="02020603050405020304" pitchFamily="18" charset="0"/>
              </a:rPr>
              <a:t>dataset and mathematic </a:t>
            </a:r>
            <a:r>
              <a:rPr lang="en-US" dirty="0" smtClean="0">
                <a:latin typeface="Times New Roman" panose="02020603050405020304" pitchFamily="18" charset="0"/>
                <a:cs typeface="Times New Roman" panose="02020603050405020304" pitchFamily="18" charset="0"/>
              </a:rPr>
              <a:t>computation,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for visualization,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keras</a:t>
            </a:r>
            <a:r>
              <a:rPr lang="en-US" dirty="0" smtClean="0">
                <a:latin typeface="Times New Roman" panose="02020603050405020304" pitchFamily="18" charset="0"/>
                <a:cs typeface="Times New Roman" panose="02020603050405020304" pitchFamily="18" charset="0"/>
              </a:rPr>
              <a:t> for image classification.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now </a:t>
            </a:r>
            <a:r>
              <a:rPr lang="en-US" dirty="0" smtClean="0">
                <a:latin typeface="Times New Roman" panose="02020603050405020304" pitchFamily="18" charset="0"/>
                <a:cs typeface="Times New Roman" panose="02020603050405020304" pitchFamily="18" charset="0"/>
              </a:rPr>
              <a:t>load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directories that we created during web scrapping of garments (</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sarees, jeans and trousers).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display </a:t>
            </a:r>
            <a:r>
              <a:rPr lang="en-US" dirty="0" smtClean="0">
                <a:latin typeface="Times New Roman" panose="02020603050405020304" pitchFamily="18" charset="0"/>
                <a:cs typeface="Times New Roman" panose="02020603050405020304" pitchFamily="18" charset="0"/>
              </a:rPr>
              <a:t>some sample images from train data directory of garments.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Then we will define dimensions for images and then fix the parameters like shape, width, height, batch </a:t>
            </a:r>
            <a:r>
              <a:rPr lang="en-US" dirty="0" err="1" smtClean="0">
                <a:latin typeface="Times New Roman" panose="02020603050405020304" pitchFamily="18" charset="0"/>
                <a:cs typeface="Times New Roman" panose="02020603050405020304" pitchFamily="18" charset="0"/>
              </a:rPr>
              <a:t>size,etc</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Used Image Data Generator to generate data according to some pattern for images</a:t>
            </a:r>
            <a:r>
              <a:rPr lang="en-US" sz="26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00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73595" y="5903893"/>
            <a:ext cx="9033445" cy="954107"/>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L</a:t>
            </a:r>
            <a:r>
              <a:rPr lang="en-US" sz="2800" b="1" dirty="0" smtClean="0">
                <a:latin typeface="Times New Roman" panose="02020603050405020304" pitchFamily="18" charset="0"/>
                <a:cs typeface="Times New Roman" panose="02020603050405020304" pitchFamily="18" charset="0"/>
              </a:rPr>
              <a:t>osses </a:t>
            </a:r>
            <a:r>
              <a:rPr lang="en-US" sz="2800" b="1" dirty="0">
                <a:latin typeface="Times New Roman" panose="02020603050405020304" pitchFamily="18" charset="0"/>
                <a:cs typeface="Times New Roman" panose="02020603050405020304" pitchFamily="18" charset="0"/>
              </a:rPr>
              <a:t>are decreasing as number of epochs are increasing.</a:t>
            </a:r>
          </a:p>
          <a:p>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4" y="1081990"/>
            <a:ext cx="11446831" cy="4485690"/>
          </a:xfrm>
          <a:prstGeom prst="rect">
            <a:avLst/>
          </a:prstGeom>
        </p:spPr>
      </p:pic>
      <p:sp>
        <p:nvSpPr>
          <p:cNvPr id="4" name="Rectangle 3"/>
          <p:cNvSpPr/>
          <p:nvPr/>
        </p:nvSpPr>
        <p:spPr>
          <a:xfrm>
            <a:off x="3572736" y="168484"/>
            <a:ext cx="5035161"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VISUALIZATIONS</a:t>
            </a:r>
            <a:endParaRPr lang="en-IN" sz="4400" dirty="0"/>
          </a:p>
        </p:txBody>
      </p:sp>
    </p:spTree>
    <p:extLst>
      <p:ext uri="{BB962C8B-B14F-4D97-AF65-F5344CB8AC3E}">
        <p14:creationId xmlns:p14="http://schemas.microsoft.com/office/powerpoint/2010/main" val="172524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64415" y="5943152"/>
            <a:ext cx="9266836"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A</a:t>
            </a:r>
            <a:r>
              <a:rPr lang="en-US" sz="2800" b="1" dirty="0" smtClean="0">
                <a:latin typeface="Times New Roman" panose="02020603050405020304" pitchFamily="18" charset="0"/>
                <a:cs typeface="Times New Roman" panose="02020603050405020304" pitchFamily="18" charset="0"/>
              </a:rPr>
              <a:t>ccuracy </a:t>
            </a:r>
            <a:r>
              <a:rPr lang="en-US" sz="2800" b="1" dirty="0">
                <a:latin typeface="Times New Roman" panose="02020603050405020304" pitchFamily="18" charset="0"/>
                <a:cs typeface="Times New Roman" panose="02020603050405020304" pitchFamily="18" charset="0"/>
              </a:rPr>
              <a:t>is increasing a</a:t>
            </a:r>
            <a:r>
              <a:rPr lang="en-US" sz="2800" b="1" dirty="0" smtClean="0">
                <a:latin typeface="Times New Roman" panose="02020603050405020304" pitchFamily="18" charset="0"/>
                <a:cs typeface="Times New Roman" panose="02020603050405020304" pitchFamily="18" charset="0"/>
              </a:rPr>
              <a:t>s </a:t>
            </a:r>
            <a:r>
              <a:rPr lang="en-US" sz="2800" b="1" dirty="0">
                <a:latin typeface="Times New Roman" panose="02020603050405020304" pitchFamily="18" charset="0"/>
                <a:cs typeface="Times New Roman" panose="02020603050405020304" pitchFamily="18" charset="0"/>
              </a:rPr>
              <a:t>number of epochs are increasing.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69" y="332056"/>
            <a:ext cx="11658528" cy="5255944"/>
          </a:xfrm>
          <a:prstGeom prst="rect">
            <a:avLst/>
          </a:prstGeom>
        </p:spPr>
      </p:pic>
    </p:spTree>
    <p:extLst>
      <p:ext uri="{BB962C8B-B14F-4D97-AF65-F5344CB8AC3E}">
        <p14:creationId xmlns:p14="http://schemas.microsoft.com/office/powerpoint/2010/main" val="145508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435" y="5194704"/>
            <a:ext cx="11392082" cy="830997"/>
          </a:xfrm>
          <a:prstGeom prst="rect">
            <a:avLst/>
          </a:prstGeom>
        </p:spPr>
        <p:txBody>
          <a:bodyPr wrap="square">
            <a:spAutoFit/>
          </a:bodyPr>
          <a:lstStyle/>
          <a:p>
            <a:r>
              <a:rPr lang="en-IN" sz="2400" b="1" dirty="0" smtClean="0">
                <a:latin typeface="Times New Roman" panose="02020603050405020304" pitchFamily="18" charset="0"/>
                <a:cs typeface="Times New Roman" panose="02020603050405020304" pitchFamily="18" charset="0"/>
              </a:rPr>
              <a:t>Here we can see the few loaded images of Sarees which we scrapped from e-commerce website (Amazon) and our classification model predicted the label exactly the same.</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35" y="486970"/>
            <a:ext cx="3492873" cy="40745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089" y="502206"/>
            <a:ext cx="3544718" cy="40745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2589" y="502206"/>
            <a:ext cx="3389662" cy="4059283"/>
          </a:xfrm>
          <a:prstGeom prst="rect">
            <a:avLst/>
          </a:prstGeom>
        </p:spPr>
      </p:pic>
    </p:spTree>
    <p:extLst>
      <p:ext uri="{BB962C8B-B14F-4D97-AF65-F5344CB8AC3E}">
        <p14:creationId xmlns:p14="http://schemas.microsoft.com/office/powerpoint/2010/main" val="216635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0266" y="5131688"/>
            <a:ext cx="11248104" cy="830997"/>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Here we can see the few loaded images of J</a:t>
            </a:r>
            <a:r>
              <a:rPr lang="en-IN" sz="2400" b="1" dirty="0" smtClean="0">
                <a:latin typeface="Times New Roman" panose="02020603050405020304" pitchFamily="18" charset="0"/>
                <a:cs typeface="Times New Roman" panose="02020603050405020304" pitchFamily="18" charset="0"/>
              </a:rPr>
              <a:t>eans </a:t>
            </a:r>
            <a:r>
              <a:rPr lang="en-IN" sz="2400" b="1" dirty="0">
                <a:latin typeface="Times New Roman" panose="02020603050405020304" pitchFamily="18" charset="0"/>
                <a:cs typeface="Times New Roman" panose="02020603050405020304" pitchFamily="18" charset="0"/>
              </a:rPr>
              <a:t>which we scrapped from e-commerce website (Amazon) and our classification model predicted the label exactly the same.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581" y="449007"/>
            <a:ext cx="3522158" cy="39443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299" y="449006"/>
            <a:ext cx="3335243" cy="39443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266" y="449008"/>
            <a:ext cx="3325756" cy="3944316"/>
          </a:xfrm>
          <a:prstGeom prst="rect">
            <a:avLst/>
          </a:prstGeom>
        </p:spPr>
      </p:pic>
    </p:spTree>
    <p:extLst>
      <p:ext uri="{BB962C8B-B14F-4D97-AF65-F5344CB8AC3E}">
        <p14:creationId xmlns:p14="http://schemas.microsoft.com/office/powerpoint/2010/main" val="83419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3520" y="5220696"/>
            <a:ext cx="11735848" cy="830997"/>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Here we can see the few loaded images of </a:t>
            </a:r>
            <a:r>
              <a:rPr lang="en-IN" sz="2400" b="1" dirty="0" smtClean="0">
                <a:latin typeface="Times New Roman" panose="02020603050405020304" pitchFamily="18" charset="0"/>
                <a:cs typeface="Times New Roman" panose="02020603050405020304" pitchFamily="18" charset="0"/>
              </a:rPr>
              <a:t>Trousers </a:t>
            </a:r>
            <a:r>
              <a:rPr lang="en-IN" sz="2400" b="1" dirty="0">
                <a:latin typeface="Times New Roman" panose="02020603050405020304" pitchFamily="18" charset="0"/>
                <a:cs typeface="Times New Roman" panose="02020603050405020304" pitchFamily="18" charset="0"/>
              </a:rPr>
              <a:t>which we scrapped from e-commerce website (Amazon) and our classification model predicted the label exactly the same.</a:t>
            </a:r>
            <a:endParaRPr lang="en-IN"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351" y="413623"/>
            <a:ext cx="3747412" cy="42109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409" y="413625"/>
            <a:ext cx="3596300" cy="421092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63" y="413624"/>
            <a:ext cx="3393742" cy="4210927"/>
          </a:xfrm>
          <a:prstGeom prst="rect">
            <a:avLst/>
          </a:prstGeom>
        </p:spPr>
      </p:pic>
    </p:spTree>
    <p:extLst>
      <p:ext uri="{BB962C8B-B14F-4D97-AF65-F5344CB8AC3E}">
        <p14:creationId xmlns:p14="http://schemas.microsoft.com/office/powerpoint/2010/main" val="331796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967" y="203200"/>
            <a:ext cx="8804141"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STEPS &amp; ASSUMPTIONS TAKEN</a:t>
            </a:r>
            <a:endParaRPr lang="en-IN" sz="4400" dirty="0"/>
          </a:p>
        </p:txBody>
      </p:sp>
      <p:sp>
        <p:nvSpPr>
          <p:cNvPr id="3" name="Rectangle 2"/>
          <p:cNvSpPr/>
          <p:nvPr/>
        </p:nvSpPr>
        <p:spPr>
          <a:xfrm>
            <a:off x="77397" y="1236801"/>
            <a:ext cx="12019280" cy="4893647"/>
          </a:xfrm>
          <a:prstGeom prst="rect">
            <a:avLst/>
          </a:prstGeom>
        </p:spPr>
        <p:txBody>
          <a:bodyPr wrap="square">
            <a:spAutoFit/>
          </a:bodyPr>
          <a:lstStyle/>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Installed </a:t>
            </a:r>
            <a:r>
              <a:rPr lang="en-US" sz="2600" dirty="0" err="1" smtClean="0">
                <a:latin typeface="Times New Roman" panose="02020603050405020304" pitchFamily="18" charset="0"/>
                <a:cs typeface="Times New Roman" panose="02020603050405020304" pitchFamily="18" charset="0"/>
              </a:rPr>
              <a:t>tensorflow</a:t>
            </a:r>
            <a:r>
              <a:rPr lang="en-US" sz="2600" dirty="0" smtClean="0">
                <a:latin typeface="Times New Roman" panose="02020603050405020304" pitchFamily="18" charset="0"/>
                <a:cs typeface="Times New Roman" panose="02020603050405020304" pitchFamily="18" charset="0"/>
              </a:rPr>
              <a:t> and </a:t>
            </a:r>
            <a:r>
              <a:rPr lang="en-US" sz="2600" dirty="0" err="1" smtClean="0">
                <a:latin typeface="Times New Roman" panose="02020603050405020304" pitchFamily="18" charset="0"/>
                <a:cs typeface="Times New Roman" panose="02020603050405020304" pitchFamily="18" charset="0"/>
              </a:rPr>
              <a:t>keras</a:t>
            </a:r>
            <a:r>
              <a:rPr lang="en-US" sz="2600" dirty="0" smtClean="0">
                <a:latin typeface="Times New Roman" panose="02020603050405020304" pitchFamily="18" charset="0"/>
                <a:cs typeface="Times New Roman" panose="02020603050405020304" pitchFamily="18" charset="0"/>
              </a:rPr>
              <a:t> for solving deep learning problem of Image classification.</a:t>
            </a: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Using </a:t>
            </a:r>
            <a:r>
              <a:rPr lang="en-US" sz="2600" dirty="0" err="1" smtClean="0">
                <a:latin typeface="Times New Roman" panose="02020603050405020304" pitchFamily="18" charset="0"/>
                <a:cs typeface="Times New Roman" panose="02020603050405020304" pitchFamily="18" charset="0"/>
              </a:rPr>
              <a:t>steps_per_epoch</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define how many batches of samples to use in one epoch</a:t>
            </a:r>
            <a:r>
              <a:rPr lang="en-US" sz="26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Used </a:t>
            </a:r>
            <a:r>
              <a:rPr lang="en-US" sz="2600" dirty="0" err="1" smtClean="0">
                <a:latin typeface="Times New Roman" panose="02020603050405020304" pitchFamily="18" charset="0"/>
                <a:cs typeface="Times New Roman" panose="02020603050405020304" pitchFamily="18" charset="0"/>
              </a:rPr>
              <a:t>validation_steps</a:t>
            </a:r>
            <a:r>
              <a:rPr lang="en-US" sz="2600" dirty="0" smtClean="0">
                <a:latin typeface="Times New Roman" panose="02020603050405020304" pitchFamily="18" charset="0"/>
                <a:cs typeface="Times New Roman" panose="02020603050405020304" pitchFamily="18" charset="0"/>
              </a:rPr>
              <a:t> to start the evaluation from the beginning of the dataset at each epoch.</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Build a convolutional neural network </a:t>
            </a:r>
            <a:r>
              <a:rPr lang="en-US" sz="2600" dirty="0" smtClean="0">
                <a:latin typeface="Times New Roman" panose="02020603050405020304" pitchFamily="18" charset="0"/>
                <a:cs typeface="Times New Roman" panose="02020603050405020304" pitchFamily="18" charset="0"/>
              </a:rPr>
              <a:t>(CNN) model to classify/predict </a:t>
            </a:r>
            <a:r>
              <a:rPr lang="en-US" sz="2600" dirty="0">
                <a:latin typeface="Times New Roman" panose="02020603050405020304" pitchFamily="18" charset="0"/>
                <a:cs typeface="Times New Roman" panose="02020603050405020304" pitchFamily="18" charset="0"/>
              </a:rPr>
              <a:t>images for correct </a:t>
            </a:r>
            <a:r>
              <a:rPr lang="en-US" sz="2600" dirty="0" smtClean="0">
                <a:latin typeface="Times New Roman" panose="02020603050405020304" pitchFamily="18" charset="0"/>
                <a:cs typeface="Times New Roman" panose="02020603050405020304" pitchFamily="18" charset="0"/>
              </a:rPr>
              <a:t>labels</a:t>
            </a:r>
            <a:r>
              <a:rPr lang="en-US" sz="26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Defined </a:t>
            </a:r>
            <a:r>
              <a:rPr lang="en-US" sz="2600" dirty="0">
                <a:latin typeface="Times New Roman" panose="02020603050405020304" pitchFamily="18" charset="0"/>
                <a:cs typeface="Times New Roman" panose="02020603050405020304" pitchFamily="18" charset="0"/>
              </a:rPr>
              <a:t>Early </a:t>
            </a:r>
            <a:r>
              <a:rPr lang="en-US" sz="2600" dirty="0">
                <a:latin typeface="Times New Roman" panose="02020603050405020304" pitchFamily="18" charset="0"/>
                <a:cs typeface="Times New Roman" panose="02020603050405020304" pitchFamily="18" charset="0"/>
              </a:rPr>
              <a:t>stopping by setting mode to min to stop </a:t>
            </a:r>
            <a:r>
              <a:rPr lang="en-US" sz="2600" dirty="0">
                <a:latin typeface="Times New Roman" panose="02020603050405020304" pitchFamily="18" charset="0"/>
                <a:cs typeface="Times New Roman" panose="02020603050405020304" pitchFamily="18" charset="0"/>
              </a:rPr>
              <a:t>training </a:t>
            </a:r>
            <a:r>
              <a:rPr lang="en-US" sz="2600" dirty="0">
                <a:latin typeface="Times New Roman" panose="02020603050405020304" pitchFamily="18" charset="0"/>
                <a:cs typeface="Times New Roman" panose="02020603050405020304" pitchFamily="18" charset="0"/>
              </a:rPr>
              <a:t>when </a:t>
            </a:r>
            <a:r>
              <a:rPr lang="en-US" sz="2600" dirty="0">
                <a:latin typeface="Times New Roman" panose="02020603050405020304" pitchFamily="18" charset="0"/>
                <a:cs typeface="Times New Roman" panose="02020603050405020304" pitchFamily="18" charset="0"/>
              </a:rPr>
              <a:t>the quantity monitored has stopped decreasing</a:t>
            </a:r>
            <a:r>
              <a:rPr 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Model check </a:t>
            </a:r>
            <a:r>
              <a:rPr lang="en-US" sz="2600" dirty="0">
                <a:latin typeface="Times New Roman" panose="02020603050405020304" pitchFamily="18" charset="0"/>
                <a:cs typeface="Times New Roman" panose="02020603050405020304" pitchFamily="18" charset="0"/>
              </a:rPr>
              <a:t>point mode to max to achieve maximum validation accuracy.</a:t>
            </a:r>
          </a:p>
          <a:p>
            <a:pPr marL="457200" indent="-457200">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Assigning binary values to Jeans as 0, Sarees as 1 and Trousers as 2 to display the result in a proper </a:t>
            </a:r>
            <a:r>
              <a:rPr lang="en-US" sz="2600" dirty="0" err="1" smtClean="0">
                <a:latin typeface="Times New Roman" panose="02020603050405020304" pitchFamily="18" charset="0"/>
                <a:cs typeface="Times New Roman" panose="02020603050405020304" pitchFamily="18" charset="0"/>
              </a:rPr>
              <a:t>dataframe</a:t>
            </a:r>
            <a:r>
              <a:rPr lang="en-US"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90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544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PROBLEM STATEMENT</vt:lpstr>
      <vt:lpstr>EDA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dc:creator>
  <cp:lastModifiedBy>Nitish</cp:lastModifiedBy>
  <cp:revision>176</cp:revision>
  <dcterms:created xsi:type="dcterms:W3CDTF">2021-10-10T05:25:39Z</dcterms:created>
  <dcterms:modified xsi:type="dcterms:W3CDTF">2021-12-01T17:47:43Z</dcterms:modified>
</cp:coreProperties>
</file>