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rimo" panose="020B0604020202020204" charset="0"/>
      <p:regular r:id="rId12"/>
    </p:embeddedFont>
    <p:embeddedFont>
      <p:font typeface="Outfit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37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1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241352"/>
            <a:ext cx="4919305" cy="374689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403753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OTT Dashboard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372213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Dive into the world of streaming with this comprehensive OTT Dashboard. Get a detailed overview of your platform's performance, user engagement, and revenue. This dashboard provides actionable insights to drive strategic decisions and optimize your streaming experience.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544580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756440" y="5428893"/>
            <a:ext cx="218860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1" y="2250638"/>
            <a:ext cx="4971098" cy="372832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08038" y="896064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Overview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6208038" y="1849636"/>
            <a:ext cx="7700724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dashboard provides a holistic view of your OTT platform's performance. You'll find key metrics, user engagement trends, content performance insights, and revenue analysis. All data is visualized for easy understanding.</a:t>
            </a:r>
            <a:endParaRPr lang="en-US" sz="1600" dirty="0"/>
          </a:p>
        </p:txBody>
      </p:sp>
      <p:sp>
        <p:nvSpPr>
          <p:cNvPr id="6" name="Shape 2"/>
          <p:cNvSpPr/>
          <p:nvPr/>
        </p:nvSpPr>
        <p:spPr>
          <a:xfrm>
            <a:off x="6208038" y="3071336"/>
            <a:ext cx="3747373" cy="1863090"/>
          </a:xfrm>
          <a:prstGeom prst="roundRect">
            <a:avLst>
              <a:gd name="adj" fmla="val 464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421755" y="3285053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Metrics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6421755" y="3730942"/>
            <a:ext cx="3319939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Track essential metrics like subscriber growth, average viewing time, and churn rate.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10161508" y="3071336"/>
            <a:ext cx="3747373" cy="1863090"/>
          </a:xfrm>
          <a:prstGeom prst="roundRect">
            <a:avLst>
              <a:gd name="adj" fmla="val 464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375225" y="3285053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 Engagement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10375225" y="3730942"/>
            <a:ext cx="3319939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user activity, understand content preferences, and identify areas for improvement.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6208038" y="5140523"/>
            <a:ext cx="3747373" cy="2193012"/>
          </a:xfrm>
          <a:prstGeom prst="roundRect">
            <a:avLst>
              <a:gd name="adj" fmla="val 394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421755" y="5354241"/>
            <a:ext cx="26131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Performance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6421755" y="5800130"/>
            <a:ext cx="3319939" cy="1319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Measure the success of your content library, identify popular titles, and understand viewer preferences.</a:t>
            </a:r>
            <a:endParaRPr lang="en-US" sz="1600" dirty="0"/>
          </a:p>
        </p:txBody>
      </p:sp>
      <p:sp>
        <p:nvSpPr>
          <p:cNvPr id="15" name="Shape 11"/>
          <p:cNvSpPr/>
          <p:nvPr/>
        </p:nvSpPr>
        <p:spPr>
          <a:xfrm>
            <a:off x="10161508" y="5140523"/>
            <a:ext cx="3747373" cy="2193012"/>
          </a:xfrm>
          <a:prstGeom prst="roundRect">
            <a:avLst>
              <a:gd name="adj" fmla="val 394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10375225" y="5354241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Revenue Insights</a:t>
            </a:r>
            <a:endParaRPr lang="en-US" sz="2000" dirty="0"/>
          </a:p>
        </p:txBody>
      </p:sp>
      <p:sp>
        <p:nvSpPr>
          <p:cNvPr id="17" name="Text 13"/>
          <p:cNvSpPr/>
          <p:nvPr/>
        </p:nvSpPr>
        <p:spPr>
          <a:xfrm>
            <a:off x="10375225" y="5800130"/>
            <a:ext cx="3319939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Monitor subscription revenue, advertising revenue, and other income streams.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5" y="2673548"/>
            <a:ext cx="4976932" cy="288250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99465" y="1047155"/>
            <a:ext cx="5093613" cy="636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Metrics</a:t>
            </a:r>
            <a:endParaRPr lang="en-US" sz="4000" dirty="0"/>
          </a:p>
        </p:txBody>
      </p:sp>
      <p:sp>
        <p:nvSpPr>
          <p:cNvPr id="5" name="Text 1"/>
          <p:cNvSpPr/>
          <p:nvPr/>
        </p:nvSpPr>
        <p:spPr>
          <a:xfrm>
            <a:off x="6199465" y="1989296"/>
            <a:ext cx="7717869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Monitor the key performance indicators (KPIs) that drive your OTT platform's success. Understand the overall health of your platform and identify areas for growth.</a:t>
            </a:r>
            <a:endParaRPr lang="en-US" sz="1600" dirty="0"/>
          </a:p>
        </p:txBody>
      </p:sp>
      <p:sp>
        <p:nvSpPr>
          <p:cNvPr id="6" name="Shape 2"/>
          <p:cNvSpPr/>
          <p:nvPr/>
        </p:nvSpPr>
        <p:spPr>
          <a:xfrm>
            <a:off x="6199465" y="2870240"/>
            <a:ext cx="7717869" cy="4312206"/>
          </a:xfrm>
          <a:prstGeom prst="roundRect">
            <a:avLst>
              <a:gd name="adj" fmla="val 198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6207085" y="2877860"/>
            <a:ext cx="7701796" cy="58543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6411635" y="3007638"/>
            <a:ext cx="215574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Metric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8982432" y="3007638"/>
            <a:ext cx="215193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Definition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11549420" y="3007638"/>
            <a:ext cx="215574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Target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6207085" y="3463290"/>
            <a:ext cx="7701796" cy="12371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411635" y="3593068"/>
            <a:ext cx="215574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Subscribers</a:t>
            </a:r>
            <a:endParaRPr lang="en-US" sz="1600" dirty="0"/>
          </a:p>
        </p:txBody>
      </p:sp>
      <p:sp>
        <p:nvSpPr>
          <p:cNvPr id="13" name="Text 9"/>
          <p:cNvSpPr/>
          <p:nvPr/>
        </p:nvSpPr>
        <p:spPr>
          <a:xfrm>
            <a:off x="8982432" y="3593068"/>
            <a:ext cx="2151936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number of active subscribers on your platform</a:t>
            </a:r>
            <a:endParaRPr lang="en-US" sz="1600" dirty="0"/>
          </a:p>
        </p:txBody>
      </p:sp>
      <p:sp>
        <p:nvSpPr>
          <p:cNvPr id="14" name="Text 10"/>
          <p:cNvSpPr/>
          <p:nvPr/>
        </p:nvSpPr>
        <p:spPr>
          <a:xfrm>
            <a:off x="11549420" y="3593068"/>
            <a:ext cx="215574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 million by Q4 2023</a:t>
            </a:r>
            <a:endParaRPr lang="en-US" sz="1600" dirty="0"/>
          </a:p>
        </p:txBody>
      </p:sp>
      <p:sp>
        <p:nvSpPr>
          <p:cNvPr id="15" name="Shape 11"/>
          <p:cNvSpPr/>
          <p:nvPr/>
        </p:nvSpPr>
        <p:spPr>
          <a:xfrm>
            <a:off x="6207085" y="4700468"/>
            <a:ext cx="7701796" cy="12371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6411635" y="4830247"/>
            <a:ext cx="215574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Average Viewing Time</a:t>
            </a:r>
            <a:endParaRPr lang="en-US" sz="1600" dirty="0"/>
          </a:p>
        </p:txBody>
      </p:sp>
      <p:sp>
        <p:nvSpPr>
          <p:cNvPr id="17" name="Text 13"/>
          <p:cNvSpPr/>
          <p:nvPr/>
        </p:nvSpPr>
        <p:spPr>
          <a:xfrm>
            <a:off x="8982432" y="4830247"/>
            <a:ext cx="2151936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average time users spend watching content on your platform</a:t>
            </a:r>
            <a:endParaRPr lang="en-US" sz="1600" dirty="0"/>
          </a:p>
        </p:txBody>
      </p:sp>
      <p:sp>
        <p:nvSpPr>
          <p:cNvPr id="18" name="Text 14"/>
          <p:cNvSpPr/>
          <p:nvPr/>
        </p:nvSpPr>
        <p:spPr>
          <a:xfrm>
            <a:off x="11549420" y="4830247"/>
            <a:ext cx="215574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 hours per day</a:t>
            </a:r>
            <a:endParaRPr lang="en-US" sz="1600" dirty="0"/>
          </a:p>
        </p:txBody>
      </p:sp>
      <p:sp>
        <p:nvSpPr>
          <p:cNvPr id="19" name="Shape 15"/>
          <p:cNvSpPr/>
          <p:nvPr/>
        </p:nvSpPr>
        <p:spPr>
          <a:xfrm>
            <a:off x="6207085" y="5937647"/>
            <a:ext cx="7701796" cy="12371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6"/>
          <p:cNvSpPr/>
          <p:nvPr/>
        </p:nvSpPr>
        <p:spPr>
          <a:xfrm>
            <a:off x="6411635" y="6067425"/>
            <a:ext cx="2155746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Churn Rate</a:t>
            </a:r>
            <a:endParaRPr lang="en-US" sz="1600" dirty="0"/>
          </a:p>
        </p:txBody>
      </p:sp>
      <p:sp>
        <p:nvSpPr>
          <p:cNvPr id="21" name="Text 17"/>
          <p:cNvSpPr/>
          <p:nvPr/>
        </p:nvSpPr>
        <p:spPr>
          <a:xfrm>
            <a:off x="8982432" y="6067425"/>
            <a:ext cx="2151936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percentage of subscribers who cancel their subscriptions</a:t>
            </a:r>
            <a:endParaRPr lang="en-US" sz="1600" dirty="0"/>
          </a:p>
        </p:txBody>
      </p:sp>
      <p:sp>
        <p:nvSpPr>
          <p:cNvPr id="22" name="Text 18"/>
          <p:cNvSpPr/>
          <p:nvPr/>
        </p:nvSpPr>
        <p:spPr>
          <a:xfrm>
            <a:off x="11549420" y="6067425"/>
            <a:ext cx="2155746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Less than 5% per month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510" y="2723912"/>
            <a:ext cx="4945380" cy="278177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7357" y="768906"/>
            <a:ext cx="5410200" cy="676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 Engagement</a:t>
            </a:r>
            <a:endParaRPr lang="en-US" sz="4250" dirty="0"/>
          </a:p>
        </p:txBody>
      </p:sp>
      <p:sp>
        <p:nvSpPr>
          <p:cNvPr id="5" name="Text 1"/>
          <p:cNvSpPr/>
          <p:nvPr/>
        </p:nvSpPr>
        <p:spPr>
          <a:xfrm>
            <a:off x="757357" y="1769745"/>
            <a:ext cx="7629287" cy="692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Understand how users interact with your platform. Analyze user behavior to improve content recommendations and personalize the user experience.</a:t>
            </a:r>
            <a:endParaRPr lang="en-US" sz="1700" dirty="0"/>
          </a:p>
        </p:txBody>
      </p:sp>
      <p:sp>
        <p:nvSpPr>
          <p:cNvPr id="6" name="Shape 2"/>
          <p:cNvSpPr/>
          <p:nvPr/>
        </p:nvSpPr>
        <p:spPr>
          <a:xfrm>
            <a:off x="757357" y="2948940"/>
            <a:ext cx="486847" cy="48684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37379" y="3030022"/>
            <a:ext cx="126683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1460540" y="2948940"/>
            <a:ext cx="2749272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Consumption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1460540" y="3416856"/>
            <a:ext cx="3003352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how users interact with your content library, such as the number of views, playbacks, and watch time.</a:t>
            </a: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4680228" y="2948940"/>
            <a:ext cx="486847" cy="48684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830128" y="3030022"/>
            <a:ext cx="187047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8"/>
          <p:cNvSpPr/>
          <p:nvPr/>
        </p:nvSpPr>
        <p:spPr>
          <a:xfrm>
            <a:off x="5383411" y="2948940"/>
            <a:ext cx="270510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Search &amp; Discovery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5383411" y="3416856"/>
            <a:ext cx="3003352" cy="1038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Track user searches and discover how they find content on your platform.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757357" y="5261491"/>
            <a:ext cx="486847" cy="48684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08328" y="5342573"/>
            <a:ext cx="184785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550" dirty="0"/>
          </a:p>
        </p:txBody>
      </p:sp>
      <p:sp>
        <p:nvSpPr>
          <p:cNvPr id="16" name="Text 12"/>
          <p:cNvSpPr/>
          <p:nvPr/>
        </p:nvSpPr>
        <p:spPr>
          <a:xfrm>
            <a:off x="1460540" y="5261491"/>
            <a:ext cx="270510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 Feedback</a:t>
            </a:r>
            <a:endParaRPr lang="en-US" sz="2100" dirty="0"/>
          </a:p>
        </p:txBody>
      </p:sp>
      <p:sp>
        <p:nvSpPr>
          <p:cNvPr id="17" name="Text 13"/>
          <p:cNvSpPr/>
          <p:nvPr/>
        </p:nvSpPr>
        <p:spPr>
          <a:xfrm>
            <a:off x="1460540" y="5729407"/>
            <a:ext cx="3003352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Monitor user ratings, reviews, and feedback to understand their preferences and identify areas for improvement.</a:t>
            </a:r>
            <a:endParaRPr lang="en-US" sz="1700" dirty="0"/>
          </a:p>
        </p:txBody>
      </p:sp>
      <p:sp>
        <p:nvSpPr>
          <p:cNvPr id="18" name="Shape 14"/>
          <p:cNvSpPr/>
          <p:nvPr/>
        </p:nvSpPr>
        <p:spPr>
          <a:xfrm>
            <a:off x="4680228" y="5261491"/>
            <a:ext cx="486847" cy="486847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824055" y="5342573"/>
            <a:ext cx="199072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2550" dirty="0"/>
          </a:p>
        </p:txBody>
      </p:sp>
      <p:sp>
        <p:nvSpPr>
          <p:cNvPr id="20" name="Text 16"/>
          <p:cNvSpPr/>
          <p:nvPr/>
        </p:nvSpPr>
        <p:spPr>
          <a:xfrm>
            <a:off x="5383411" y="5261491"/>
            <a:ext cx="270510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App Usage</a:t>
            </a:r>
            <a:endParaRPr lang="en-US" sz="2100" dirty="0"/>
          </a:p>
        </p:txBody>
      </p:sp>
      <p:sp>
        <p:nvSpPr>
          <p:cNvPr id="21" name="Text 17"/>
          <p:cNvSpPr/>
          <p:nvPr/>
        </p:nvSpPr>
        <p:spPr>
          <a:xfrm>
            <a:off x="5383411" y="5729407"/>
            <a:ext cx="3003352" cy="1731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Track app usage metrics such as logins, app sessions, and device types to understand how users interact with your app.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8171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67" y="228124"/>
            <a:ext cx="1825466" cy="182546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8770" y="2785110"/>
            <a:ext cx="4627364" cy="570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Performance</a:t>
            </a:r>
            <a:endParaRPr lang="en-US" sz="3550" dirty="0"/>
          </a:p>
        </p:txBody>
      </p:sp>
      <p:sp>
        <p:nvSpPr>
          <p:cNvPr id="5" name="Text 1"/>
          <p:cNvSpPr/>
          <p:nvPr/>
        </p:nvSpPr>
        <p:spPr>
          <a:xfrm>
            <a:off x="638770" y="3629263"/>
            <a:ext cx="13352859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Gain insights into the performance of your content library, including popularity, viewership trends, and user engagement metrics.</a:t>
            </a:r>
            <a:endParaRPr lang="en-US" sz="1400" dirty="0"/>
          </a:p>
        </p:txBody>
      </p:sp>
      <p:sp>
        <p:nvSpPr>
          <p:cNvPr id="6" name="Shape 2"/>
          <p:cNvSpPr/>
          <p:nvPr/>
        </p:nvSpPr>
        <p:spPr>
          <a:xfrm>
            <a:off x="638770" y="5926336"/>
            <a:ext cx="13352859" cy="22860"/>
          </a:xfrm>
          <a:prstGeom prst="roundRect">
            <a:avLst>
              <a:gd name="adj" fmla="val 335374"/>
            </a:avLst>
          </a:prstGeom>
          <a:solidFill>
            <a:srgbClr val="BDB8DF"/>
          </a:solidFill>
          <a:ln/>
        </p:spPr>
      </p:sp>
      <p:sp>
        <p:nvSpPr>
          <p:cNvPr id="7" name="Shape 3"/>
          <p:cNvSpPr/>
          <p:nvPr/>
        </p:nvSpPr>
        <p:spPr>
          <a:xfrm>
            <a:off x="3919776" y="5287625"/>
            <a:ext cx="22860" cy="638770"/>
          </a:xfrm>
          <a:prstGeom prst="roundRect">
            <a:avLst>
              <a:gd name="adj" fmla="val 335374"/>
            </a:avLst>
          </a:prstGeom>
          <a:solidFill>
            <a:srgbClr val="BDB8DF"/>
          </a:solidFill>
          <a:ln/>
        </p:spPr>
      </p:sp>
      <p:sp>
        <p:nvSpPr>
          <p:cNvPr id="8" name="Shape 4"/>
          <p:cNvSpPr/>
          <p:nvPr/>
        </p:nvSpPr>
        <p:spPr>
          <a:xfrm>
            <a:off x="3725942" y="5721013"/>
            <a:ext cx="410647" cy="410647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3877866" y="5789355"/>
            <a:ext cx="106799" cy="273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2790468" y="4126468"/>
            <a:ext cx="2281714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Popularity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821293" y="4521041"/>
            <a:ext cx="6220063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Identify the most popular titles based on viewership metrics like number of views and average watch time.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7303532" y="5926276"/>
            <a:ext cx="22860" cy="638770"/>
          </a:xfrm>
          <a:prstGeom prst="roundRect">
            <a:avLst>
              <a:gd name="adj" fmla="val 335374"/>
            </a:avLst>
          </a:prstGeom>
          <a:solidFill>
            <a:srgbClr val="BDB8DF"/>
          </a:solidFill>
          <a:ln/>
        </p:spPr>
      </p:sp>
      <p:sp>
        <p:nvSpPr>
          <p:cNvPr id="13" name="Shape 9"/>
          <p:cNvSpPr/>
          <p:nvPr/>
        </p:nvSpPr>
        <p:spPr>
          <a:xfrm>
            <a:off x="7109698" y="5721013"/>
            <a:ext cx="410647" cy="410647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36143" y="5789355"/>
            <a:ext cx="157758" cy="273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6174224" y="6747748"/>
            <a:ext cx="2281714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Viewership Trends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4205049" y="7142321"/>
            <a:ext cx="622018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trends in viewership patterns over time, such as the popularity of specific genres or content categories.</a:t>
            </a:r>
            <a:endParaRPr lang="en-US" sz="1400" dirty="0"/>
          </a:p>
        </p:txBody>
      </p:sp>
      <p:sp>
        <p:nvSpPr>
          <p:cNvPr id="17" name="Shape 13"/>
          <p:cNvSpPr/>
          <p:nvPr/>
        </p:nvSpPr>
        <p:spPr>
          <a:xfrm>
            <a:off x="10687407" y="5287625"/>
            <a:ext cx="22860" cy="638770"/>
          </a:xfrm>
          <a:prstGeom prst="roundRect">
            <a:avLst>
              <a:gd name="adj" fmla="val 335374"/>
            </a:avLst>
          </a:prstGeom>
          <a:solidFill>
            <a:srgbClr val="BDB8DF"/>
          </a:solidFill>
          <a:ln/>
        </p:spPr>
      </p:sp>
      <p:sp>
        <p:nvSpPr>
          <p:cNvPr id="18" name="Shape 14"/>
          <p:cNvSpPr/>
          <p:nvPr/>
        </p:nvSpPr>
        <p:spPr>
          <a:xfrm>
            <a:off x="10493573" y="5721013"/>
            <a:ext cx="410647" cy="410647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620970" y="5789355"/>
            <a:ext cx="155853" cy="273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9558099" y="4126468"/>
            <a:ext cx="2281714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 Engagement</a:t>
            </a:r>
            <a:endParaRPr lang="en-US" sz="1750" dirty="0"/>
          </a:p>
        </p:txBody>
      </p:sp>
      <p:sp>
        <p:nvSpPr>
          <p:cNvPr id="21" name="Text 17"/>
          <p:cNvSpPr/>
          <p:nvPr/>
        </p:nvSpPr>
        <p:spPr>
          <a:xfrm>
            <a:off x="7588925" y="4521041"/>
            <a:ext cx="622018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Measure user engagement with your content library, including metrics like average watch time, completion rate, and user ratings.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42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Subscriber Trends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366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Track subscriber growth, churn rate, and other key metrics related to subscriber acquisition and retention.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Subscriber Growth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76261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Track the total number of subscribers over time and identify key trends in subscriber acquisition.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Churn Rate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76261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the percentage of subscribers who cancel their subscriptions each month and identify potential causes.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181475"/>
            <a:ext cx="29887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Subscription Packages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76261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the performance of different subscription packages and identify which packages are most popular.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4879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566" y="274796"/>
            <a:ext cx="1759268" cy="219920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69620" y="3354943"/>
            <a:ext cx="5497592" cy="687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Revenue Insights</a:t>
            </a:r>
            <a:endParaRPr lang="en-US" sz="4300" dirty="0"/>
          </a:p>
        </p:txBody>
      </p:sp>
      <p:sp>
        <p:nvSpPr>
          <p:cNvPr id="5" name="Text 1"/>
          <p:cNvSpPr/>
          <p:nvPr/>
        </p:nvSpPr>
        <p:spPr>
          <a:xfrm>
            <a:off x="769620" y="4371856"/>
            <a:ext cx="13091160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Understand your revenue streams, track financial performance, and identify opportunities for growth.</a:t>
            </a:r>
            <a:endParaRPr lang="en-US" sz="17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" y="4970978"/>
            <a:ext cx="549712" cy="54971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69620" y="5740479"/>
            <a:ext cx="2754868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Subscription Revenue</a:t>
            </a:r>
            <a:endParaRPr lang="en-US" sz="2150" dirty="0"/>
          </a:p>
        </p:txBody>
      </p:sp>
      <p:sp>
        <p:nvSpPr>
          <p:cNvPr id="8" name="Text 3"/>
          <p:cNvSpPr/>
          <p:nvPr/>
        </p:nvSpPr>
        <p:spPr>
          <a:xfrm>
            <a:off x="769620" y="6216015"/>
            <a:ext cx="4143851" cy="1407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subscription revenue growth, identify key factors driving revenue, and understand the impact of pricing strategies.</a:t>
            </a:r>
            <a:endParaRPr lang="en-US" sz="17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274" y="4970978"/>
            <a:ext cx="549712" cy="54971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243274" y="5740479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Advertising Revenue</a:t>
            </a:r>
            <a:endParaRPr lang="en-US" sz="2150" dirty="0"/>
          </a:p>
        </p:txBody>
      </p:sp>
      <p:sp>
        <p:nvSpPr>
          <p:cNvPr id="11" name="Text 5"/>
          <p:cNvSpPr/>
          <p:nvPr/>
        </p:nvSpPr>
        <p:spPr>
          <a:xfrm>
            <a:off x="5243274" y="6216015"/>
            <a:ext cx="4143851" cy="1055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Track advertising revenue, analyze the effectiveness of ad campaigns, and identify opportunities for growth.</a:t>
            </a:r>
            <a:endParaRPr lang="en-US" sz="17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929" y="4970978"/>
            <a:ext cx="549712" cy="54971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716929" y="5740479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Other Revenue</a:t>
            </a:r>
            <a:endParaRPr lang="en-US" sz="2150" dirty="0"/>
          </a:p>
        </p:txBody>
      </p:sp>
      <p:sp>
        <p:nvSpPr>
          <p:cNvPr id="14" name="Text 7"/>
          <p:cNvSpPr/>
          <p:nvPr/>
        </p:nvSpPr>
        <p:spPr>
          <a:xfrm>
            <a:off x="9716929" y="6216015"/>
            <a:ext cx="4143851" cy="1055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revenue from other sources such as merchandise sales, content licensing, and partnerships.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" y="2248972"/>
            <a:ext cx="4964430" cy="373165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17087" y="575429"/>
            <a:ext cx="5529620" cy="652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Platform Comparisons</a:t>
            </a:r>
            <a:endParaRPr lang="en-US" sz="4100" dirty="0"/>
          </a:p>
        </p:txBody>
      </p:sp>
      <p:sp>
        <p:nvSpPr>
          <p:cNvPr id="5" name="Text 1"/>
          <p:cNvSpPr/>
          <p:nvPr/>
        </p:nvSpPr>
        <p:spPr>
          <a:xfrm>
            <a:off x="6217087" y="1541026"/>
            <a:ext cx="7682627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Benchmark your platform against competitors to identify areas for improvement and gain a competitive advantage.</a:t>
            </a:r>
            <a:endParaRPr lang="en-US" sz="16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87" y="2443520"/>
            <a:ext cx="1043821" cy="187047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574042" y="2652236"/>
            <a:ext cx="2609612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Metrics</a:t>
            </a:r>
            <a:endParaRPr lang="en-US" sz="2050" dirty="0"/>
          </a:p>
        </p:txBody>
      </p:sp>
      <p:sp>
        <p:nvSpPr>
          <p:cNvPr id="8" name="Text 3"/>
          <p:cNvSpPr/>
          <p:nvPr/>
        </p:nvSpPr>
        <p:spPr>
          <a:xfrm>
            <a:off x="7574042" y="3103721"/>
            <a:ext cx="6325672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Compare your key metrics, such as subscriber growth, average viewing time, and churn rate, to industry benchmarks and competitors.</a:t>
            </a:r>
            <a:endParaRPr lang="en-US" sz="16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087" y="4313992"/>
            <a:ext cx="1043821" cy="167009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574042" y="4522708"/>
            <a:ext cx="2609612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Library</a:t>
            </a:r>
            <a:endParaRPr lang="en-US" sz="2050" dirty="0"/>
          </a:p>
        </p:txBody>
      </p:sp>
      <p:sp>
        <p:nvSpPr>
          <p:cNvPr id="11" name="Text 5"/>
          <p:cNvSpPr/>
          <p:nvPr/>
        </p:nvSpPr>
        <p:spPr>
          <a:xfrm>
            <a:off x="7574042" y="4974193"/>
            <a:ext cx="6325672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the size and diversity of your content library and compare it to that of your competitors.</a:t>
            </a:r>
            <a:endParaRPr lang="en-US" sz="16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087" y="5984081"/>
            <a:ext cx="1043821" cy="167009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574042" y="6192798"/>
            <a:ext cx="2609612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 Experience</a:t>
            </a:r>
            <a:endParaRPr lang="en-US" sz="2050" dirty="0"/>
          </a:p>
        </p:txBody>
      </p:sp>
      <p:sp>
        <p:nvSpPr>
          <p:cNvPr id="14" name="Text 7"/>
          <p:cNvSpPr/>
          <p:nvPr/>
        </p:nvSpPr>
        <p:spPr>
          <a:xfrm>
            <a:off x="7574042" y="6644283"/>
            <a:ext cx="6325672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Evaluate your user experience against competitors, including app design, navigation, and content discovery features.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9" y="2666048"/>
            <a:ext cx="4988243" cy="289738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83630" y="875705"/>
            <a:ext cx="4980980" cy="6226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Recommendations</a:t>
            </a:r>
            <a:endParaRPr lang="en-US" sz="3900" dirty="0"/>
          </a:p>
        </p:txBody>
      </p:sp>
      <p:sp>
        <p:nvSpPr>
          <p:cNvPr id="5" name="Text 1"/>
          <p:cNvSpPr/>
          <p:nvPr/>
        </p:nvSpPr>
        <p:spPr>
          <a:xfrm>
            <a:off x="6183630" y="1797248"/>
            <a:ext cx="7749540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dashboard provides actionable recommendations based on data analysis to help you optimize your OTT platform for growth and success.</a:t>
            </a:r>
            <a:endParaRPr lang="en-US" sz="1550" dirty="0"/>
          </a:p>
        </p:txBody>
      </p:sp>
      <p:sp>
        <p:nvSpPr>
          <p:cNvPr id="6" name="Shape 2"/>
          <p:cNvSpPr/>
          <p:nvPr/>
        </p:nvSpPr>
        <p:spPr>
          <a:xfrm>
            <a:off x="6183630" y="2882622"/>
            <a:ext cx="448270" cy="448270"/>
          </a:xfrm>
          <a:prstGeom prst="roundRect">
            <a:avLst>
              <a:gd name="adj" fmla="val 18667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349484" y="2957274"/>
            <a:ext cx="116562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4"/>
          <p:cNvSpPr/>
          <p:nvPr/>
        </p:nvSpPr>
        <p:spPr>
          <a:xfrm>
            <a:off x="6831092" y="2882622"/>
            <a:ext cx="2490430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 Strategy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6831092" y="3313509"/>
            <a:ext cx="3127772" cy="1593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Recommendations for improving your content library, including genre diversification, content licensing, and original content production.</a:t>
            </a:r>
            <a:endParaRPr lang="en-US" sz="1550" dirty="0"/>
          </a:p>
        </p:txBody>
      </p:sp>
      <p:sp>
        <p:nvSpPr>
          <p:cNvPr id="10" name="Shape 6"/>
          <p:cNvSpPr/>
          <p:nvPr/>
        </p:nvSpPr>
        <p:spPr>
          <a:xfrm>
            <a:off x="10158055" y="2882622"/>
            <a:ext cx="448270" cy="448270"/>
          </a:xfrm>
          <a:prstGeom prst="roundRect">
            <a:avLst>
              <a:gd name="adj" fmla="val 18667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10296049" y="2957274"/>
            <a:ext cx="172164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350" dirty="0"/>
          </a:p>
        </p:txBody>
      </p:sp>
      <p:sp>
        <p:nvSpPr>
          <p:cNvPr id="12" name="Text 8"/>
          <p:cNvSpPr/>
          <p:nvPr/>
        </p:nvSpPr>
        <p:spPr>
          <a:xfrm>
            <a:off x="10805517" y="2882622"/>
            <a:ext cx="2490430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 Engagement</a:t>
            </a:r>
            <a:endParaRPr lang="en-US" sz="1950" dirty="0"/>
          </a:p>
        </p:txBody>
      </p:sp>
      <p:sp>
        <p:nvSpPr>
          <p:cNvPr id="13" name="Text 9"/>
          <p:cNvSpPr/>
          <p:nvPr/>
        </p:nvSpPr>
        <p:spPr>
          <a:xfrm>
            <a:off x="10805517" y="3313509"/>
            <a:ext cx="3127772" cy="1593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Recommendations for improving user engagement, such as personalization, content recommendations, and interactive features.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6183630" y="5329833"/>
            <a:ext cx="448270" cy="448270"/>
          </a:xfrm>
          <a:prstGeom prst="roundRect">
            <a:avLst>
              <a:gd name="adj" fmla="val 18667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322695" y="5404485"/>
            <a:ext cx="170140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350" dirty="0"/>
          </a:p>
        </p:txBody>
      </p:sp>
      <p:sp>
        <p:nvSpPr>
          <p:cNvPr id="16" name="Text 12"/>
          <p:cNvSpPr/>
          <p:nvPr/>
        </p:nvSpPr>
        <p:spPr>
          <a:xfrm>
            <a:off x="6831092" y="5329833"/>
            <a:ext cx="2696289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Marketing &amp; Promotion</a:t>
            </a:r>
            <a:endParaRPr lang="en-US" sz="1950" dirty="0"/>
          </a:p>
        </p:txBody>
      </p:sp>
      <p:sp>
        <p:nvSpPr>
          <p:cNvPr id="17" name="Text 13"/>
          <p:cNvSpPr/>
          <p:nvPr/>
        </p:nvSpPr>
        <p:spPr>
          <a:xfrm>
            <a:off x="6831092" y="5760720"/>
            <a:ext cx="3127772" cy="12744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Recommendations for promoting your platform, including social media campaigns, paid advertising, and content marketing.</a:t>
            </a:r>
            <a:endParaRPr lang="en-US" sz="1550" dirty="0"/>
          </a:p>
        </p:txBody>
      </p:sp>
      <p:sp>
        <p:nvSpPr>
          <p:cNvPr id="18" name="Shape 14"/>
          <p:cNvSpPr/>
          <p:nvPr/>
        </p:nvSpPr>
        <p:spPr>
          <a:xfrm>
            <a:off x="10158055" y="5329833"/>
            <a:ext cx="448270" cy="448270"/>
          </a:xfrm>
          <a:prstGeom prst="roundRect">
            <a:avLst>
              <a:gd name="adj" fmla="val 18667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290572" y="5404485"/>
            <a:ext cx="183237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2350" dirty="0"/>
          </a:p>
        </p:txBody>
      </p:sp>
      <p:sp>
        <p:nvSpPr>
          <p:cNvPr id="20" name="Text 16"/>
          <p:cNvSpPr/>
          <p:nvPr/>
        </p:nvSpPr>
        <p:spPr>
          <a:xfrm>
            <a:off x="10805517" y="5329833"/>
            <a:ext cx="2823210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Technical Improvements</a:t>
            </a:r>
            <a:endParaRPr lang="en-US" sz="1950" dirty="0"/>
          </a:p>
        </p:txBody>
      </p:sp>
      <p:sp>
        <p:nvSpPr>
          <p:cNvPr id="21" name="Text 17"/>
          <p:cNvSpPr/>
          <p:nvPr/>
        </p:nvSpPr>
        <p:spPr>
          <a:xfrm>
            <a:off x="10805517" y="5760720"/>
            <a:ext cx="3127772" cy="1593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Recommendations for improving the technical performance of your platform, such as app optimization, streaming quality, and security measures.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784</Words>
  <Application>Microsoft Office PowerPoint</Application>
  <PresentationFormat>Custom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Outfit</vt:lpstr>
      <vt:lpstr>Arimo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AMARDEEP .</cp:lastModifiedBy>
  <cp:revision>2</cp:revision>
  <dcterms:created xsi:type="dcterms:W3CDTF">2024-09-10T17:09:18Z</dcterms:created>
  <dcterms:modified xsi:type="dcterms:W3CDTF">2024-09-10T17:17:39Z</dcterms:modified>
</cp:coreProperties>
</file>