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1"/>
  </p:notesMasterIdLst>
  <p:handoutMasterIdLst>
    <p:handoutMasterId r:id="rId22"/>
  </p:handoutMasterIdLst>
  <p:sldIdLst>
    <p:sldId id="269" r:id="rId2"/>
    <p:sldId id="381" r:id="rId3"/>
    <p:sldId id="373" r:id="rId4"/>
    <p:sldId id="374" r:id="rId5"/>
    <p:sldId id="376" r:id="rId6"/>
    <p:sldId id="378" r:id="rId7"/>
    <p:sldId id="379" r:id="rId8"/>
    <p:sldId id="354" r:id="rId9"/>
    <p:sldId id="355" r:id="rId10"/>
    <p:sldId id="356" r:id="rId11"/>
    <p:sldId id="357" r:id="rId12"/>
    <p:sldId id="358" r:id="rId13"/>
    <p:sldId id="359" r:id="rId14"/>
    <p:sldId id="382" r:id="rId15"/>
    <p:sldId id="383" r:id="rId16"/>
    <p:sldId id="361" r:id="rId17"/>
    <p:sldId id="360" r:id="rId18"/>
    <p:sldId id="362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Session #1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E245-9EBE-4395-B0C0-4A8A46EC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C0EEA-165A-4BBD-AB5B-C03F94270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391400" cy="5670264"/>
        </p:xfrm>
        <a:graphic>
          <a:graphicData uri="http://schemas.openxmlformats.org/drawingml/2006/table">
            <a:tbl>
              <a:tblPr/>
              <a:tblGrid>
                <a:gridCol w="2460657">
                  <a:extLst>
                    <a:ext uri="{9D8B030D-6E8A-4147-A177-3AD203B41FA5}">
                      <a16:colId xmlns:a16="http://schemas.microsoft.com/office/drawing/2014/main" val="1207372803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4055717729"/>
                    </a:ext>
                  </a:extLst>
                </a:gridCol>
                <a:gridCol w="2470086">
                  <a:extLst>
                    <a:ext uri="{9D8B030D-6E8A-4147-A177-3AD203B41FA5}">
                      <a16:colId xmlns:a16="http://schemas.microsoft.com/office/drawing/2014/main" val="2271809420"/>
                    </a:ext>
                  </a:extLst>
                </a:gridCol>
              </a:tblGrid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231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5033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9845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06994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12983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6121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59460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&amp;=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&amp;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5124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|=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|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142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^=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^=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^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72467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&gt;&gt;=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&gt;&gt;=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&gt;&gt;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380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&lt;&lt;=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&lt;&lt;=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x &lt;&lt;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5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AE2-138A-49D5-844B-89AC282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C87D2-50E3-4570-BC25-D29C95F94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98607"/>
        </p:xfrm>
        <a:graphic>
          <a:graphicData uri="http://schemas.openxmlformats.org/drawingml/2006/table">
            <a:tbl>
              <a:tblPr/>
              <a:tblGrid>
                <a:gridCol w="2277836">
                  <a:extLst>
                    <a:ext uri="{9D8B030D-6E8A-4147-A177-3AD203B41FA5}">
                      <a16:colId xmlns:a16="http://schemas.microsoft.com/office/drawing/2014/main" val="2885468760"/>
                    </a:ext>
                  </a:extLst>
                </a:gridCol>
                <a:gridCol w="3201567">
                  <a:extLst>
                    <a:ext uri="{9D8B030D-6E8A-4147-A177-3AD203B41FA5}">
                      <a16:colId xmlns:a16="http://schemas.microsoft.com/office/drawing/2014/main" val="2193482862"/>
                    </a:ext>
                  </a:extLst>
                </a:gridCol>
                <a:gridCol w="2750197">
                  <a:extLst>
                    <a:ext uri="{9D8B030D-6E8A-4147-A177-3AD203B41FA5}">
                      <a16:colId xmlns:a16="http://schemas.microsoft.com/office/drawing/2014/main" val="1563821791"/>
                    </a:ext>
                  </a:extLst>
                </a:gridCol>
              </a:tblGrid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460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==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1118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equal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!=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24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&gt;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46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&lt;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081"/>
                  </a:ext>
                </a:extLst>
              </a:tr>
              <a:tr h="109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&gt;=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8864"/>
                  </a:ext>
                </a:extLst>
              </a:tr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&lt;=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6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5F3-D0F0-4ACE-B169-0BE83E8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3A05-5B17-4818-A1FE-ED04709FF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382000" cy="3295470"/>
        </p:xfrm>
        <a:graphic>
          <a:graphicData uri="http://schemas.openxmlformats.org/drawingml/2006/table">
            <a:tbl>
              <a:tblPr/>
              <a:tblGrid>
                <a:gridCol w="1389872">
                  <a:extLst>
                    <a:ext uri="{9D8B030D-6E8A-4147-A177-3AD203B41FA5}">
                      <a16:colId xmlns:a16="http://schemas.microsoft.com/office/drawing/2014/main" val="2786966154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630370972"/>
                    </a:ext>
                  </a:extLst>
                </a:gridCol>
                <a:gridCol w="3442606">
                  <a:extLst>
                    <a:ext uri="{9D8B030D-6E8A-4147-A177-3AD203B41FA5}">
                      <a16:colId xmlns:a16="http://schemas.microsoft.com/office/drawing/2014/main" val="4177750540"/>
                    </a:ext>
                  </a:extLst>
                </a:gridCol>
                <a:gridCol w="2148957">
                  <a:extLst>
                    <a:ext uri="{9D8B030D-6E8A-4147-A177-3AD203B41FA5}">
                      <a16:colId xmlns:a16="http://schemas.microsoft.com/office/drawing/2014/main" val="3680486041"/>
                    </a:ext>
                  </a:extLst>
                </a:gridCol>
              </a:tblGrid>
              <a:tr h="555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99985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&amp;&amp;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56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||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||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27157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!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!(x &lt; 5 &amp;&amp;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1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E1BA-EE40-4FB8-8594-74A1A8E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3C433-C940-4FBF-B970-94E5D8696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7848601" cy="5638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320324983"/>
                    </a:ext>
                  </a:extLst>
                </a:gridCol>
                <a:gridCol w="3249931">
                  <a:extLst>
                    <a:ext uri="{9D8B030D-6E8A-4147-A177-3AD203B41FA5}">
                      <a16:colId xmlns:a16="http://schemas.microsoft.com/office/drawing/2014/main" val="1073576391"/>
                    </a:ext>
                  </a:extLst>
                </a:gridCol>
                <a:gridCol w="3531870">
                  <a:extLst>
                    <a:ext uri="{9D8B030D-6E8A-4147-A177-3AD203B41FA5}">
                      <a16:colId xmlns:a16="http://schemas.microsoft.com/office/drawing/2014/main" val="2687468886"/>
                    </a:ext>
                  </a:extLst>
                </a:gridCol>
              </a:tblGrid>
              <a:tr h="701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120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(A &amp; B) will give 12 which is 0000 1100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08867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(A | B) will give 61 which is 0011 1101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0298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^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(A ^ B) will give 49 which is 0011 0001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82724"/>
                  </a:ext>
                </a:extLst>
              </a:tr>
              <a:tr h="100860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~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Ones Complement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(~A ) will give -61 which is 1100 0011 in 2's complement form due to a signed binary number.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56850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&lt;&lt;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A &lt;&lt; 2 will give 240 which is 1111 0000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4615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&gt;&gt;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Right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A &gt;&gt; 2 will give 15 which is 0000 1111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AND Operator</a:t>
            </a:r>
            <a:endParaRPr lang="en-US" sz="24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OR Operator</a:t>
            </a:r>
            <a:endParaRPr lang="en-US" sz="24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XOR Operator</a:t>
            </a:r>
            <a:endParaRPr lang="en-US" sz="24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Ones Complement Operator</a:t>
            </a:r>
            <a:endParaRPr lang="en-US" sz="24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Left Shift Operator</a:t>
            </a:r>
            <a:endParaRPr lang="en-US" sz="24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</a:rPr>
              <a:t>Right Shift Operator</a:t>
            </a:r>
            <a:endParaRPr lang="en-US" sz="2400" b="0" i="0" u="none" strike="noStrike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1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E1BA-EE40-4FB8-8594-74A1A8E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3C433-C940-4FBF-B970-94E5D8696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7848601" cy="5638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320324983"/>
                    </a:ext>
                  </a:extLst>
                </a:gridCol>
                <a:gridCol w="3249931">
                  <a:extLst>
                    <a:ext uri="{9D8B030D-6E8A-4147-A177-3AD203B41FA5}">
                      <a16:colId xmlns:a16="http://schemas.microsoft.com/office/drawing/2014/main" val="1073576391"/>
                    </a:ext>
                  </a:extLst>
                </a:gridCol>
                <a:gridCol w="3531870">
                  <a:extLst>
                    <a:ext uri="{9D8B030D-6E8A-4147-A177-3AD203B41FA5}">
                      <a16:colId xmlns:a16="http://schemas.microsoft.com/office/drawing/2014/main" val="2687468886"/>
                    </a:ext>
                  </a:extLst>
                </a:gridCol>
              </a:tblGrid>
              <a:tr h="701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120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(A &amp; B) will give 12 which is 0000 1100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08867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(A | B) will give 61 which is 0011 1101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0298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^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(A ^ B) will give 49 which is 0011 0001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82724"/>
                  </a:ext>
                </a:extLst>
              </a:tr>
              <a:tr h="100860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~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Ones Complement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(~A ) will give -61 which is 1100 0011 in 2's complement form due to a signed binary number.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56850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&lt;&lt;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A &lt;&lt; 2 will give 240 which is 1111 0000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4615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&gt;&gt;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Right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A &gt;&gt; 2 will give 15 which is 0000 1111</a:t>
                      </a:r>
                    </a:p>
                  </a:txBody>
                  <a:tcPr marL="43519" marR="43519" marT="43519" marB="435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8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D152-07C4-4F5F-B919-C53EE3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operator(&lt;&lt;):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insertion operator (&lt;&lt;) to display the output on a console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extraction operator (&gt;&gt;):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extraction operator (&gt;&gt;) to read the input from a console.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3C3-F56B-4B98-8A4C-49DF5F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AF6-C329-4195-B82D-9FE5C303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structure: if and else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structure: switch case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D72-DD2F-4CEB-A783-14A2737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</a:t>
            </a: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8382-174F-4E15-B305-CC476A43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D10-2AB6-412A-8805-B45F5998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F24B-41D6-4D5C-98C4-61042822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Concepts in C ++</a:t>
            </a:r>
          </a:p>
        </p:txBody>
      </p:sp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5E9C-C38E-42BB-9ADD-66CEE717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its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EF0B-D041-41FB-8C70-96F8B209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 of storage location which holds some value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				     1001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Var_type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;// declaration</a:t>
            </a:r>
          </a:p>
          <a:p>
            <a:pPr marL="0" indent="0">
              <a:buNone/>
            </a:pPr>
            <a:r>
              <a:rPr lang="en-US" dirty="0" err="1"/>
              <a:t>Var_type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=value;//initialization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6BC6E-376A-4AE8-A37D-FE4A5832DF27}"/>
              </a:ext>
            </a:extLst>
          </p:cNvPr>
          <p:cNvSpPr/>
          <p:nvPr/>
        </p:nvSpPr>
        <p:spPr>
          <a:xfrm>
            <a:off x="5334000" y="2590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599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44D-1BAF-41FE-8A7B-4084726B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A29B5-6DB0-4A8E-860D-123C46C7B946}"/>
              </a:ext>
            </a:extLst>
          </p:cNvPr>
          <p:cNvCxnSpPr/>
          <p:nvPr/>
        </p:nvCxnSpPr>
        <p:spPr>
          <a:xfrm flipH="1">
            <a:off x="1524000" y="1143000"/>
            <a:ext cx="2819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BDC40-2456-486B-BD04-A3FB6FD7663C}"/>
              </a:ext>
            </a:extLst>
          </p:cNvPr>
          <p:cNvCxnSpPr/>
          <p:nvPr/>
        </p:nvCxnSpPr>
        <p:spPr>
          <a:xfrm>
            <a:off x="4343400" y="11430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330B-258F-40ED-B552-6D56D5B2951A}"/>
              </a:ext>
            </a:extLst>
          </p:cNvPr>
          <p:cNvCxnSpPr/>
          <p:nvPr/>
        </p:nvCxnSpPr>
        <p:spPr>
          <a:xfrm>
            <a:off x="4343400" y="1143000"/>
            <a:ext cx="2743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A6D81-8A06-47B5-80CB-A8EE50CBF575}"/>
              </a:ext>
            </a:extLst>
          </p:cNvPr>
          <p:cNvSpPr/>
          <p:nvPr/>
        </p:nvSpPr>
        <p:spPr>
          <a:xfrm>
            <a:off x="228600" y="2667000"/>
            <a:ext cx="2438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User-define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65423-47B0-43E4-92F0-1C925C489E68}"/>
              </a:ext>
            </a:extLst>
          </p:cNvPr>
          <p:cNvSpPr/>
          <p:nvPr/>
        </p:nvSpPr>
        <p:spPr>
          <a:xfrm>
            <a:off x="3429000" y="26670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Built-in-type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918BE-E41F-42C5-B2FA-F1E01BFF92CC}"/>
              </a:ext>
            </a:extLst>
          </p:cNvPr>
          <p:cNvSpPr/>
          <p:nvPr/>
        </p:nvSpPr>
        <p:spPr>
          <a:xfrm>
            <a:off x="6705600" y="27432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Derived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341E3-2965-4E50-98AF-97325615B677}"/>
              </a:ext>
            </a:extLst>
          </p:cNvPr>
          <p:cNvSpPr txBox="1"/>
          <p:nvPr/>
        </p:nvSpPr>
        <p:spPr>
          <a:xfrm>
            <a:off x="3429000" y="3810000"/>
            <a:ext cx="18678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Integer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Character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Boolean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Double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Void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Wide Character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D2C41-BFC4-4D34-A1CA-D52F05E5F96D}"/>
              </a:ext>
            </a:extLst>
          </p:cNvPr>
          <p:cNvSpPr txBox="1"/>
          <p:nvPr/>
        </p:nvSpPr>
        <p:spPr>
          <a:xfrm>
            <a:off x="7145895" y="4038600"/>
            <a:ext cx="1329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Array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Pointer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Reference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6C9EE-134E-49B1-9270-FCBAE337D814}"/>
              </a:ext>
            </a:extLst>
          </p:cNvPr>
          <p:cNvSpPr txBox="1"/>
          <p:nvPr/>
        </p:nvSpPr>
        <p:spPr>
          <a:xfrm>
            <a:off x="228600" y="3962400"/>
            <a:ext cx="1572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Union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Enumeration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9DF2-F5C1-4297-95E5-5074B71D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i="0" dirty="0">
                <a:effectLst/>
                <a:latin typeface="Roboto"/>
              </a:rPr>
              <a:t>Data type modifiers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Unsigned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Short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Long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02B49-BFD9-4179-8AFF-F5CD5A71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06475"/>
              </p:ext>
            </p:extLst>
          </p:nvPr>
        </p:nvGraphicFramePr>
        <p:xfrm>
          <a:off x="457200" y="560066"/>
          <a:ext cx="8229600" cy="652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674319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9372421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35798061"/>
                    </a:ext>
                  </a:extLst>
                </a:gridCol>
              </a:tblGrid>
              <a:tr h="513070"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Size(in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045777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 =8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-127 to 127 or 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29681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55486"/>
                  </a:ext>
                </a:extLst>
              </a:tr>
              <a:tr h="416156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-127 to 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75670"/>
                  </a:ext>
                </a:extLst>
              </a:tr>
              <a:tr h="71829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               4=32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32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sz="1800" b="1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0231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-32,768 to 32,767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21155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unsigned 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65,535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885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unsigned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4,294,967,295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39340"/>
                  </a:ext>
                </a:extLst>
              </a:tr>
              <a:tr h="7653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float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27411"/>
                  </a:ext>
                </a:extLst>
              </a:tr>
              <a:tr h="7653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63420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long 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12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45149"/>
                  </a:ext>
                </a:extLst>
              </a:tr>
              <a:tr h="45748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27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1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D86-3883-4854-8A78-517165A4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8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Memory representation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1326DE-91F8-4D6C-9D79-2543F007D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73739"/>
              </p:ext>
            </p:extLst>
          </p:nvPr>
        </p:nvGraphicFramePr>
        <p:xfrm>
          <a:off x="1524000" y="1397000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91095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01787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87185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03195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1030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09580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7880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279607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23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68DB2-6A81-4487-84EF-DBFF33C45B0D}"/>
              </a:ext>
            </a:extLst>
          </p:cNvPr>
          <p:cNvSpPr txBox="1"/>
          <p:nvPr/>
        </p:nvSpPr>
        <p:spPr>
          <a:xfrm>
            <a:off x="1219200" y="3429000"/>
            <a:ext cx="1887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=65;</a:t>
            </a:r>
          </a:p>
          <a:p>
            <a:r>
              <a:rPr lang="en-US" sz="2800" dirty="0"/>
              <a:t>Or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=‘A’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B872B-52B6-4A14-B79A-6423F2043154}"/>
              </a:ext>
            </a:extLst>
          </p:cNvPr>
          <p:cNvSpPr txBox="1"/>
          <p:nvPr/>
        </p:nvSpPr>
        <p:spPr>
          <a:xfrm>
            <a:off x="4648200" y="3733800"/>
            <a:ext cx="432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 is occupying 1 Byte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ADE65-1A60-4533-9E3D-62FF54713CBE}"/>
              </a:ext>
            </a:extLst>
          </p:cNvPr>
          <p:cNvSpPr txBox="1"/>
          <p:nvPr/>
        </p:nvSpPr>
        <p:spPr>
          <a:xfrm>
            <a:off x="4267200" y="838200"/>
            <a:ext cx="187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Byte= 8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6948-006F-4A56-A43E-ED155742E75A}"/>
              </a:ext>
            </a:extLst>
          </p:cNvPr>
          <p:cNvSpPr txBox="1"/>
          <p:nvPr/>
        </p:nvSpPr>
        <p:spPr>
          <a:xfrm>
            <a:off x="3188009" y="25146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A(65)=01000001</a:t>
            </a:r>
          </a:p>
        </p:txBody>
      </p:sp>
    </p:spTree>
    <p:extLst>
      <p:ext uri="{BB962C8B-B14F-4D97-AF65-F5344CB8AC3E}">
        <p14:creationId xmlns:p14="http://schemas.microsoft.com/office/powerpoint/2010/main" val="15779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Assignment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0CA-4424-48DE-B529-2F2B198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A0921-EA9B-474D-AC8C-7416C5C67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090" y="1600200"/>
          <a:ext cx="7041109" cy="4719921"/>
        </p:xfrm>
        <a:graphic>
          <a:graphicData uri="http://schemas.openxmlformats.org/drawingml/2006/table">
            <a:tbl>
              <a:tblPr/>
              <a:tblGrid>
                <a:gridCol w="2104239">
                  <a:extLst>
                    <a:ext uri="{9D8B030D-6E8A-4147-A177-3AD203B41FA5}">
                      <a16:colId xmlns:a16="http://schemas.microsoft.com/office/drawing/2014/main" val="970190133"/>
                    </a:ext>
                  </a:extLst>
                </a:gridCol>
                <a:gridCol w="2541274">
                  <a:extLst>
                    <a:ext uri="{9D8B030D-6E8A-4147-A177-3AD203B41FA5}">
                      <a16:colId xmlns:a16="http://schemas.microsoft.com/office/drawing/2014/main" val="2401438009"/>
                    </a:ext>
                  </a:extLst>
                </a:gridCol>
                <a:gridCol w="2395596">
                  <a:extLst>
                    <a:ext uri="{9D8B030D-6E8A-4147-A177-3AD203B41FA5}">
                      <a16:colId xmlns:a16="http://schemas.microsoft.com/office/drawing/2014/main" val="895920321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12384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23026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789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170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7393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84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Increment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++x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54842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Decrement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--x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2837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5502</TotalTime>
  <Words>806</Words>
  <Application>Microsoft Office PowerPoint</Application>
  <PresentationFormat>On-screen Show (4:3)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Segoe UI</vt:lpstr>
      <vt:lpstr>Tahoma</vt:lpstr>
      <vt:lpstr>Times New Roman</vt:lpstr>
      <vt:lpstr>verdana</vt:lpstr>
      <vt:lpstr>Lpu theme final with copyright(S)</vt:lpstr>
      <vt:lpstr>CAP444 OBJECT ORIENTED PROGRAMMING USING C++ </vt:lpstr>
      <vt:lpstr>PowerPoint Presentation</vt:lpstr>
      <vt:lpstr>Variable and its types </vt:lpstr>
      <vt:lpstr>Data types </vt:lpstr>
      <vt:lpstr>PowerPoint Presentation</vt:lpstr>
      <vt:lpstr>PowerPoint Presentation</vt:lpstr>
      <vt:lpstr>Memory representation</vt:lpstr>
      <vt:lpstr>Operators</vt:lpstr>
      <vt:lpstr>Arithmetic operators</vt:lpstr>
      <vt:lpstr> Assignment Operators </vt:lpstr>
      <vt:lpstr>Comparison operators</vt:lpstr>
      <vt:lpstr> Logical operators </vt:lpstr>
      <vt:lpstr> Bitwise operators </vt:lpstr>
      <vt:lpstr>Bitwise Operators</vt:lpstr>
      <vt:lpstr> Bitwise operators </vt:lpstr>
      <vt:lpstr>PowerPoint Presentation</vt:lpstr>
      <vt:lpstr>Control structure </vt:lpstr>
      <vt:lpstr> Conditional structure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245</cp:revision>
  <dcterms:created xsi:type="dcterms:W3CDTF">2014-05-25T11:13:57Z</dcterms:created>
  <dcterms:modified xsi:type="dcterms:W3CDTF">2020-10-10T06:25:27Z</dcterms:modified>
</cp:coreProperties>
</file>