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5"/>
  </p:notesMasterIdLst>
  <p:handoutMasterIdLst>
    <p:handoutMasterId r:id="rId16"/>
  </p:handoutMasterIdLst>
  <p:sldIdLst>
    <p:sldId id="269" r:id="rId2"/>
    <p:sldId id="357" r:id="rId3"/>
    <p:sldId id="361" r:id="rId4"/>
    <p:sldId id="358" r:id="rId5"/>
    <p:sldId id="354" r:id="rId6"/>
    <p:sldId id="390" r:id="rId7"/>
    <p:sldId id="392" r:id="rId8"/>
    <p:sldId id="355" r:id="rId9"/>
    <p:sldId id="356" r:id="rId10"/>
    <p:sldId id="359" r:id="rId11"/>
    <p:sldId id="360" r:id="rId12"/>
    <p:sldId id="362" r:id="rId13"/>
    <p:sldId id="35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9B48-219E-4B5F-BE66-CE88C7DFD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What is a binary operator?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a) Operator that performs its action on a single operand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b) Operator that performs its action on two operand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c) Operator that performs its action on three operand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d) Operator that performs its action on any number of operands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3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99B3-97CF-46E5-9F0F-4BE215C1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 overloading for Unary operators: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8949-4158-45E4-A900-012A299F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unary operators operate on a single operand :</a:t>
            </a:r>
          </a:p>
          <a:p>
            <a:pPr algn="just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The increment (++) and decrement (--) operators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unary minus (-) operator.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logical not (!) operator.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0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8004-44F8-41B1-918A-CF1AA53D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br>
              <a:rPr lang="en-US" sz="2400" b="0" i="0" u="none" strike="noStrike" baseline="0" dirty="0">
                <a:latin typeface="Verdana" panose="020B0604030504040204" pitchFamily="34" charset="0"/>
              </a:rPr>
            </a:br>
            <a:r>
              <a:rPr lang="en-US" sz="2400" b="0" i="0" u="none" strike="noStrike" baseline="0" dirty="0">
                <a:latin typeface="Verdana" panose="020B0604030504040204" pitchFamily="34" charset="0"/>
              </a:rPr>
              <a:t>Overloading binary operators using friend function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D27E-FBBF-4793-ADE9-41AD69757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/>
              </a:rPr>
              <a:t>friend function takes two parameters in case when we want to o</a:t>
            </a:r>
            <a:r>
              <a:rPr lang="en-US" sz="3200" b="0" i="0" u="none" strike="noStrike" baseline="0" dirty="0">
                <a:latin typeface="Verdana" panose="020B0604030504040204" pitchFamily="34" charset="0"/>
              </a:rPr>
              <a:t>verload binary operators using friend function</a:t>
            </a:r>
            <a:endParaRPr lang="en-US" b="0" i="0" dirty="0">
              <a:effectLst/>
              <a:latin typeface="Roboto"/>
            </a:endParaRPr>
          </a:p>
          <a:p>
            <a:pPr marL="0" indent="0">
              <a:buNone/>
            </a:pPr>
            <a:r>
              <a:rPr lang="en-US" dirty="0">
                <a:latin typeface="Roboto"/>
              </a:rPr>
              <a:t>Ex: </a:t>
            </a:r>
          </a:p>
          <a:p>
            <a:pPr marL="0" indent="0">
              <a:buNone/>
            </a:pPr>
            <a:r>
              <a:rPr lang="es-ES" dirty="0" err="1"/>
              <a:t>friend</a:t>
            </a:r>
            <a:r>
              <a:rPr lang="es-ES" dirty="0"/>
              <a:t> A </a:t>
            </a:r>
            <a:r>
              <a:rPr lang="es-ES" dirty="0" err="1"/>
              <a:t>operator</a:t>
            </a:r>
            <a:r>
              <a:rPr lang="es-ES" dirty="0"/>
              <a:t> +(A &amp;x, A &amp;y);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1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17D7-CD1B-4484-AF34-C121361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Friend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754B-7F63-4E66-AEE0-23FD74AA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can access all private and protected member of a class </a:t>
            </a:r>
          </a:p>
          <a:p>
            <a:r>
              <a:rPr lang="en-US" dirty="0"/>
              <a:t>It can be access without object of the class</a:t>
            </a:r>
          </a:p>
          <a:p>
            <a:r>
              <a:rPr lang="en-US" dirty="0"/>
              <a:t>It can define out side of the class scope</a:t>
            </a:r>
          </a:p>
          <a:p>
            <a:pPr marL="0" indent="0">
              <a:buNone/>
            </a:pPr>
            <a:r>
              <a:rPr lang="en-US" dirty="0"/>
              <a:t>Rule:</a:t>
            </a:r>
          </a:p>
          <a:p>
            <a:pPr marL="0" indent="0">
              <a:buNone/>
            </a:pPr>
            <a:r>
              <a:rPr lang="en-US" dirty="0"/>
              <a:t>Prototypes of friend function must be declare inside the class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verdana" panose="020B0604030504040204" pitchFamily="34" charset="0"/>
              </a:rPr>
              <a:t>It can be declared either in the private or the public part.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451525-8434-40F3-8850-A1CB9291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Simple example : friend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915BC7-A76A-480A-AE98-1D897426E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0" y="990600"/>
            <a:ext cx="6172200" cy="513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300" b="1" dirty="0"/>
              <a:t>#include &lt;iostream&gt;</a:t>
            </a:r>
          </a:p>
          <a:p>
            <a:pPr marL="0" indent="0">
              <a:buNone/>
            </a:pPr>
            <a:r>
              <a:rPr lang="en-US" sz="1300" b="1" dirty="0"/>
              <a:t>using namespace std;</a:t>
            </a:r>
          </a:p>
          <a:p>
            <a:pPr marL="0" indent="0">
              <a:buNone/>
            </a:pPr>
            <a:r>
              <a:rPr lang="en-US" sz="1300" b="1" dirty="0"/>
              <a:t>class A</a:t>
            </a:r>
          </a:p>
          <a:p>
            <a:pPr marL="0" indent="0">
              <a:buNone/>
            </a:pPr>
            <a:r>
              <a:rPr lang="en-US" sz="1300" b="1" dirty="0"/>
              <a:t>{</a:t>
            </a:r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private:</a:t>
            </a:r>
          </a:p>
          <a:p>
            <a:pPr marL="0" indent="0">
              <a:buNone/>
            </a:pPr>
            <a:r>
              <a:rPr lang="en-US" sz="1300" b="1" dirty="0"/>
              <a:t>    int x;</a:t>
            </a:r>
          </a:p>
          <a:p>
            <a:pPr marL="0" indent="0">
              <a:buNone/>
            </a:pPr>
            <a:r>
              <a:rPr lang="en-US" sz="1300" b="1" dirty="0"/>
              <a:t>public:</a:t>
            </a:r>
          </a:p>
          <a:p>
            <a:pPr marL="0" indent="0">
              <a:buNone/>
            </a:pPr>
            <a:r>
              <a:rPr lang="en-US" sz="1300" b="1" dirty="0"/>
              <a:t>    A()</a:t>
            </a:r>
          </a:p>
          <a:p>
            <a:pPr marL="0" indent="0">
              <a:buNone/>
            </a:pPr>
            <a:r>
              <a:rPr lang="en-US" sz="1300" b="1" dirty="0"/>
              <a:t>    {</a:t>
            </a:r>
          </a:p>
          <a:p>
            <a:pPr marL="0" indent="0">
              <a:buNone/>
            </a:pPr>
            <a:r>
              <a:rPr lang="en-US" sz="1300" b="1" dirty="0"/>
              <a:t>        x=10;</a:t>
            </a:r>
          </a:p>
          <a:p>
            <a:pPr marL="0" indent="0">
              <a:buNone/>
            </a:pPr>
            <a:r>
              <a:rPr lang="en-US" sz="1300" b="1" dirty="0"/>
              <a:t>    }</a:t>
            </a:r>
          </a:p>
          <a:p>
            <a:pPr marL="0" indent="0">
              <a:buNone/>
            </a:pPr>
            <a:r>
              <a:rPr lang="en-US" sz="1300" b="1" dirty="0"/>
              <a:t>private:</a:t>
            </a:r>
          </a:p>
          <a:p>
            <a:pPr marL="0" indent="0">
              <a:buNone/>
            </a:pPr>
            <a:r>
              <a:rPr lang="en-US" sz="1300" b="1" dirty="0"/>
              <a:t>    friend void </a:t>
            </a:r>
            <a:r>
              <a:rPr lang="en-US" sz="1300" b="1" dirty="0" err="1"/>
              <a:t>newfriend</a:t>
            </a:r>
            <a:r>
              <a:rPr lang="en-US" sz="1300" b="1" dirty="0"/>
              <a:t>(A &amp;a);</a:t>
            </a:r>
          </a:p>
          <a:p>
            <a:pPr marL="0" indent="0">
              <a:buNone/>
            </a:pPr>
            <a:r>
              <a:rPr lang="en-US" sz="1300" b="1" dirty="0"/>
              <a:t>};</a:t>
            </a:r>
          </a:p>
          <a:p>
            <a:pPr marL="0" indent="0">
              <a:buNone/>
            </a:pPr>
            <a:r>
              <a:rPr lang="en-US" sz="1300" b="1" dirty="0"/>
              <a:t>void </a:t>
            </a:r>
            <a:r>
              <a:rPr lang="en-US" sz="1300" b="1" dirty="0" err="1"/>
              <a:t>newfriend</a:t>
            </a:r>
            <a:r>
              <a:rPr lang="en-US" sz="1300" b="1" dirty="0"/>
              <a:t>(A &amp;a)</a:t>
            </a:r>
          </a:p>
          <a:p>
            <a:pPr marL="0" indent="0">
              <a:buNone/>
            </a:pPr>
            <a:r>
              <a:rPr lang="en-US" sz="1300" b="1" dirty="0"/>
              <a:t>{</a:t>
            </a:r>
          </a:p>
          <a:p>
            <a:pPr marL="0" indent="0">
              <a:buNone/>
            </a:pPr>
            <a:r>
              <a:rPr lang="en-US" sz="1300" b="1" dirty="0"/>
              <a:t>    </a:t>
            </a:r>
            <a:r>
              <a:rPr lang="en-US" sz="1300" b="1" dirty="0" err="1"/>
              <a:t>a.x</a:t>
            </a:r>
            <a:r>
              <a:rPr lang="en-US" sz="1300" b="1" dirty="0"/>
              <a:t>=20;</a:t>
            </a:r>
          </a:p>
          <a:p>
            <a:pPr marL="0" indent="0">
              <a:buNone/>
            </a:pPr>
            <a:r>
              <a:rPr lang="en-US" sz="1300" b="1" dirty="0"/>
              <a:t>    </a:t>
            </a:r>
            <a:r>
              <a:rPr lang="en-US" sz="1300" b="1" dirty="0" err="1"/>
              <a:t>cout</a:t>
            </a:r>
            <a:r>
              <a:rPr lang="en-US" sz="1300" b="1" dirty="0"/>
              <a:t>&lt;&lt;</a:t>
            </a:r>
            <a:r>
              <a:rPr lang="en-US" sz="1300" b="1" dirty="0" err="1"/>
              <a:t>a.x</a:t>
            </a:r>
            <a:r>
              <a:rPr lang="en-US" sz="1300" b="1" dirty="0"/>
              <a:t>;</a:t>
            </a:r>
          </a:p>
          <a:p>
            <a:pPr marL="0" indent="0">
              <a:buNone/>
            </a:pPr>
            <a:r>
              <a:rPr lang="en-US" sz="1300" b="1" dirty="0"/>
              <a:t>}</a:t>
            </a:r>
          </a:p>
          <a:p>
            <a:pPr marL="0" indent="0">
              <a:buNone/>
            </a:pPr>
            <a:r>
              <a:rPr lang="en-US" sz="1300" b="1" dirty="0"/>
              <a:t>int main()</a:t>
            </a:r>
          </a:p>
          <a:p>
            <a:pPr marL="0" indent="0">
              <a:buNone/>
            </a:pPr>
            <a:r>
              <a:rPr lang="en-US" sz="1300" b="1" dirty="0"/>
              <a:t>{</a:t>
            </a:r>
          </a:p>
          <a:p>
            <a:pPr marL="0" indent="0">
              <a:buNone/>
            </a:pPr>
            <a:r>
              <a:rPr lang="en-US" sz="1300" b="1" dirty="0"/>
              <a:t>A a1;</a:t>
            </a:r>
          </a:p>
          <a:p>
            <a:pPr marL="0" indent="0">
              <a:buNone/>
            </a:pPr>
            <a:r>
              <a:rPr lang="en-US" sz="1300" b="1" dirty="0" err="1"/>
              <a:t>newfriend</a:t>
            </a:r>
            <a:r>
              <a:rPr lang="en-US" sz="1300" b="1" dirty="0"/>
              <a:t>(a1);</a:t>
            </a:r>
          </a:p>
          <a:p>
            <a:pPr marL="0" indent="0">
              <a:buNone/>
            </a:pPr>
            <a:r>
              <a:rPr lang="en-US" sz="1300" b="1" dirty="0"/>
              <a:t>return 0;</a:t>
            </a:r>
          </a:p>
          <a:p>
            <a:pPr marL="0" indent="0">
              <a:buNone/>
            </a:pPr>
            <a:r>
              <a:rPr lang="en-US" sz="1300" b="1" dirty="0"/>
              <a:t>}</a:t>
            </a:r>
          </a:p>
          <a:p>
            <a:pPr marL="0" indent="0">
              <a:buNone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8722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71D3-3D78-4637-A5FC-8623A9A5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dirty="0">
                <a:solidFill>
                  <a:schemeClr val="tx1"/>
                </a:solidFill>
              </a:rPr>
              <a:t>How many member functions are there in this class except constructors and destructors?</a:t>
            </a:r>
          </a:p>
          <a:p>
            <a:pPr marL="0" indent="0">
              <a:buNone/>
            </a:pPr>
            <a:endParaRPr lang="en-US" sz="4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200" dirty="0">
                <a:solidFill>
                  <a:schemeClr val="tx1"/>
                </a:solidFill>
              </a:rPr>
              <a:t>class Box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1"/>
                </a:solidFill>
              </a:rPr>
              <a:t>	int capacity;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1"/>
                </a:solidFill>
              </a:rPr>
              <a:t>   public: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1"/>
                </a:solidFill>
              </a:rPr>
              <a:t>	void print();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1"/>
                </a:solidFill>
              </a:rPr>
              <a:t>	friend void show();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1"/>
                </a:solidFill>
              </a:rPr>
              <a:t>	bool compare();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1"/>
                </a:solidFill>
              </a:rPr>
              <a:t>	friend bool lost();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1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1"/>
                </a:solidFill>
              </a:rPr>
              <a:t>a) 1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1"/>
                </a:solidFill>
              </a:rPr>
              <a:t>b) 2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1"/>
                </a:solidFill>
              </a:rPr>
              <a:t>c) 3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1"/>
                </a:solidFill>
              </a:rPr>
              <a:t>d) 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5419-1855-4B09-9299-AD9DF356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 overloading</a:t>
            </a:r>
            <a:b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1BFC-CC47-4255-98EE-D761503A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specify more then one definition for an operator within the same scope.</a:t>
            </a:r>
          </a:p>
          <a:p>
            <a:r>
              <a:rPr lang="en-US" dirty="0"/>
              <a:t>You can redefine built in operators except few: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Scope operator (::)</a:t>
            </a:r>
          </a:p>
          <a:p>
            <a:pPr lvl="2"/>
            <a:r>
              <a:rPr lang="en-US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Sizeof</a:t>
            </a:r>
            <a:endParaRPr lang="en-US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 selector(.)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 pointer </a:t>
            </a:r>
            <a:r>
              <a:rPr lang="en-US" b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selector(.*)</a:t>
            </a:r>
            <a:endParaRPr lang="en-US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ternary operator(?:)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5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4E78-2645-4E6A-8144-17142C2E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Operators which can overload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47F18-893C-44FA-90A8-4D4F6500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17" y="2362200"/>
            <a:ext cx="776159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7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FCC7-419F-4858-9A3D-977C87ED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82B2-FF2E-49CC-B35B-894160FA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Unary operators operate on only one operand</a:t>
            </a:r>
          </a:p>
          <a:p>
            <a:pPr marL="0" indent="0">
              <a:buNone/>
            </a:pPr>
            <a:r>
              <a:rPr lang="en-US" dirty="0">
                <a:latin typeface="euclid_circular_a"/>
              </a:rPr>
              <a:t>Ex:</a:t>
            </a:r>
          </a:p>
          <a:p>
            <a:pPr marL="0" indent="0">
              <a:buNone/>
            </a:pPr>
            <a:r>
              <a:rPr lang="en-US" dirty="0">
                <a:latin typeface="euclid_circular_a"/>
              </a:rPr>
              <a:t> </a:t>
            </a:r>
            <a:r>
              <a:rPr lang="en-US" dirty="0" err="1">
                <a:latin typeface="euclid_circular_a"/>
              </a:rPr>
              <a:t>i</a:t>
            </a:r>
            <a:r>
              <a:rPr lang="en-US" dirty="0">
                <a:latin typeface="euclid_circular_a"/>
              </a:rPr>
              <a:t>++</a:t>
            </a:r>
            <a:endParaRPr lang="en-US" b="0" i="0" dirty="0">
              <a:effectLst/>
              <a:latin typeface="euclid_circular_a"/>
            </a:endParaRPr>
          </a:p>
          <a:p>
            <a:r>
              <a:rPr lang="en-US" b="0" i="0" dirty="0">
                <a:effectLst/>
                <a:latin typeface="euclid_circular_a"/>
              </a:rPr>
              <a:t>Binary operators work on two operands</a:t>
            </a:r>
          </a:p>
          <a:p>
            <a:pPr marL="0" indent="0">
              <a:buNone/>
            </a:pPr>
            <a:r>
              <a:rPr lang="en-US" dirty="0">
                <a:latin typeface="euclid_circular_a"/>
              </a:rPr>
              <a:t>Ex:</a:t>
            </a:r>
          </a:p>
          <a:p>
            <a:pPr marL="0" indent="0">
              <a:buNone/>
            </a:pPr>
            <a:r>
              <a:rPr lang="en-US" dirty="0">
                <a:latin typeface="euclid_circular_a"/>
              </a:rPr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1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2303-E7F4-41DE-B874-E539ADC1F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sz="2400" dirty="0" err="1"/>
              <a:t>Return_type</a:t>
            </a:r>
            <a:r>
              <a:rPr lang="en-US" sz="2400" dirty="0"/>
              <a:t> operator </a:t>
            </a:r>
            <a:r>
              <a:rPr lang="en-US" sz="2400" dirty="0" err="1"/>
              <a:t>operator_Symbol</a:t>
            </a:r>
            <a:r>
              <a:rPr lang="en-US" sz="2400" dirty="0"/>
              <a:t>(parameters)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Why operator overloading: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class obj1,obj2,obj3			Replace to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obj3=obj1.add(obj2)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obj3=obj1+obj2//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631B38-7FCB-4582-A14A-C95FCED4243F}"/>
              </a:ext>
            </a:extLst>
          </p:cNvPr>
          <p:cNvCxnSpPr>
            <a:cxnSpLocks/>
          </p:cNvCxnSpPr>
          <p:nvPr/>
        </p:nvCxnSpPr>
        <p:spPr>
          <a:xfrm flipV="1">
            <a:off x="3200400" y="4724400"/>
            <a:ext cx="1981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3AF1B4-8B51-4B04-9BD2-8FE27D341C22}"/>
              </a:ext>
            </a:extLst>
          </p:cNvPr>
          <p:cNvCxnSpPr>
            <a:cxnSpLocks/>
          </p:cNvCxnSpPr>
          <p:nvPr/>
        </p:nvCxnSpPr>
        <p:spPr>
          <a:xfrm flipH="1">
            <a:off x="2819400" y="4724400"/>
            <a:ext cx="2514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39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006F-CE8C-4557-A387-0C70FB67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5876-38F4-4210-82D5-AC4904B09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Which of the following operator cannot be overloaded?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a) +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b) ?: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c) –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d)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13800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6644</TotalTime>
  <Words>473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Arial Black</vt:lpstr>
      <vt:lpstr>Arial Rounded MT Bold</vt:lpstr>
      <vt:lpstr>Calibri</vt:lpstr>
      <vt:lpstr>Courier New</vt:lpstr>
      <vt:lpstr>euclid_circular_a</vt:lpstr>
      <vt:lpstr>Open Sans</vt:lpstr>
      <vt:lpstr>Roboto</vt:lpstr>
      <vt:lpstr>Tahoma</vt:lpstr>
      <vt:lpstr>Verdana</vt:lpstr>
      <vt:lpstr>Verdana</vt:lpstr>
      <vt:lpstr>Lpu theme final with copyright(S)</vt:lpstr>
      <vt:lpstr>CAP444 OBJECT ORIENTED PROGRAMMING USING C++ </vt:lpstr>
      <vt:lpstr>Friend function</vt:lpstr>
      <vt:lpstr>Simple example : friend function</vt:lpstr>
      <vt:lpstr>PowerPoint Presentation</vt:lpstr>
      <vt:lpstr> Operator overloading </vt:lpstr>
      <vt:lpstr> Operators which can overload</vt:lpstr>
      <vt:lpstr>PowerPoint Presentation</vt:lpstr>
      <vt:lpstr>PowerPoint Presentation</vt:lpstr>
      <vt:lpstr>PowerPoint Presentation</vt:lpstr>
      <vt:lpstr>PowerPoint Presentation</vt:lpstr>
      <vt:lpstr>Operator overloading for Unary operators:</vt:lpstr>
      <vt:lpstr> Overloading binary operators using friend function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333</cp:revision>
  <dcterms:created xsi:type="dcterms:W3CDTF">2014-05-25T11:13:57Z</dcterms:created>
  <dcterms:modified xsi:type="dcterms:W3CDTF">2020-10-10T06:54:46Z</dcterms:modified>
</cp:coreProperties>
</file>