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2"/>
  </p:notesMasterIdLst>
  <p:handoutMasterIdLst>
    <p:handoutMasterId r:id="rId13"/>
  </p:handoutMasterIdLst>
  <p:sldIdLst>
    <p:sldId id="269" r:id="rId2"/>
    <p:sldId id="373" r:id="rId3"/>
    <p:sldId id="374" r:id="rId4"/>
    <p:sldId id="377" r:id="rId5"/>
    <p:sldId id="378" r:id="rId6"/>
    <p:sldId id="375" r:id="rId7"/>
    <p:sldId id="380" r:id="rId8"/>
    <p:sldId id="379" r:id="rId9"/>
    <p:sldId id="376" r:id="rId10"/>
    <p:sldId id="35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C00000"/>
                </a:solidFill>
              </a:rPr>
              <a:t> </a:t>
            </a: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6C763-1A63-4499-AA6F-F865282AC9A5}"/>
              </a:ext>
            </a:extLst>
          </p:cNvPr>
          <p:cNvSpPr txBox="1"/>
          <p:nvPr/>
        </p:nvSpPr>
        <p:spPr>
          <a:xfrm>
            <a:off x="2438400" y="190500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Any Query?</a:t>
            </a: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4BCC-BDD2-43E2-AACB-D772C01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Verdana" panose="020B0604030504040204" pitchFamily="34" charset="0"/>
              </a:rPr>
              <a:t>I</a:t>
            </a:r>
            <a:r>
              <a:rPr lang="en-US" sz="3200" i="0" u="none" strike="noStrike" baseline="0" dirty="0">
                <a:latin typeface="Verdana" panose="020B0604030504040204" pitchFamily="34" charset="0"/>
              </a:rPr>
              <a:t>nheritance: types of inheritance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4477-210C-4070-9BF0-F5E329E5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sz="2800" dirty="0"/>
              <a:t>One class can hire properties from other class</a:t>
            </a:r>
          </a:p>
          <a:p>
            <a:r>
              <a:rPr lang="en-US" sz="2800" dirty="0"/>
              <a:t>Advantages: Reusability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A85DE0-9C62-4E92-BBC9-C48DB5701795}"/>
              </a:ext>
            </a:extLst>
          </p:cNvPr>
          <p:cNvSpPr/>
          <p:nvPr/>
        </p:nvSpPr>
        <p:spPr>
          <a:xfrm>
            <a:off x="762000" y="2286000"/>
            <a:ext cx="990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2FB630-15AE-4E02-A8FB-DAC90C59C3EC}"/>
              </a:ext>
            </a:extLst>
          </p:cNvPr>
          <p:cNvCxnSpPr/>
          <p:nvPr/>
        </p:nvCxnSpPr>
        <p:spPr>
          <a:xfrm>
            <a:off x="1219200" y="2895600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EBCE29-FCAE-42CF-A2E1-F8A4DED429AD}"/>
              </a:ext>
            </a:extLst>
          </p:cNvPr>
          <p:cNvSpPr/>
          <p:nvPr/>
        </p:nvSpPr>
        <p:spPr>
          <a:xfrm>
            <a:off x="762026" y="4282281"/>
            <a:ext cx="990574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A1842-5DA9-4C7A-8798-DD80EB78494D}"/>
              </a:ext>
            </a:extLst>
          </p:cNvPr>
          <p:cNvSpPr/>
          <p:nvPr/>
        </p:nvSpPr>
        <p:spPr>
          <a:xfrm>
            <a:off x="2895600" y="2286000"/>
            <a:ext cx="914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C934B8-8023-4A65-AB8C-6D299A439F2D}"/>
              </a:ext>
            </a:extLst>
          </p:cNvPr>
          <p:cNvCxnSpPr/>
          <p:nvPr/>
        </p:nvCxnSpPr>
        <p:spPr>
          <a:xfrm>
            <a:off x="3352800" y="2895600"/>
            <a:ext cx="0" cy="96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F39487-50AB-4578-838A-AD20CFE33CBB}"/>
              </a:ext>
            </a:extLst>
          </p:cNvPr>
          <p:cNvSpPr/>
          <p:nvPr/>
        </p:nvSpPr>
        <p:spPr>
          <a:xfrm>
            <a:off x="2971807" y="3863181"/>
            <a:ext cx="914397" cy="785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329C7E-6AD7-46B1-91EF-93C8D1C34DE7}"/>
              </a:ext>
            </a:extLst>
          </p:cNvPr>
          <p:cNvCxnSpPr/>
          <p:nvPr/>
        </p:nvCxnSpPr>
        <p:spPr>
          <a:xfrm>
            <a:off x="3352800" y="4648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3BDBFBE-F167-4414-A874-DB30AB34DB51}"/>
              </a:ext>
            </a:extLst>
          </p:cNvPr>
          <p:cNvSpPr/>
          <p:nvPr/>
        </p:nvSpPr>
        <p:spPr>
          <a:xfrm>
            <a:off x="2971807" y="5334000"/>
            <a:ext cx="914397" cy="715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82B7C4-889E-4F44-82CA-10AAADF6B3C0}"/>
              </a:ext>
            </a:extLst>
          </p:cNvPr>
          <p:cNvSpPr txBox="1"/>
          <p:nvPr/>
        </p:nvSpPr>
        <p:spPr>
          <a:xfrm>
            <a:off x="609600" y="5486400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Single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E9741-235B-433D-91E2-A3B4A36195F0}"/>
              </a:ext>
            </a:extLst>
          </p:cNvPr>
          <p:cNvSpPr txBox="1"/>
          <p:nvPr/>
        </p:nvSpPr>
        <p:spPr>
          <a:xfrm>
            <a:off x="2797486" y="6183252"/>
            <a:ext cx="1263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0533DB-49B3-4426-AF1A-E2B09C7B82DA}"/>
              </a:ext>
            </a:extLst>
          </p:cNvPr>
          <p:cNvSpPr/>
          <p:nvPr/>
        </p:nvSpPr>
        <p:spPr>
          <a:xfrm>
            <a:off x="4876800" y="2286000"/>
            <a:ext cx="91438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83BB0-FFEF-4738-A957-079CD739D321}"/>
              </a:ext>
            </a:extLst>
          </p:cNvPr>
          <p:cNvSpPr/>
          <p:nvPr/>
        </p:nvSpPr>
        <p:spPr>
          <a:xfrm>
            <a:off x="6676851" y="2286000"/>
            <a:ext cx="1066812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27E061-7783-4458-8CC1-87BA5D6D733A}"/>
              </a:ext>
            </a:extLst>
          </p:cNvPr>
          <p:cNvCxnSpPr>
            <a:stCxn id="17" idx="2"/>
          </p:cNvCxnSpPr>
          <p:nvPr/>
        </p:nvCxnSpPr>
        <p:spPr>
          <a:xfrm>
            <a:off x="5333994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128317-6602-456A-9480-C6A84957CB09}"/>
              </a:ext>
            </a:extLst>
          </p:cNvPr>
          <p:cNvCxnSpPr>
            <a:stCxn id="18" idx="2"/>
          </p:cNvCxnSpPr>
          <p:nvPr/>
        </p:nvCxnSpPr>
        <p:spPr>
          <a:xfrm>
            <a:off x="7210257" y="3048000"/>
            <a:ext cx="0" cy="1207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681A1C-0E7B-4337-AD37-5E0298C99CFA}"/>
              </a:ext>
            </a:extLst>
          </p:cNvPr>
          <p:cNvCxnSpPr/>
          <p:nvPr/>
        </p:nvCxnSpPr>
        <p:spPr>
          <a:xfrm>
            <a:off x="5333994" y="4255690"/>
            <a:ext cx="1876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0292A-628D-4888-B100-F908908B84E8}"/>
              </a:ext>
            </a:extLst>
          </p:cNvPr>
          <p:cNvCxnSpPr/>
          <p:nvPr/>
        </p:nvCxnSpPr>
        <p:spPr>
          <a:xfrm>
            <a:off x="6272125" y="4267200"/>
            <a:ext cx="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E41ED-F547-4BD2-BA22-9EE95F57046C}"/>
              </a:ext>
            </a:extLst>
          </p:cNvPr>
          <p:cNvSpPr/>
          <p:nvPr/>
        </p:nvSpPr>
        <p:spPr>
          <a:xfrm>
            <a:off x="5791188" y="5002608"/>
            <a:ext cx="1219208" cy="945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3D65E3-B647-4ED3-991B-50D010FC4F7C}"/>
              </a:ext>
            </a:extLst>
          </p:cNvPr>
          <p:cNvSpPr txBox="1"/>
          <p:nvPr/>
        </p:nvSpPr>
        <p:spPr>
          <a:xfrm>
            <a:off x="5791188" y="6400800"/>
            <a:ext cx="1090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Multiple</a:t>
            </a:r>
          </a:p>
        </p:txBody>
      </p:sp>
    </p:spTree>
    <p:extLst>
      <p:ext uri="{BB962C8B-B14F-4D97-AF65-F5344CB8AC3E}">
        <p14:creationId xmlns:p14="http://schemas.microsoft.com/office/powerpoint/2010/main" val="110703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04C2C3-6140-46A3-8C66-C1EFCBC1912C}"/>
              </a:ext>
            </a:extLst>
          </p:cNvPr>
          <p:cNvSpPr/>
          <p:nvPr/>
        </p:nvSpPr>
        <p:spPr>
          <a:xfrm>
            <a:off x="1143000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D7968A-6898-470A-82B3-6A5F1AFA66B3}"/>
              </a:ext>
            </a:extLst>
          </p:cNvPr>
          <p:cNvCxnSpPr/>
          <p:nvPr/>
        </p:nvCxnSpPr>
        <p:spPr>
          <a:xfrm flipH="1">
            <a:off x="533400" y="1905000"/>
            <a:ext cx="9906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D355F2-6E24-4C54-B0BB-F452F30819B9}"/>
              </a:ext>
            </a:extLst>
          </p:cNvPr>
          <p:cNvCxnSpPr/>
          <p:nvPr/>
        </p:nvCxnSpPr>
        <p:spPr>
          <a:xfrm>
            <a:off x="1524000" y="1905000"/>
            <a:ext cx="9144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66E982-2E67-49D8-BF56-03F8615C2461}"/>
              </a:ext>
            </a:extLst>
          </p:cNvPr>
          <p:cNvSpPr/>
          <p:nvPr/>
        </p:nvSpPr>
        <p:spPr>
          <a:xfrm>
            <a:off x="152400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D952E5-FCB0-4F20-8A55-8976DF7D82DD}"/>
              </a:ext>
            </a:extLst>
          </p:cNvPr>
          <p:cNvSpPr/>
          <p:nvPr/>
        </p:nvSpPr>
        <p:spPr>
          <a:xfrm>
            <a:off x="2133600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98F5-EAEA-45A9-8241-8A8CC9D969F0}"/>
              </a:ext>
            </a:extLst>
          </p:cNvPr>
          <p:cNvSpPr txBox="1"/>
          <p:nvPr/>
        </p:nvSpPr>
        <p:spPr>
          <a:xfrm>
            <a:off x="152400" y="4114801"/>
            <a:ext cx="32003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Hierarchical Inheritance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93F0CF-D219-401E-83CD-B790BCA523D0}"/>
              </a:ext>
            </a:extLst>
          </p:cNvPr>
          <p:cNvSpPr/>
          <p:nvPr/>
        </p:nvSpPr>
        <p:spPr>
          <a:xfrm>
            <a:off x="5721246" y="12192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97637C-F009-449B-B98A-C7BDBD53B6B0}"/>
              </a:ext>
            </a:extLst>
          </p:cNvPr>
          <p:cNvSpPr/>
          <p:nvPr/>
        </p:nvSpPr>
        <p:spPr>
          <a:xfrm>
            <a:off x="4838702" y="2971800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C9EDC8-D7A9-45E5-90BC-486A897FCCF9}"/>
              </a:ext>
            </a:extLst>
          </p:cNvPr>
          <p:cNvSpPr/>
          <p:nvPr/>
        </p:nvSpPr>
        <p:spPr>
          <a:xfrm>
            <a:off x="6819902" y="2998033"/>
            <a:ext cx="762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78139C-AA33-4BDE-8991-EF1AA736E69A}"/>
              </a:ext>
            </a:extLst>
          </p:cNvPr>
          <p:cNvCxnSpPr/>
          <p:nvPr/>
        </p:nvCxnSpPr>
        <p:spPr>
          <a:xfrm flipH="1">
            <a:off x="5486400" y="1905000"/>
            <a:ext cx="533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ACF4A9-96C1-4504-ADB4-E30D70235ADD}"/>
              </a:ext>
            </a:extLst>
          </p:cNvPr>
          <p:cNvCxnSpPr/>
          <p:nvPr/>
        </p:nvCxnSpPr>
        <p:spPr>
          <a:xfrm>
            <a:off x="6019800" y="1905000"/>
            <a:ext cx="914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BD6D1-D618-41CB-A2FC-FDCDC5B7AFCF}"/>
              </a:ext>
            </a:extLst>
          </p:cNvPr>
          <p:cNvCxnSpPr>
            <a:cxnSpLocks/>
          </p:cNvCxnSpPr>
          <p:nvPr/>
        </p:nvCxnSpPr>
        <p:spPr>
          <a:xfrm>
            <a:off x="5363977" y="3665096"/>
            <a:ext cx="503424" cy="678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1BB13-A7C5-4A02-AADE-E9682DA8F7D4}"/>
              </a:ext>
            </a:extLst>
          </p:cNvPr>
          <p:cNvSpPr/>
          <p:nvPr/>
        </p:nvSpPr>
        <p:spPr>
          <a:xfrm>
            <a:off x="5886452" y="4422577"/>
            <a:ext cx="914400" cy="835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935A01-D2D7-424D-98AE-473A471CB6B9}"/>
              </a:ext>
            </a:extLst>
          </p:cNvPr>
          <p:cNvCxnSpPr>
            <a:cxnSpLocks/>
          </p:cNvCxnSpPr>
          <p:nvPr/>
        </p:nvCxnSpPr>
        <p:spPr>
          <a:xfrm flipH="1">
            <a:off x="6643144" y="3683833"/>
            <a:ext cx="291056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DF2868-DB06-4F5A-B40A-73A676FC5B21}"/>
              </a:ext>
            </a:extLst>
          </p:cNvPr>
          <p:cNvSpPr txBox="1"/>
          <p:nvPr/>
        </p:nvSpPr>
        <p:spPr>
          <a:xfrm>
            <a:off x="5423938" y="5468647"/>
            <a:ext cx="2645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Hybrid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D17C-61F8-4924-9E12-632E8770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Single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B6E0-0DEF-40E5-B678-5298B4E2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derive_class_name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</a:t>
            </a:r>
            <a:r>
              <a:rPr lang="en-US" dirty="0" err="1"/>
              <a:t>base_class_name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//body of </a:t>
            </a:r>
            <a:r>
              <a:rPr lang="en-US" dirty="0" err="1"/>
              <a:t>derive_class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79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6AA4-7C63-4759-94EF-670C5535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Multiple Inheritance: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7EC36-30D9-406E-9219-F4070449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derive_class_name</a:t>
            </a:r>
            <a:r>
              <a:rPr lang="en-US" dirty="0"/>
              <a:t> : </a:t>
            </a:r>
            <a:r>
              <a:rPr lang="en-US" dirty="0" err="1"/>
              <a:t>access_mode</a:t>
            </a:r>
            <a:r>
              <a:rPr lang="en-US" dirty="0"/>
              <a:t> base_class1, </a:t>
            </a:r>
            <a:r>
              <a:rPr lang="en-US" dirty="0" err="1"/>
              <a:t>access_mode</a:t>
            </a:r>
            <a:r>
              <a:rPr lang="en-US" dirty="0"/>
              <a:t> base_class2, ....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//body of </a:t>
            </a:r>
            <a:r>
              <a:rPr lang="en-US" dirty="0" err="1"/>
              <a:t>derive_class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8270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8B38E50-AED9-4721-BB88-07307A3EA4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7690568" cy="304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B27C1-4097-4888-ADD1-652263B1A345}"/>
              </a:ext>
            </a:extLst>
          </p:cNvPr>
          <p:cNvSpPr txBox="1"/>
          <p:nvPr/>
        </p:nvSpPr>
        <p:spPr>
          <a:xfrm>
            <a:off x="533400" y="3429000"/>
            <a:ext cx="52213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derive_class</a:t>
            </a:r>
            <a:r>
              <a:rPr lang="en-US" sz="2000" b="1" dirty="0">
                <a:solidFill>
                  <a:schemeClr val="accent1"/>
                </a:solidFill>
              </a:rPr>
              <a:t> : </a:t>
            </a:r>
            <a:r>
              <a:rPr lang="en-US" sz="2000" b="1" dirty="0" err="1">
                <a:solidFill>
                  <a:schemeClr val="accent1"/>
                </a:solidFill>
              </a:rPr>
              <a:t>access_Specifier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base_class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sz="2000" b="1" dirty="0">
                <a:solidFill>
                  <a:schemeClr val="accent1"/>
                </a:solidFill>
              </a:rPr>
              <a:t>{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//base class members (x, y)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//derive class members (</a:t>
            </a:r>
            <a:r>
              <a:rPr lang="en-US" sz="2000" b="1" dirty="0" err="1">
                <a:solidFill>
                  <a:schemeClr val="accent1"/>
                </a:solidFill>
              </a:rPr>
              <a:t>a,b</a:t>
            </a:r>
            <a:r>
              <a:rPr lang="en-US" sz="20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};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06799A-CEC4-4268-AFA7-5C49379FACA3}"/>
              </a:ext>
            </a:extLst>
          </p:cNvPr>
          <p:cNvCxnSpPr/>
          <p:nvPr/>
        </p:nvCxnSpPr>
        <p:spPr>
          <a:xfrm flipH="1">
            <a:off x="3581400" y="1600200"/>
            <a:ext cx="9906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4B378D-C3DE-4175-BDBC-E361EB949E35}"/>
              </a:ext>
            </a:extLst>
          </p:cNvPr>
          <p:cNvCxnSpPr/>
          <p:nvPr/>
        </p:nvCxnSpPr>
        <p:spPr>
          <a:xfrm>
            <a:off x="1219200" y="2209800"/>
            <a:ext cx="19812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B4DA7-F831-4F5A-AEF5-9AF052F89B63}"/>
              </a:ext>
            </a:extLst>
          </p:cNvPr>
          <p:cNvCxnSpPr>
            <a:cxnSpLocks/>
          </p:cNvCxnSpPr>
          <p:nvPr/>
        </p:nvCxnSpPr>
        <p:spPr>
          <a:xfrm flipH="1">
            <a:off x="3429000" y="2209800"/>
            <a:ext cx="1752600" cy="317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5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3D73-9672-4902-B855-CDC61177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among the following is correct for a hierarchical inheritance?</a:t>
            </a:r>
          </a:p>
          <a:p>
            <a:pPr marL="0" indent="0">
              <a:buNone/>
            </a:pPr>
            <a:r>
              <a:rPr lang="en-US" dirty="0"/>
              <a:t>a) Two base classes can be used to be derived into one single class</a:t>
            </a:r>
          </a:p>
          <a:p>
            <a:pPr marL="0" indent="0">
              <a:buNone/>
            </a:pPr>
            <a:r>
              <a:rPr lang="en-US" dirty="0"/>
              <a:t>b) Two or more classes can be derived into one class</a:t>
            </a:r>
          </a:p>
          <a:p>
            <a:pPr marL="0" indent="0">
              <a:buNone/>
            </a:pPr>
            <a:r>
              <a:rPr lang="en-US" dirty="0"/>
              <a:t>c) One base class can be derived into other two derived classes or more</a:t>
            </a:r>
          </a:p>
          <a:p>
            <a:pPr marL="0" indent="0">
              <a:buNone/>
            </a:pPr>
            <a:r>
              <a:rPr lang="en-US" dirty="0"/>
              <a:t>d) One base class can be derived into only 2 classes</a:t>
            </a:r>
          </a:p>
        </p:txBody>
      </p:sp>
    </p:spTree>
    <p:extLst>
      <p:ext uri="{BB962C8B-B14F-4D97-AF65-F5344CB8AC3E}">
        <p14:creationId xmlns:p14="http://schemas.microsoft.com/office/powerpoint/2010/main" val="418543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FC4E1-6154-42F4-B0EB-F3BD1DF46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533400"/>
            <a:ext cx="4038600" cy="5592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class base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public:</a:t>
            </a:r>
          </a:p>
          <a:p>
            <a:pPr marL="0" indent="0">
              <a:buNone/>
            </a:pPr>
            <a:r>
              <a:rPr lang="en-US" b="1" dirty="0"/>
              <a:t>	  int x;</a:t>
            </a:r>
          </a:p>
          <a:p>
            <a:pPr marL="0" indent="0">
              <a:buNone/>
            </a:pPr>
            <a:r>
              <a:rPr lang="en-US" b="1" dirty="0"/>
              <a:t>	protected:</a:t>
            </a:r>
          </a:p>
          <a:p>
            <a:pPr marL="0" indent="0">
              <a:buNone/>
            </a:pPr>
            <a:r>
              <a:rPr lang="en-US" b="1" dirty="0"/>
              <a:t>	  int y;</a:t>
            </a:r>
          </a:p>
          <a:p>
            <a:pPr marL="0" indent="0">
              <a:buNone/>
            </a:pPr>
            <a:r>
              <a:rPr lang="en-US" b="1" dirty="0"/>
              <a:t>	private:</a:t>
            </a:r>
          </a:p>
          <a:p>
            <a:pPr marL="0" indent="0">
              <a:buNone/>
            </a:pPr>
            <a:r>
              <a:rPr lang="en-US" b="1" dirty="0"/>
              <a:t>	  int z;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  <a:p>
            <a:pPr marL="0" indent="0">
              <a:buNone/>
            </a:pPr>
            <a:r>
              <a:rPr lang="en-US" b="1" dirty="0"/>
              <a:t>class derive: public base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//x is public</a:t>
            </a:r>
          </a:p>
          <a:p>
            <a:pPr marL="0" indent="0">
              <a:buNone/>
            </a:pPr>
            <a:r>
              <a:rPr lang="en-US" b="1" dirty="0"/>
              <a:t>//y is protected</a:t>
            </a:r>
          </a:p>
          <a:p>
            <a:pPr marL="0" indent="0">
              <a:buNone/>
            </a:pPr>
            <a:r>
              <a:rPr lang="en-US" b="1" dirty="0"/>
              <a:t>//z is private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  <a:p>
            <a:pPr marL="0" indent="0">
              <a:buNone/>
            </a:pPr>
            <a:r>
              <a:rPr lang="en-US" b="1" dirty="0"/>
              <a:t>class derive: protected base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//x is protected</a:t>
            </a:r>
          </a:p>
          <a:p>
            <a:pPr marL="0" indent="0">
              <a:buNone/>
            </a:pPr>
            <a:r>
              <a:rPr lang="en-US" b="1" dirty="0"/>
              <a:t>//y is protected</a:t>
            </a:r>
          </a:p>
          <a:p>
            <a:pPr marL="0" indent="0">
              <a:buNone/>
            </a:pPr>
            <a:r>
              <a:rPr lang="en-US" b="1" dirty="0"/>
              <a:t>//z is private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  <a:p>
            <a:pPr marL="0" indent="0">
              <a:buNone/>
            </a:pPr>
            <a:r>
              <a:rPr lang="en-US" b="1" dirty="0"/>
              <a:t>class derive: private base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//x is private</a:t>
            </a:r>
          </a:p>
          <a:p>
            <a:pPr marL="0" indent="0">
              <a:buNone/>
            </a:pPr>
            <a:r>
              <a:rPr lang="en-US" b="1" dirty="0"/>
              <a:t>//y is private</a:t>
            </a:r>
          </a:p>
          <a:p>
            <a:pPr marL="0" indent="0">
              <a:buNone/>
            </a:pPr>
            <a:r>
              <a:rPr lang="en-US" b="1" dirty="0"/>
              <a:t>//z is private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897EF9BD-7C52-4FD9-BE03-1F78B6BBA6C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692944"/>
              </p:ext>
            </p:extLst>
          </p:nvPr>
        </p:nvGraphicFramePr>
        <p:xfrm>
          <a:off x="3429000" y="914400"/>
          <a:ext cx="52578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4941224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2621621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935048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6838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77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87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derive1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86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derive2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670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DDAB56-BD32-4DE9-81BA-29B57E2E5839}"/>
              </a:ext>
            </a:extLst>
          </p:cNvPr>
          <p:cNvSpPr txBox="1"/>
          <p:nvPr/>
        </p:nvSpPr>
        <p:spPr>
          <a:xfrm>
            <a:off x="3733800" y="533400"/>
            <a:ext cx="32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Accessibility in public inheritance</a:t>
            </a:r>
          </a:p>
        </p:txBody>
      </p:sp>
    </p:spTree>
    <p:extLst>
      <p:ext uri="{BB962C8B-B14F-4D97-AF65-F5344CB8AC3E}">
        <p14:creationId xmlns:p14="http://schemas.microsoft.com/office/powerpoint/2010/main" val="3416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37EF6-5231-4357-9BA2-F82CC6A65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Which among the following is correct for multiple inheritance?</a:t>
            </a:r>
          </a:p>
          <a:p>
            <a:pPr marL="0" indent="0">
              <a:buNone/>
            </a:pPr>
            <a:r>
              <a:rPr lang="en-US" dirty="0"/>
              <a:t>a) class student{public: int marks;}s; class stream{int total;}; class </a:t>
            </a:r>
            <a:r>
              <a:rPr lang="en-US" dirty="0" err="1"/>
              <a:t>topper:public</a:t>
            </a:r>
            <a:r>
              <a:rPr lang="en-US" dirty="0"/>
              <a:t> student, public stream{ };</a:t>
            </a:r>
          </a:p>
          <a:p>
            <a:pPr marL="0" indent="0">
              <a:buNone/>
            </a:pPr>
            <a:r>
              <a:rPr lang="en-US" dirty="0"/>
              <a:t>b) class student{int marks;}; class stream{ }; class topper: public student{ };</a:t>
            </a:r>
          </a:p>
          <a:p>
            <a:pPr marL="0" indent="0">
              <a:buNone/>
            </a:pPr>
            <a:r>
              <a:rPr lang="en-US" dirty="0"/>
              <a:t>c) class student{int marks;}; class </a:t>
            </a:r>
            <a:r>
              <a:rPr lang="en-US" dirty="0" err="1"/>
              <a:t>stream:public</a:t>
            </a:r>
            <a:r>
              <a:rPr lang="en-US" dirty="0"/>
              <a:t> student{ };</a:t>
            </a:r>
          </a:p>
          <a:p>
            <a:pPr marL="0" indent="0">
              <a:buNone/>
            </a:pPr>
            <a:r>
              <a:rPr lang="en-US" dirty="0"/>
              <a:t>d) class student{ }; class stream{ }; class topper{ };</a:t>
            </a:r>
          </a:p>
        </p:txBody>
      </p:sp>
    </p:spTree>
    <p:extLst>
      <p:ext uri="{BB962C8B-B14F-4D97-AF65-F5344CB8AC3E}">
        <p14:creationId xmlns:p14="http://schemas.microsoft.com/office/powerpoint/2010/main" val="110988658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6470</TotalTime>
  <Words>420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Rounded MT Bold</vt:lpstr>
      <vt:lpstr>Calibri</vt:lpstr>
      <vt:lpstr>Courier New</vt:lpstr>
      <vt:lpstr>Tahoma</vt:lpstr>
      <vt:lpstr>Verdana</vt:lpstr>
      <vt:lpstr>Lpu theme final with copyright(S)</vt:lpstr>
      <vt:lpstr>CAP444 OBJECT ORIENTED PROGRAMMING USING C++ </vt:lpstr>
      <vt:lpstr>Inheritance: types of inheritance</vt:lpstr>
      <vt:lpstr>PowerPoint Presentation</vt:lpstr>
      <vt:lpstr>Single inheritance:</vt:lpstr>
      <vt:lpstr>Multiple Inheritance: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kumar</cp:lastModifiedBy>
  <cp:revision>317</cp:revision>
  <dcterms:created xsi:type="dcterms:W3CDTF">2014-05-25T11:13:57Z</dcterms:created>
  <dcterms:modified xsi:type="dcterms:W3CDTF">2020-09-15T07:25:07Z</dcterms:modified>
</cp:coreProperties>
</file>