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4"/>
  </p:notesMasterIdLst>
  <p:handoutMasterIdLst>
    <p:handoutMasterId r:id="rId25"/>
  </p:handoutMasterIdLst>
  <p:sldIdLst>
    <p:sldId id="269" r:id="rId2"/>
    <p:sldId id="257" r:id="rId3"/>
    <p:sldId id="355" r:id="rId4"/>
    <p:sldId id="356" r:id="rId5"/>
    <p:sldId id="363" r:id="rId6"/>
    <p:sldId id="370" r:id="rId7"/>
    <p:sldId id="357" r:id="rId8"/>
    <p:sldId id="358" r:id="rId9"/>
    <p:sldId id="359" r:id="rId10"/>
    <p:sldId id="371" r:id="rId11"/>
    <p:sldId id="360" r:id="rId12"/>
    <p:sldId id="361" r:id="rId13"/>
    <p:sldId id="364" r:id="rId14"/>
    <p:sldId id="362" r:id="rId15"/>
    <p:sldId id="365" r:id="rId16"/>
    <p:sldId id="352" r:id="rId17"/>
    <p:sldId id="366" r:id="rId18"/>
    <p:sldId id="367" r:id="rId19"/>
    <p:sldId id="368" r:id="rId20"/>
    <p:sldId id="374" r:id="rId21"/>
    <p:sldId id="369" r:id="rId22"/>
    <p:sldId id="35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Session #1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E286-C901-44C9-ADB6-50D7EE22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know how to drive the car but you don’t know about the internal details this is the example of ….?</a:t>
            </a:r>
          </a:p>
          <a:p>
            <a:pPr marL="514350" indent="-514350">
              <a:buAutoNum type="alphaUcPeriod"/>
            </a:pPr>
            <a:r>
              <a:rPr lang="en-US" dirty="0"/>
              <a:t>Encapsulation</a:t>
            </a:r>
          </a:p>
          <a:p>
            <a:pPr marL="514350" indent="-514350">
              <a:buAutoNum type="alphaUcPeriod"/>
            </a:pPr>
            <a:r>
              <a:rPr lang="en-US" dirty="0"/>
              <a:t>Abstraction</a:t>
            </a:r>
          </a:p>
          <a:p>
            <a:pPr marL="514350" indent="-514350">
              <a:buAutoNum type="alphaUcPeriod"/>
            </a:pPr>
            <a:r>
              <a:rPr lang="en-US" dirty="0"/>
              <a:t>None </a:t>
            </a:r>
          </a:p>
        </p:txBody>
      </p:sp>
    </p:spTree>
    <p:extLst>
      <p:ext uri="{BB962C8B-B14F-4D97-AF65-F5344CB8AC3E}">
        <p14:creationId xmlns:p14="http://schemas.microsoft.com/office/powerpoint/2010/main" val="277427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CDE3-867C-491F-9E96-C62F774E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2388-F338-4775-8E7E-B03277FC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achieve abstraction in C++ ?</a:t>
            </a:r>
          </a:p>
        </p:txBody>
      </p:sp>
    </p:spTree>
    <p:extLst>
      <p:ext uri="{BB962C8B-B14F-4D97-AF65-F5344CB8AC3E}">
        <p14:creationId xmlns:p14="http://schemas.microsoft.com/office/powerpoint/2010/main" val="53672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34CC-6CB7-441D-ABC6-4F9BC6D7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6F9B-BEFE-4657-986A-44FF054A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abstraction can be achieved using classes.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class has the responsibility to determine which data member is to be visible outside and which is not.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Access specifiers is used to follow this access mechanism within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8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E46-D9F0-4621-8FD2-CB01C11F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</a:b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Polymorphism</a:t>
            </a:r>
            <a:br>
              <a:rPr lang="en-US" b="0" i="1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90C-047E-47F3-B8C6-8AC8A80E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effectLst/>
                <a:latin typeface="Roboto"/>
              </a:rPr>
              <a:t>The ability to perform a task in more than one form.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sz="2800" dirty="0">
                <a:latin typeface="verdana" panose="020B0604030504040204" pitchFamily="34" charset="0"/>
              </a:rPr>
              <a:t>W</a:t>
            </a:r>
            <a:r>
              <a:rPr lang="en-US" sz="2800" b="0" i="0" dirty="0">
                <a:effectLst/>
                <a:latin typeface="verdana" panose="020B0604030504040204" pitchFamily="34" charset="0"/>
              </a:rPr>
              <a:t>e use Function overloading and Function overriding to achieve polymorphism.</a:t>
            </a: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6" name="Picture 2" descr="Man illustration, Microphone Singing Cartoon, Singing Boy ...">
            <a:extLst>
              <a:ext uri="{FF2B5EF4-FFF2-40B4-BE49-F238E27FC236}">
                <a16:creationId xmlns:a16="http://schemas.microsoft.com/office/drawing/2014/main" id="{38BDA23F-8CF4-4EC6-8D51-00AF33E3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9662"/>
            <a:ext cx="2667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56916-EE66-4D22-BA83-23840B03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97" y="3840164"/>
            <a:ext cx="1381125" cy="232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A4640-540B-45BC-BAEB-BA59425AA014}"/>
              </a:ext>
            </a:extLst>
          </p:cNvPr>
          <p:cNvSpPr txBox="1"/>
          <p:nvPr/>
        </p:nvSpPr>
        <p:spPr>
          <a:xfrm>
            <a:off x="457201" y="5410200"/>
            <a:ext cx="16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8B717-3B41-4F85-995B-E032C8F2CD00}"/>
              </a:ext>
            </a:extLst>
          </p:cNvPr>
          <p:cNvSpPr txBox="1"/>
          <p:nvPr/>
        </p:nvSpPr>
        <p:spPr>
          <a:xfrm>
            <a:off x="3886200" y="57795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Singer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11B6-0D62-40F2-B9D2-968181B4DD9F}"/>
              </a:ext>
            </a:extLst>
          </p:cNvPr>
          <p:cNvSpPr txBox="1"/>
          <p:nvPr/>
        </p:nvSpPr>
        <p:spPr>
          <a:xfrm>
            <a:off x="2099178" y="6148864"/>
            <a:ext cx="10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Rahul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E2B23-1113-4483-987F-5B5B61C77599}"/>
              </a:ext>
            </a:extLst>
          </p:cNvPr>
          <p:cNvCxnSpPr/>
          <p:nvPr/>
        </p:nvCxnSpPr>
        <p:spPr>
          <a:xfrm flipV="1">
            <a:off x="3276600" y="6148864"/>
            <a:ext cx="609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300784-307D-4A78-8B6C-D5D82084F1FA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1297080" y="5779532"/>
            <a:ext cx="60792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0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FF14-533B-47F0-BF94-B5E8098D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i="1" dirty="0">
                <a:solidFill>
                  <a:srgbClr val="EC4E20"/>
                </a:solidFill>
                <a:latin typeface="Roboto"/>
              </a:rPr>
            </a:b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Inheritance</a:t>
            </a:r>
            <a:br>
              <a:rPr lang="en-US" b="0" i="1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D39A-6644-45B4-8323-6D47C41E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</a:t>
            </a:r>
          </a:p>
        </p:txBody>
      </p:sp>
    </p:spTree>
    <p:extLst>
      <p:ext uri="{BB962C8B-B14F-4D97-AF65-F5344CB8AC3E}">
        <p14:creationId xmlns:p14="http://schemas.microsoft.com/office/powerpoint/2010/main" val="80350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3A1170-859E-4267-9D5A-DC2AE62B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" y="1086787"/>
            <a:ext cx="196215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1C48F-FA6D-4B08-82D9-B2CB7F8C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96" y="1373248"/>
            <a:ext cx="1504950" cy="2813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35D52-EC38-4695-B88E-8C298D0C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267200"/>
            <a:ext cx="1606004" cy="231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BC028-D06E-4612-80C7-A796FAED251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1335" y="3791887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BE9EF-AF48-4BB8-9679-669A70DCA3B8}"/>
              </a:ext>
            </a:extLst>
          </p:cNvPr>
          <p:cNvCxnSpPr>
            <a:stCxn id="10" idx="2"/>
          </p:cNvCxnSpPr>
          <p:nvPr/>
        </p:nvCxnSpPr>
        <p:spPr>
          <a:xfrm>
            <a:off x="7023471" y="4186606"/>
            <a:ext cx="9525" cy="61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6B48F3-5251-4290-8BBA-63F0E02A0713}"/>
              </a:ext>
            </a:extLst>
          </p:cNvPr>
          <p:cNvSpPr txBox="1"/>
          <p:nvPr/>
        </p:nvSpPr>
        <p:spPr>
          <a:xfrm>
            <a:off x="1547110" y="14413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9C6FB1-EF0F-4934-AD4B-3AF882ADFE27}"/>
              </a:ext>
            </a:extLst>
          </p:cNvPr>
          <p:cNvSpPr txBox="1"/>
          <p:nvPr/>
        </p:nvSpPr>
        <p:spPr>
          <a:xfrm>
            <a:off x="7508352" y="1524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3444CC-FD7E-416D-9259-481A20142819}"/>
              </a:ext>
            </a:extLst>
          </p:cNvPr>
          <p:cNvSpPr txBox="1"/>
          <p:nvPr/>
        </p:nvSpPr>
        <p:spPr>
          <a:xfrm>
            <a:off x="4871452" y="542619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FB2809-37F0-4F2C-B208-15D86690F934}"/>
              </a:ext>
            </a:extLst>
          </p:cNvPr>
          <p:cNvSpPr txBox="1"/>
          <p:nvPr/>
        </p:nvSpPr>
        <p:spPr>
          <a:xfrm>
            <a:off x="1775710" y="486694"/>
            <a:ext cx="458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Verdana,Bold"/>
              </a:rPr>
              <a:t>Inheritance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714D3-4D3B-4681-B64B-CC52A91B4222}"/>
              </a:ext>
            </a:extLst>
          </p:cNvPr>
          <p:cNvCxnSpPr/>
          <p:nvPr/>
        </p:nvCxnSpPr>
        <p:spPr>
          <a:xfrm>
            <a:off x="1061335" y="4515787"/>
            <a:ext cx="2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477F9-5513-4B5B-8386-280542476C33}"/>
              </a:ext>
            </a:extLst>
          </p:cNvPr>
          <p:cNvCxnSpPr/>
          <p:nvPr/>
        </p:nvCxnSpPr>
        <p:spPr>
          <a:xfrm flipH="1">
            <a:off x="4871452" y="4802248"/>
            <a:ext cx="215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938A38-68F1-4189-B9CC-E09FDE1ECF33}"/>
              </a:ext>
            </a:extLst>
          </p:cNvPr>
          <p:cNvCxnSpPr/>
          <p:nvPr/>
        </p:nvCxnSpPr>
        <p:spPr>
          <a:xfrm>
            <a:off x="1329467" y="886751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5D9D-69E9-4B78-8160-2E37F4B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047" y="1970839"/>
            <a:ext cx="1148158" cy="2019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50FEB-A223-4A74-BDD4-2C3D7402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42" y="3872748"/>
            <a:ext cx="2438400" cy="276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4F61B-B149-4DC2-8A19-020491D43F7E}"/>
              </a:ext>
            </a:extLst>
          </p:cNvPr>
          <p:cNvSpPr txBox="1"/>
          <p:nvPr/>
        </p:nvSpPr>
        <p:spPr>
          <a:xfrm>
            <a:off x="4519205" y="1921224"/>
            <a:ext cx="140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Contact List</a:t>
            </a:r>
          </a:p>
        </p:txBody>
      </p:sp>
      <p:pic>
        <p:nvPicPr>
          <p:cNvPr id="18462" name="Picture 30" descr="Dial a Phone from a PDF Link on Mobile Devices">
            <a:extLst>
              <a:ext uri="{FF2B5EF4-FFF2-40B4-BE49-F238E27FC236}">
                <a16:creationId xmlns:a16="http://schemas.microsoft.com/office/drawing/2014/main" id="{2A86F4C6-E972-4DE3-BFB2-75CE0EF4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72748"/>
            <a:ext cx="1630782" cy="289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EFD30C-05D3-4F40-AE5D-D009815A1A4E}"/>
              </a:ext>
            </a:extLst>
          </p:cNvPr>
          <p:cNvCxnSpPr/>
          <p:nvPr/>
        </p:nvCxnSpPr>
        <p:spPr>
          <a:xfrm flipH="1">
            <a:off x="1143000" y="2819400"/>
            <a:ext cx="222804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0F1DC-B95E-4A30-8AA0-EDBDD4018A64}"/>
              </a:ext>
            </a:extLst>
          </p:cNvPr>
          <p:cNvCxnSpPr>
            <a:cxnSpLocks/>
          </p:cNvCxnSpPr>
          <p:nvPr/>
        </p:nvCxnSpPr>
        <p:spPr>
          <a:xfrm>
            <a:off x="4519205" y="2819400"/>
            <a:ext cx="1652995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A9699E-13EB-44FF-AD5E-292822966352}"/>
              </a:ext>
            </a:extLst>
          </p:cNvPr>
          <p:cNvSpPr txBox="1"/>
          <p:nvPr/>
        </p:nvSpPr>
        <p:spPr>
          <a:xfrm>
            <a:off x="152400" y="762000"/>
            <a:ext cx="310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examples of inheritance:</a:t>
            </a:r>
          </a:p>
        </p:txBody>
      </p:sp>
    </p:spTree>
    <p:extLst>
      <p:ext uri="{BB962C8B-B14F-4D97-AF65-F5344CB8AC3E}">
        <p14:creationId xmlns:p14="http://schemas.microsoft.com/office/powerpoint/2010/main" val="366269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73974-F4F4-428F-8B78-5F606897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895600"/>
            <a:ext cx="4459817" cy="3276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8FAF6-93B4-4428-8C9F-4103F655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124201"/>
            <a:ext cx="37338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18CBB-AA5F-4E30-AFB1-8E087DC586BF}"/>
              </a:ext>
            </a:extLst>
          </p:cNvPr>
          <p:cNvSpPr txBox="1"/>
          <p:nvPr/>
        </p:nvSpPr>
        <p:spPr>
          <a:xfrm>
            <a:off x="457200" y="2209800"/>
            <a:ext cx="31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in Attendance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851D3-4C70-4169-8F3A-44CEDD968471}"/>
              </a:ext>
            </a:extLst>
          </p:cNvPr>
          <p:cNvSpPr txBox="1"/>
          <p:nvPr/>
        </p:nvSpPr>
        <p:spPr>
          <a:xfrm>
            <a:off x="5334000" y="2710934"/>
            <a:ext cx="29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Students in CA Module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EBD2B3-46C1-4080-A410-58DD789B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39" y="378233"/>
            <a:ext cx="2717711" cy="1809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F6F980-E023-427A-A0F3-C93FBEAB370C}"/>
              </a:ext>
            </a:extLst>
          </p:cNvPr>
          <p:cNvSpPr txBox="1"/>
          <p:nvPr/>
        </p:nvSpPr>
        <p:spPr>
          <a:xfrm>
            <a:off x="4114800" y="2286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1EB85-CEC8-4DAE-9F9D-73F5F4285F7B}"/>
              </a:ext>
            </a:extLst>
          </p:cNvPr>
          <p:cNvCxnSpPr/>
          <p:nvPr/>
        </p:nvCxnSpPr>
        <p:spPr>
          <a:xfrm flipH="1">
            <a:off x="3352800" y="14478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E2AC6-51A7-4103-8B14-6ED2A23F78F5}"/>
              </a:ext>
            </a:extLst>
          </p:cNvPr>
          <p:cNvCxnSpPr>
            <a:cxnSpLocks/>
          </p:cNvCxnSpPr>
          <p:nvPr/>
        </p:nvCxnSpPr>
        <p:spPr>
          <a:xfrm>
            <a:off x="5943600" y="1447800"/>
            <a:ext cx="1028700" cy="113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1AC4D0-F8CA-45B5-B867-8A838E74CD3F}"/>
              </a:ext>
            </a:extLst>
          </p:cNvPr>
          <p:cNvSpPr txBox="1"/>
          <p:nvPr/>
        </p:nvSpPr>
        <p:spPr>
          <a:xfrm>
            <a:off x="152400" y="762000"/>
            <a:ext cx="310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examples of inheritance:</a:t>
            </a:r>
          </a:p>
        </p:txBody>
      </p:sp>
    </p:spTree>
    <p:extLst>
      <p:ext uri="{BB962C8B-B14F-4D97-AF65-F5344CB8AC3E}">
        <p14:creationId xmlns:p14="http://schemas.microsoft.com/office/powerpoint/2010/main" val="235600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CEF8-37B9-4A7D-B2D4-018D9400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8200"/>
            <a:ext cx="8001000" cy="1143000"/>
          </a:xfrm>
        </p:spPr>
        <p:txBody>
          <a:bodyPr>
            <a:noAutofit/>
          </a:bodyPr>
          <a:lstStyle/>
          <a:p>
            <a:r>
              <a:rPr lang="en-US" sz="2800" dirty="0"/>
              <a:t>Function calling mechanism determined at compile time and run time</a:t>
            </a:r>
          </a:p>
        </p:txBody>
      </p:sp>
      <p:pic>
        <p:nvPicPr>
          <p:cNvPr id="22530" name="Picture 2" descr="cpp-binding">
            <a:extLst>
              <a:ext uri="{FF2B5EF4-FFF2-40B4-BE49-F238E27FC236}">
                <a16:creationId xmlns:a16="http://schemas.microsoft.com/office/drawing/2014/main" id="{C8D8048D-075C-42FA-866A-66822B55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57363"/>
            <a:ext cx="70580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B4DE6-A7AC-4A9A-9793-198BB87DCB21}"/>
              </a:ext>
            </a:extLst>
          </p:cNvPr>
          <p:cNvSpPr txBox="1"/>
          <p:nvPr/>
        </p:nvSpPr>
        <p:spPr>
          <a:xfrm>
            <a:off x="2895600" y="525081"/>
            <a:ext cx="45794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dirty="0">
                <a:solidFill>
                  <a:srgbClr val="EC4E20"/>
                </a:solidFill>
                <a:effectLst/>
                <a:latin typeface="Roboto"/>
              </a:rPr>
              <a:t>Dynamic Binding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097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DA72-F79B-41DC-8E54-5ECA4A56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</a:br>
            <a:b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</a:b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Dynamic Binding</a:t>
            </a:r>
            <a:br>
              <a:rPr lang="en-US" b="0" i="1" dirty="0">
                <a:effectLst/>
                <a:latin typeface="Roboto"/>
              </a:rPr>
            </a:br>
            <a:br>
              <a:rPr lang="en-US" b="0" i="1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6809-108A-4744-9462-94304CFA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Roboto"/>
              </a:rPr>
              <a:t>Early Binding (compile-time time polymorphism)</a:t>
            </a:r>
          </a:p>
          <a:p>
            <a:r>
              <a:rPr lang="en-US" i="0" dirty="0">
                <a:effectLst/>
                <a:latin typeface="Roboto"/>
              </a:rPr>
              <a:t>Late Binding : (Run time polymorphism</a:t>
            </a:r>
            <a:r>
              <a:rPr lang="en-US" b="1" i="0" dirty="0">
                <a:effectLst/>
                <a:latin typeface="Roboto"/>
              </a:rPr>
              <a:t>)</a:t>
            </a:r>
            <a:r>
              <a:rPr lang="en-US" b="0" i="0" dirty="0">
                <a:effectLst/>
                <a:latin typeface="Robo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34B-1ACA-4F73-8CEC-1A6C050E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4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24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 Concepts of Object Oriented Programming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FE8F-600F-44C3-87F3-791F9D3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Procedural Programming and Object Oriented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used in Procedural Programming:</a:t>
            </a:r>
          </a:p>
          <a:p>
            <a:pPr marL="0" indent="0">
              <a:buNone/>
            </a:pPr>
            <a:r>
              <a:rPr lang="en-US" dirty="0"/>
              <a:t>FORTRAN, ALGOL, COBOL, </a:t>
            </a:r>
          </a:p>
          <a:p>
            <a:pPr marL="0" indent="0">
              <a:buNone/>
            </a:pPr>
            <a:r>
              <a:rPr lang="en-US" dirty="0"/>
              <a:t>BASIC, Pascal and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used in Object Oriented Programming:</a:t>
            </a:r>
          </a:p>
          <a:p>
            <a:pPr marL="0" indent="0">
              <a:buNone/>
            </a:pPr>
            <a:r>
              <a:rPr lang="en-US" dirty="0"/>
              <a:t>Java, C++, C#, Python, </a:t>
            </a:r>
          </a:p>
          <a:p>
            <a:pPr marL="0" indent="0">
              <a:buNone/>
            </a:pPr>
            <a:r>
              <a:rPr lang="en-US" dirty="0"/>
              <a:t>PHP, JavaScript, Ruby, Perl, </a:t>
            </a:r>
          </a:p>
          <a:p>
            <a:pPr marL="0" indent="0">
              <a:buNone/>
            </a:pPr>
            <a:r>
              <a:rPr lang="en-US" dirty="0"/>
              <a:t>Objective-C, Dart, Swift, Scala. </a:t>
            </a:r>
          </a:p>
        </p:txBody>
      </p:sp>
    </p:spTree>
    <p:extLst>
      <p:ext uri="{BB962C8B-B14F-4D97-AF65-F5344CB8AC3E}">
        <p14:creationId xmlns:p14="http://schemas.microsoft.com/office/powerpoint/2010/main" val="189278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A7B1-38C0-4DBA-B154-DEF60116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6AF4-BDE3-45F5-9210-24102E9D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8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6B3E19B-F9F4-4489-824E-B2732076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09" y="4024312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EFD5C-B7F8-49B1-B1F8-42B68727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80" y="1856906"/>
            <a:ext cx="1656422" cy="3295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50731-083A-4E9A-A5FF-EAE0B4C13E59}"/>
              </a:ext>
            </a:extLst>
          </p:cNvPr>
          <p:cNvCxnSpPr>
            <a:cxnSpLocks/>
          </p:cNvCxnSpPr>
          <p:nvPr/>
        </p:nvCxnSpPr>
        <p:spPr>
          <a:xfrm>
            <a:off x="4480702" y="3147219"/>
            <a:ext cx="2469280" cy="7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2" name="Picture 8" descr="hotel menu card combo list new - Google Search | Hotel menu, Menu ...">
            <a:extLst>
              <a:ext uri="{FF2B5EF4-FFF2-40B4-BE49-F238E27FC236}">
                <a16:creationId xmlns:a16="http://schemas.microsoft.com/office/drawing/2014/main" id="{609C9788-9808-4D6E-A75D-83A0E1BF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5" y="2228720"/>
            <a:ext cx="1656422" cy="23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Food Safety and Eating Out | CDC">
            <a:extLst>
              <a:ext uri="{FF2B5EF4-FFF2-40B4-BE49-F238E27FC236}">
                <a16:creationId xmlns:a16="http://schemas.microsoft.com/office/drawing/2014/main" id="{4B7B97B0-36D2-44E1-8D54-EF946FAB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2" y="4724401"/>
            <a:ext cx="3048000" cy="20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6B7B5-24FC-4A66-AFB3-E2748DCADB6B}"/>
              </a:ext>
            </a:extLst>
          </p:cNvPr>
          <p:cNvCxnSpPr/>
          <p:nvPr/>
        </p:nvCxnSpPr>
        <p:spPr>
          <a:xfrm flipH="1">
            <a:off x="1981200" y="2819400"/>
            <a:ext cx="1295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FF1CDE-C6CC-406A-A14D-A5A90E721C9D}"/>
              </a:ext>
            </a:extLst>
          </p:cNvPr>
          <p:cNvSpPr txBox="1"/>
          <p:nvPr/>
        </p:nvSpPr>
        <p:spPr>
          <a:xfrm>
            <a:off x="1910721" y="2102092"/>
            <a:ext cx="165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food</a:t>
            </a:r>
          </a:p>
          <a:p>
            <a:r>
              <a:rPr lang="en-US" dirty="0"/>
              <a:t>according to hotel menu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F522E-A201-426A-829F-C06CFEBE27B2}"/>
              </a:ext>
            </a:extLst>
          </p:cNvPr>
          <p:cNvSpPr txBox="1"/>
          <p:nvPr/>
        </p:nvSpPr>
        <p:spPr>
          <a:xfrm>
            <a:off x="5172466" y="2707951"/>
            <a:ext cx="351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competition preparing food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E9F3A-F0E3-4F24-84A5-BEE734E57039}"/>
              </a:ext>
            </a:extLst>
          </p:cNvPr>
          <p:cNvSpPr txBox="1"/>
          <p:nvPr/>
        </p:nvSpPr>
        <p:spPr>
          <a:xfrm>
            <a:off x="6137124" y="3077283"/>
            <a:ext cx="145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(Run-time)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536E6-D8C2-414E-8868-765D99AB931A}"/>
              </a:ext>
            </a:extLst>
          </p:cNvPr>
          <p:cNvSpPr txBox="1"/>
          <p:nvPr/>
        </p:nvSpPr>
        <p:spPr>
          <a:xfrm>
            <a:off x="2157051" y="3575934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Compile time)</a:t>
            </a:r>
          </a:p>
        </p:txBody>
      </p:sp>
    </p:spTree>
    <p:extLst>
      <p:ext uri="{BB962C8B-B14F-4D97-AF65-F5344CB8AC3E}">
        <p14:creationId xmlns:p14="http://schemas.microsoft.com/office/powerpoint/2010/main" val="411563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BF8C-6072-49C4-9632-DCB22D7E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Message Passing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5431-C39B-4308-A1A1-2571EAD6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object is communicating with another object.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554" name="Picture 2" descr="Computer, display, double tap, finger, gesture, screen, touch icon">
            <a:extLst>
              <a:ext uri="{FF2B5EF4-FFF2-40B4-BE49-F238E27FC236}">
                <a16:creationId xmlns:a16="http://schemas.microsoft.com/office/drawing/2014/main" id="{CCB28695-AA0E-4E8B-B0EB-8F8D9123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6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FE86-26EB-4F28-B5FC-0CEA57D8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25F-39DC-45CA-AA42-F8C4BBE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Class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i="1" dirty="0">
                <a:solidFill>
                  <a:srgbClr val="EC4E20"/>
                </a:solidFill>
                <a:latin typeface="Roboto"/>
              </a:rPr>
              <a:t>Objects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Encapsulation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Abstraction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Polymorphism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Inheritance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Dynamic Binding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Message Passing</a:t>
            </a:r>
            <a:endParaRPr lang="en-US" b="0" i="1" dirty="0">
              <a:effectLst/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6089-4158-4C39-BEA2-3230258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AFC2-6CC6-4E31-86B5-D1EDDDF3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876800" cy="4906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Class is a collection of similar types of objects.</a:t>
            </a:r>
          </a:p>
          <a:p>
            <a:pPr marL="0" indent="0" algn="just">
              <a:buNone/>
            </a:pPr>
            <a:r>
              <a:rPr lang="en-US" dirty="0"/>
              <a:t>For example: Fruits is class of mango, apple , orange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A3C9-95E4-4022-987D-0F06EC62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962400"/>
            <a:ext cx="3375319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075F39-5729-4859-8101-BC9BAEAC83AE}"/>
              </a:ext>
            </a:extLst>
          </p:cNvPr>
          <p:cNvCxnSpPr/>
          <p:nvPr/>
        </p:nvCxnSpPr>
        <p:spPr>
          <a:xfrm flipV="1">
            <a:off x="5638800" y="2514600"/>
            <a:ext cx="1524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230329-A799-4FBA-A006-90C684D02882}"/>
              </a:ext>
            </a:extLst>
          </p:cNvPr>
          <p:cNvSpPr txBox="1"/>
          <p:nvPr/>
        </p:nvSpPr>
        <p:spPr>
          <a:xfrm>
            <a:off x="7160302" y="186826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26503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4192-5492-445E-84B0-4DE4420E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1D7B-8046-401F-9B51-01645804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is a collection of data members and member functions.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//data members</a:t>
            </a:r>
          </a:p>
          <a:p>
            <a:pPr marL="0" indent="0">
              <a:buNone/>
            </a:pPr>
            <a:r>
              <a:rPr lang="en-US" dirty="0"/>
              <a:t>// member functions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47F4B7-B064-417F-9B55-6A63EF8A6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00842"/>
              </p:ext>
            </p:extLst>
          </p:nvPr>
        </p:nvGraphicFramePr>
        <p:xfrm>
          <a:off x="5334000" y="2372942"/>
          <a:ext cx="3352800" cy="311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84741851"/>
                    </a:ext>
                  </a:extLst>
                </a:gridCol>
              </a:tblGrid>
              <a:tr h="971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15773"/>
                  </a:ext>
                </a:extLst>
              </a:tr>
              <a:tr h="1070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employeeId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employeeName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90613"/>
                  </a:ext>
                </a:extLst>
              </a:tr>
              <a:tr h="1070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getDetails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setDetails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9310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17AD4-7745-4A30-9162-CDBD3FBA50EC}"/>
              </a:ext>
            </a:extLst>
          </p:cNvPr>
          <p:cNvCxnSpPr/>
          <p:nvPr/>
        </p:nvCxnSpPr>
        <p:spPr>
          <a:xfrm flipH="1">
            <a:off x="2819400" y="3050498"/>
            <a:ext cx="2743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1038-261A-41AA-B75C-B2F6717B403A}"/>
              </a:ext>
            </a:extLst>
          </p:cNvPr>
          <p:cNvCxnSpPr/>
          <p:nvPr/>
        </p:nvCxnSpPr>
        <p:spPr>
          <a:xfrm flipH="1">
            <a:off x="3352800" y="3810000"/>
            <a:ext cx="1981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0BFB5E-BED3-411E-ABA1-E278630DC639}"/>
              </a:ext>
            </a:extLst>
          </p:cNvPr>
          <p:cNvCxnSpPr/>
          <p:nvPr/>
        </p:nvCxnSpPr>
        <p:spPr>
          <a:xfrm flipH="1" flipV="1">
            <a:off x="4114800" y="48006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0808-8396-45ED-A6D9-A30F981C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1"/>
            <a:ext cx="4800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class student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public:</a:t>
            </a:r>
          </a:p>
          <a:p>
            <a:pPr marL="0" indent="0">
              <a:buNone/>
            </a:pPr>
            <a:r>
              <a:rPr lang="en-US" sz="2800" dirty="0"/>
              <a:t>int regno;</a:t>
            </a:r>
          </a:p>
          <a:p>
            <a:pPr marL="0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getStudentDetails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CFD7D-A881-4788-B16A-A9C9EDECE342}"/>
              </a:ext>
            </a:extLst>
          </p:cNvPr>
          <p:cNvSpPr txBox="1"/>
          <p:nvPr/>
        </p:nvSpPr>
        <p:spPr>
          <a:xfrm>
            <a:off x="1676400" y="3810000"/>
            <a:ext cx="723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 this code which option is correct?</a:t>
            </a:r>
          </a:p>
          <a:p>
            <a:endParaRPr lang="en-US" sz="2400" dirty="0"/>
          </a:p>
          <a:p>
            <a:r>
              <a:rPr lang="en-US" sz="2800" dirty="0"/>
              <a:t>A: regno is data member</a:t>
            </a:r>
          </a:p>
          <a:p>
            <a:r>
              <a:rPr lang="en-US" sz="2800" dirty="0"/>
              <a:t>B. </a:t>
            </a:r>
            <a:r>
              <a:rPr lang="en-US" sz="2800" dirty="0" err="1"/>
              <a:t>getStudentDetails</a:t>
            </a:r>
            <a:r>
              <a:rPr lang="en-US" sz="2800" dirty="0"/>
              <a:t>() is member function</a:t>
            </a:r>
          </a:p>
          <a:p>
            <a:r>
              <a:rPr lang="en-US" sz="2800" dirty="0"/>
              <a:t>C. above both options are correct</a:t>
            </a:r>
          </a:p>
        </p:txBody>
      </p:sp>
    </p:spTree>
    <p:extLst>
      <p:ext uri="{BB962C8B-B14F-4D97-AF65-F5344CB8AC3E}">
        <p14:creationId xmlns:p14="http://schemas.microsoft.com/office/powerpoint/2010/main" val="245730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B23-A111-4477-846A-C235EB65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2DF2-3DEC-4EFB-9993-E9A63887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 is an instance of a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0594E-E078-401D-8D38-2286787DC00A}"/>
              </a:ext>
            </a:extLst>
          </p:cNvPr>
          <p:cNvSpPr txBox="1"/>
          <p:nvPr/>
        </p:nvSpPr>
        <p:spPr>
          <a:xfrm>
            <a:off x="2514600" y="1689715"/>
            <a:ext cx="58786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Employee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employeeId</a:t>
            </a:r>
            <a:r>
              <a:rPr lang="en-US" sz="2400" dirty="0"/>
              <a:t>;</a:t>
            </a:r>
          </a:p>
          <a:p>
            <a:r>
              <a:rPr lang="en-US" sz="2400" dirty="0"/>
              <a:t>	char </a:t>
            </a:r>
            <a:r>
              <a:rPr lang="en-US" sz="2400" dirty="0" err="1"/>
              <a:t>employeeName</a:t>
            </a:r>
            <a:r>
              <a:rPr lang="en-US" sz="2400" dirty="0"/>
              <a:t>[20];</a:t>
            </a:r>
          </a:p>
          <a:p>
            <a:r>
              <a:rPr lang="en-US" sz="2400" dirty="0"/>
              <a:t>	public: 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getDetails</a:t>
            </a:r>
            <a:r>
              <a:rPr lang="en-US" sz="2400" dirty="0"/>
              <a:t>(){} 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setDetails</a:t>
            </a:r>
            <a:r>
              <a:rPr lang="en-US" sz="2400" dirty="0"/>
              <a:t>(){}</a:t>
            </a:r>
          </a:p>
          <a:p>
            <a:r>
              <a:rPr lang="en-US" sz="2400" dirty="0"/>
              <a:t>}; </a:t>
            </a:r>
          </a:p>
          <a:p>
            <a:r>
              <a:rPr lang="en-US" sz="2400" dirty="0"/>
              <a:t>int main()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Employee e1; // e1 is a object </a:t>
            </a:r>
          </a:p>
          <a:p>
            <a:r>
              <a:rPr lang="en-US" sz="2400" dirty="0"/>
              <a:t>return 0;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48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4602-0727-43D6-9B99-CA1C984A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288-10DB-443F-9885-B76A5E47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 Wrapping up of data and information under a single unit. </a:t>
            </a:r>
          </a:p>
          <a:p>
            <a:pPr algn="just"/>
            <a:r>
              <a:rPr lang="en-US" dirty="0"/>
              <a:t> Binding together the data and the functions   in a single unit </a:t>
            </a:r>
          </a:p>
          <a:p>
            <a:pPr algn="just"/>
            <a:r>
              <a:rPr lang="en-US" dirty="0"/>
              <a:t>Encapsulation also hides the data</a:t>
            </a:r>
          </a:p>
          <a:p>
            <a:pPr algn="just"/>
            <a:r>
              <a:rPr lang="en-US" dirty="0"/>
              <a:t>We can achieve encapsulation features by making data member as a private and use get and set accessor methods to access data members.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0507-519F-4770-B2A7-6005DE8E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253E-2690-46F0-9270-081BF45A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background details and showing features or functionality only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AB217-AAC5-4FCD-B380-83D9BAF2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28" y="3048000"/>
            <a:ext cx="3046857" cy="2407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CF64E-6054-4EBA-ABBD-2E91C654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0"/>
            <a:ext cx="2504074" cy="24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254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5139</TotalTime>
  <Words>499</Words>
  <Application>Microsoft Office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Arial Rounded MT Bold</vt:lpstr>
      <vt:lpstr>Calibri</vt:lpstr>
      <vt:lpstr>Courier New</vt:lpstr>
      <vt:lpstr>Roboto</vt:lpstr>
      <vt:lpstr>Tahoma</vt:lpstr>
      <vt:lpstr>Times New Roman</vt:lpstr>
      <vt:lpstr>verdana</vt:lpstr>
      <vt:lpstr>Verdana,Bold</vt:lpstr>
      <vt:lpstr>Lpu theme final with copyright(S)</vt:lpstr>
      <vt:lpstr>CAP444 OBJECT ORIENTED PROGRAMMING USING C++ </vt:lpstr>
      <vt:lpstr> Basic Concepts of Object Oriented Programming</vt:lpstr>
      <vt:lpstr>OOPs Features</vt:lpstr>
      <vt:lpstr>Class</vt:lpstr>
      <vt:lpstr>Class </vt:lpstr>
      <vt:lpstr>PowerPoint Presentation</vt:lpstr>
      <vt:lpstr>Object</vt:lpstr>
      <vt:lpstr> Encapsulation </vt:lpstr>
      <vt:lpstr>Abstraction</vt:lpstr>
      <vt:lpstr>PowerPoint Presentation</vt:lpstr>
      <vt:lpstr>PowerPoint Presentation</vt:lpstr>
      <vt:lpstr>PowerPoint Presentation</vt:lpstr>
      <vt:lpstr> Polymorphism </vt:lpstr>
      <vt:lpstr> Inheritance </vt:lpstr>
      <vt:lpstr>PowerPoint Presentation</vt:lpstr>
      <vt:lpstr>PowerPoint Presentation</vt:lpstr>
      <vt:lpstr>PowerPoint Presentation</vt:lpstr>
      <vt:lpstr>Function calling mechanism determined at compile time and run time</vt:lpstr>
      <vt:lpstr>  Dynamic Binding  </vt:lpstr>
      <vt:lpstr>PowerPoint Presentation</vt:lpstr>
      <vt:lpstr>Message Passing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214</cp:revision>
  <dcterms:created xsi:type="dcterms:W3CDTF">2014-05-25T11:13:57Z</dcterms:created>
  <dcterms:modified xsi:type="dcterms:W3CDTF">2020-10-09T11:38:29Z</dcterms:modified>
</cp:coreProperties>
</file>