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21" d="100"/>
          <a:sy n="121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E571C-89A3-BC42-AEDA-DB54C468843B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6037-A042-154F-B7EA-73A9A07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6037-A042-154F-B7EA-73A9A07CF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4065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2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6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9399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9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37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09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1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59940" y="4343400"/>
            <a:ext cx="5412260" cy="84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8135" marR="5080" indent="-306070">
              <a:lnSpc>
                <a:spcPct val="141300"/>
              </a:lnSpc>
              <a:spcBef>
                <a:spcPts val="9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Nitish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kumar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318135" marR="5080" indent="-306070">
              <a:lnSpc>
                <a:spcPct val="141300"/>
              </a:lnSpc>
              <a:spcBef>
                <a:spcPts val="90"/>
              </a:spcBef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2" descr="Airbnb Logo - PNG Logo Vector Brand Downloads (SVG, EPS)">
            <a:extLst>
              <a:ext uri="{FF2B5EF4-FFF2-40B4-BE49-F238E27FC236}">
                <a16:creationId xmlns:a16="http://schemas.microsoft.com/office/drawing/2014/main" id="{1DB1B7F8-407C-42DC-BB8A-4CDCDAE1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" y="21021"/>
            <a:ext cx="2091690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0994C-3C80-A33F-699D-713917137533}"/>
              </a:ext>
            </a:extLst>
          </p:cNvPr>
          <p:cNvSpPr txBox="1"/>
          <p:nvPr/>
        </p:nvSpPr>
        <p:spPr>
          <a:xfrm>
            <a:off x="757347" y="1683539"/>
            <a:ext cx="10276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UNVEILING THE SECRETS OF AIRBNB IN NYC: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DATA METHODOLOGY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88258"/>
            <a:ext cx="20536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4.2</a:t>
            </a:r>
            <a:r>
              <a:rPr sz="2000" b="1" spc="-6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Numerical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174" y="1572895"/>
            <a:ext cx="7315200" cy="4218305"/>
            <a:chOff x="234174" y="831586"/>
            <a:chExt cx="7315200" cy="4218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831586"/>
              <a:ext cx="5276849" cy="12729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174" y="2144337"/>
              <a:ext cx="7315199" cy="2905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12106"/>
            <a:ext cx="3120476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4.3</a:t>
            </a:r>
            <a:r>
              <a:rPr sz="2000" b="1" spc="-2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Coordinates</a:t>
            </a:r>
            <a:r>
              <a:rPr sz="2000" b="1" spc="-2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spc="-2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date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1409701"/>
            <a:ext cx="2905124" cy="4229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10277"/>
            <a:ext cx="205367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Copperplate Gothic Bold" panose="020E0705020206020404" pitchFamily="34" charset="77"/>
              </a:rPr>
              <a:t>5.</a:t>
            </a:r>
            <a:r>
              <a:rPr sz="2000" spc="-35" dirty="0">
                <a:latin typeface="Copperplate Gothic Bold" panose="020E0705020206020404" pitchFamily="34" charset="77"/>
              </a:rPr>
              <a:t> </a:t>
            </a:r>
            <a:r>
              <a:rPr sz="2000" spc="15" dirty="0">
                <a:latin typeface="Copperplate Gothic Bold" panose="020E0705020206020404" pitchFamily="34" charset="77"/>
              </a:rPr>
              <a:t>Missing</a:t>
            </a:r>
            <a:r>
              <a:rPr sz="2000" spc="-35" dirty="0">
                <a:latin typeface="Copperplate Gothic Bold" panose="020E0705020206020404" pitchFamily="34" charset="77"/>
              </a:rPr>
              <a:t> </a:t>
            </a:r>
            <a:r>
              <a:rPr sz="2000" spc="10" dirty="0">
                <a:latin typeface="Copperplate Gothic Bold" panose="020E0705020206020404" pitchFamily="34" charset="77"/>
              </a:rPr>
              <a:t>values</a:t>
            </a:r>
            <a:endParaRPr sz="2000" dirty="0">
              <a:latin typeface="Copperplate Gothic Bold" panose="020E0705020206020404" pitchFamily="34" charset="7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924174" y="1524000"/>
            <a:ext cx="8505826" cy="4533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51765">
              <a:lnSpc>
                <a:spcPct val="114999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-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spc="-25" dirty="0"/>
              <a:t>Two</a:t>
            </a:r>
            <a:r>
              <a:rPr spc="-10" dirty="0"/>
              <a:t> </a:t>
            </a:r>
            <a:r>
              <a:rPr dirty="0"/>
              <a:t>columns</a:t>
            </a:r>
            <a:r>
              <a:rPr spc="-15" dirty="0"/>
              <a:t> </a:t>
            </a:r>
            <a:r>
              <a:rPr dirty="0"/>
              <a:t>(last_review</a:t>
            </a:r>
            <a:r>
              <a:rPr spc="-15" dirty="0"/>
              <a:t> </a:t>
            </a:r>
            <a:r>
              <a:rPr dirty="0"/>
              <a:t>,</a:t>
            </a:r>
            <a:r>
              <a:rPr spc="-10" dirty="0"/>
              <a:t> </a:t>
            </a:r>
            <a:r>
              <a:rPr dirty="0"/>
              <a:t>reviews_per_month)</a:t>
            </a:r>
            <a:r>
              <a:rPr spc="-15" dirty="0"/>
              <a:t> </a:t>
            </a:r>
            <a:r>
              <a:rPr spc="-5" dirty="0"/>
              <a:t>has</a:t>
            </a:r>
            <a:r>
              <a:rPr spc="-10" dirty="0"/>
              <a:t> </a:t>
            </a:r>
            <a:r>
              <a:rPr spc="-5" dirty="0"/>
              <a:t>around</a:t>
            </a:r>
            <a:r>
              <a:rPr spc="-15" dirty="0"/>
              <a:t> </a:t>
            </a:r>
            <a:r>
              <a:rPr spc="-5" dirty="0"/>
              <a:t>20.56%</a:t>
            </a:r>
            <a:r>
              <a:rPr spc="-10" dirty="0"/>
              <a:t> </a:t>
            </a:r>
            <a:r>
              <a:rPr dirty="0"/>
              <a:t>missing</a:t>
            </a:r>
            <a:r>
              <a:rPr spc="-15" dirty="0"/>
              <a:t> </a:t>
            </a:r>
            <a:r>
              <a:rPr dirty="0"/>
              <a:t>values. </a:t>
            </a:r>
            <a:r>
              <a:rPr spc="-290" dirty="0"/>
              <a:t> </a:t>
            </a:r>
            <a:r>
              <a:rPr spc="-5" dirty="0"/>
              <a:t>name</a:t>
            </a:r>
            <a:r>
              <a:rPr spc="-10" dirty="0"/>
              <a:t> </a:t>
            </a:r>
            <a:r>
              <a:rPr spc="-5" dirty="0"/>
              <a:t>and host_name has 0.3%</a:t>
            </a:r>
            <a:r>
              <a:rPr spc="-10" dirty="0"/>
              <a:t> </a:t>
            </a:r>
            <a:r>
              <a:rPr spc="-5" dirty="0"/>
              <a:t>and 0.4 </a:t>
            </a:r>
            <a:r>
              <a:rPr dirty="0"/>
              <a:t>%</a:t>
            </a:r>
            <a:r>
              <a:rPr spc="-5" dirty="0"/>
              <a:t> </a:t>
            </a:r>
            <a:r>
              <a:rPr dirty="0"/>
              <a:t>missing</a:t>
            </a:r>
            <a:r>
              <a:rPr spc="-10" dirty="0"/>
              <a:t> </a:t>
            </a:r>
            <a:r>
              <a:rPr dirty="0"/>
              <a:t>value</a:t>
            </a:r>
            <a:r>
              <a:rPr lang="en-IN" dirty="0"/>
              <a:t>s</a:t>
            </a:r>
            <a:endParaRPr dirty="0"/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endParaRPr sz="1200" dirty="0"/>
          </a:p>
          <a:p>
            <a:pPr marL="824230" indent="-342900">
              <a:lnSpc>
                <a:spcPct val="100000"/>
              </a:lnSpc>
              <a:tabLst>
                <a:tab pos="568325" algn="l"/>
              </a:tabLst>
            </a:pPr>
            <a:r>
              <a:rPr spc="-15" dirty="0"/>
              <a:t>We</a:t>
            </a:r>
            <a:r>
              <a:rPr spc="-10" dirty="0"/>
              <a:t> </a:t>
            </a:r>
            <a:r>
              <a:rPr spc="-5" dirty="0"/>
              <a:t>need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dirty="0"/>
              <a:t>see</a:t>
            </a:r>
            <a:r>
              <a:rPr spc="-5" dirty="0"/>
              <a:t> if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values</a:t>
            </a:r>
            <a:r>
              <a:rPr spc="-5" dirty="0"/>
              <a:t> are,</a:t>
            </a:r>
            <a:r>
              <a:rPr spc="-10" dirty="0"/>
              <a:t> </a:t>
            </a:r>
            <a:r>
              <a:rPr dirty="0"/>
              <a:t>MCAR:</a:t>
            </a:r>
            <a:r>
              <a:rPr spc="-10" dirty="0"/>
              <a:t> </a:t>
            </a:r>
            <a:r>
              <a:rPr spc="-5" dirty="0"/>
              <a:t>It </a:t>
            </a:r>
            <a:r>
              <a:rPr dirty="0"/>
              <a:t>stands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dirty="0"/>
              <a:t>Missing</a:t>
            </a:r>
            <a:r>
              <a:rPr spc="-5" dirty="0"/>
              <a:t> </a:t>
            </a:r>
            <a:r>
              <a:rPr dirty="0"/>
              <a:t>completely</a:t>
            </a:r>
            <a:r>
              <a:rPr spc="-10" dirty="0"/>
              <a:t> </a:t>
            </a:r>
            <a:r>
              <a:rPr spc="-5" dirty="0"/>
              <a:t>at</a:t>
            </a:r>
            <a:r>
              <a:rPr spc="-10" dirty="0"/>
              <a:t> </a:t>
            </a:r>
            <a:r>
              <a:rPr dirty="0"/>
              <a:t>random.</a:t>
            </a:r>
          </a:p>
          <a:p>
            <a:pPr marL="481965" marR="210185">
              <a:lnSpc>
                <a:spcPct val="114999"/>
              </a:lnSpc>
              <a:spcBef>
                <a:spcPts val="215"/>
              </a:spcBef>
            </a:pPr>
            <a:r>
              <a:rPr spc="-5" dirty="0"/>
              <a:t>The </a:t>
            </a:r>
            <a:r>
              <a:rPr dirty="0"/>
              <a:t>reason </a:t>
            </a:r>
            <a:r>
              <a:rPr spc="-5" dirty="0"/>
              <a:t>behind the </a:t>
            </a:r>
            <a:r>
              <a:rPr dirty="0"/>
              <a:t>missing value </a:t>
            </a:r>
            <a:r>
              <a:rPr spc="-5" dirty="0"/>
              <a:t>is not dependent on any other features or if it is </a:t>
            </a:r>
            <a:r>
              <a:rPr dirty="0"/>
              <a:t> MNAR: </a:t>
            </a:r>
            <a:r>
              <a:rPr spc="-5" dirty="0"/>
              <a:t>It </a:t>
            </a:r>
            <a:r>
              <a:rPr dirty="0"/>
              <a:t>stands </a:t>
            </a:r>
            <a:r>
              <a:rPr spc="-5" dirty="0"/>
              <a:t>for </a:t>
            </a:r>
            <a:r>
              <a:rPr dirty="0"/>
              <a:t>Missing </a:t>
            </a:r>
            <a:r>
              <a:rPr spc="-5" dirty="0"/>
              <a:t>not at </a:t>
            </a:r>
            <a:r>
              <a:rPr dirty="0"/>
              <a:t>random. </a:t>
            </a:r>
            <a:r>
              <a:rPr spc="-5" dirty="0"/>
              <a:t>There is </a:t>
            </a:r>
            <a:r>
              <a:rPr dirty="0"/>
              <a:t>a specific reason </a:t>
            </a:r>
            <a:r>
              <a:rPr spc="-5" dirty="0"/>
              <a:t>behind the </a:t>
            </a:r>
            <a:r>
              <a:rPr dirty="0"/>
              <a:t>missing </a:t>
            </a:r>
            <a:r>
              <a:rPr spc="-280" dirty="0"/>
              <a:t> </a:t>
            </a:r>
            <a:r>
              <a:rPr dirty="0"/>
              <a:t>value.</a:t>
            </a: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endParaRPr sz="1000" dirty="0"/>
          </a:p>
          <a:p>
            <a:pPr marL="440817" marR="5080" indent="-342900">
              <a:lnSpc>
                <a:spcPct val="114999"/>
              </a:lnSpc>
              <a:tabLst>
                <a:tab pos="565785" algn="l"/>
              </a:tabLst>
            </a:pPr>
            <a:r>
              <a:rPr spc="-5" dirty="0"/>
              <a:t>There is no dropping or imputation of </a:t>
            </a:r>
            <a:r>
              <a:rPr dirty="0"/>
              <a:t>columns </a:t>
            </a:r>
            <a:r>
              <a:rPr spc="-5" dirty="0"/>
              <a:t>as we are just analyzing the dataset and </a:t>
            </a:r>
            <a:r>
              <a:rPr spc="-295" dirty="0"/>
              <a:t> </a:t>
            </a:r>
            <a:r>
              <a:rPr spc="-5" dirty="0"/>
              <a:t>not</a:t>
            </a:r>
            <a:r>
              <a:rPr spc="-10" dirty="0"/>
              <a:t> </a:t>
            </a:r>
            <a:r>
              <a:rPr dirty="0"/>
              <a:t>making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model.Also</a:t>
            </a:r>
            <a:r>
              <a:rPr spc="-5" dirty="0"/>
              <a:t> </a:t>
            </a:r>
            <a:r>
              <a:rPr dirty="0"/>
              <a:t>most</a:t>
            </a:r>
            <a:r>
              <a:rPr spc="-5" dirty="0"/>
              <a:t> of</a:t>
            </a:r>
            <a:r>
              <a:rPr spc="-10" dirty="0"/>
              <a:t> </a:t>
            </a:r>
            <a:r>
              <a:rPr spc="-5" dirty="0"/>
              <a:t>the features are</a:t>
            </a:r>
            <a:r>
              <a:rPr spc="-10" dirty="0"/>
              <a:t> </a:t>
            </a:r>
            <a:r>
              <a:rPr spc="-5" dirty="0"/>
              <a:t>important for</a:t>
            </a:r>
            <a:r>
              <a:rPr spc="-10" dirty="0"/>
              <a:t> </a:t>
            </a:r>
            <a:r>
              <a:rPr spc="-5" dirty="0"/>
              <a:t>our analysis.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057276"/>
            <a:ext cx="2847974" cy="39719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7081"/>
            <a:ext cx="411414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5.1</a:t>
            </a:r>
            <a:r>
              <a:rPr sz="2000" b="1" spc="-2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Missing</a:t>
            </a:r>
            <a:r>
              <a:rPr sz="2000" b="1" spc="-2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values</a:t>
            </a:r>
            <a:r>
              <a:rPr sz="2000" b="1" spc="-6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Analysis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475" y="543912"/>
            <a:ext cx="47936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/>
              <a:t>5.2</a:t>
            </a:r>
            <a:r>
              <a:rPr sz="2400" b="1" spc="-25" dirty="0"/>
              <a:t> </a:t>
            </a:r>
            <a:r>
              <a:rPr sz="2400" b="1" dirty="0"/>
              <a:t>Missing</a:t>
            </a:r>
            <a:r>
              <a:rPr sz="2400" b="1" spc="-20" dirty="0"/>
              <a:t> </a:t>
            </a:r>
            <a:r>
              <a:rPr sz="2400" b="1" spc="-5" dirty="0"/>
              <a:t>values</a:t>
            </a:r>
            <a:r>
              <a:rPr sz="2400" b="1" spc="-65" dirty="0"/>
              <a:t> </a:t>
            </a:r>
            <a:r>
              <a:rPr sz="2400" b="1" spc="-5" dirty="0"/>
              <a:t>Analysis</a:t>
            </a:r>
            <a:r>
              <a:rPr sz="2400" b="1" spc="-20" dirty="0"/>
              <a:t> </a:t>
            </a:r>
            <a:r>
              <a:rPr sz="2400" b="1" dirty="0"/>
              <a:t>('neighbourhood_group'</a:t>
            </a:r>
            <a:r>
              <a:rPr sz="2400" b="1" spc="-20" dirty="0"/>
              <a:t> </a:t>
            </a:r>
            <a:r>
              <a:rPr sz="2400" b="1" dirty="0"/>
              <a:t>feature)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75" y="1600200"/>
            <a:ext cx="4187175" cy="701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475" y="2819400"/>
            <a:ext cx="4122399" cy="3474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8999"/>
            <a:ext cx="8362949" cy="15531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1783920"/>
            <a:ext cx="8829674" cy="12312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67081"/>
            <a:ext cx="6679200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5.3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Missing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 values</a:t>
            </a:r>
            <a:r>
              <a:rPr sz="2000" b="1" spc="-4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Analysis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('room_type' feature)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76" y="1371601"/>
            <a:ext cx="7819024" cy="4648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4400" y="4038600"/>
            <a:ext cx="3361054" cy="580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'Shared room' has </a:t>
            </a:r>
            <a:r>
              <a:rPr sz="11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highest missing value </a:t>
            </a:r>
            <a:r>
              <a:rPr sz="11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percentage </a:t>
            </a:r>
            <a:r>
              <a:rPr sz="11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(27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%) </a:t>
            </a:r>
            <a:r>
              <a:rPr sz="11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for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'last_review' </a:t>
            </a:r>
            <a:r>
              <a:rPr sz="11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feature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while </a:t>
            </a:r>
            <a:r>
              <a:rPr sz="11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to </a:t>
            </a:r>
            <a:r>
              <a:rPr sz="1100" b="1" spc="-29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other</a:t>
            </a:r>
            <a:r>
              <a:rPr sz="1100" b="1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room </a:t>
            </a:r>
            <a:r>
              <a:rPr sz="11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types</a:t>
            </a:r>
            <a:r>
              <a:rPr sz="1100" b="1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has</a:t>
            </a:r>
            <a:r>
              <a:rPr sz="1100" b="1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only about</a:t>
            </a:r>
            <a:r>
              <a:rPr sz="1100" b="1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20 %.</a:t>
            </a:r>
            <a:endParaRPr sz="11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" y="427220"/>
            <a:ext cx="6907949" cy="50591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86600" y="1143000"/>
            <a:ext cx="4572000" cy="405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6383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98425" algn="l"/>
              </a:tabLst>
            </a:pPr>
            <a:r>
              <a:rPr b="1" spc="-5" dirty="0">
                <a:latin typeface="American Typewriter" panose="02090604020004020304" pitchFamily="18" charset="77"/>
                <a:cs typeface="Arial"/>
              </a:rPr>
              <a:t>The</a:t>
            </a:r>
            <a:r>
              <a:rPr b="1" spc="-2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pricing</a:t>
            </a:r>
            <a:r>
              <a:rPr b="1" spc="-2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is</a:t>
            </a:r>
            <a:r>
              <a:rPr b="1" spc="-2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higher</a:t>
            </a:r>
            <a:r>
              <a:rPr b="1" spc="-2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when </a:t>
            </a:r>
            <a:r>
              <a:rPr b="1" spc="-29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'last_review'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feature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is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missing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.</a:t>
            </a: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298450" marR="9906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98425" algn="l"/>
              </a:tabLst>
            </a:pPr>
            <a:r>
              <a:rPr b="1" spc="-5" dirty="0">
                <a:latin typeface="American Typewriter" panose="02090604020004020304" pitchFamily="18" charset="77"/>
                <a:cs typeface="Arial"/>
              </a:rPr>
              <a:t>reviews are less likely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to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be </a:t>
            </a:r>
            <a:r>
              <a:rPr b="1" spc="-29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given</a:t>
            </a:r>
            <a:r>
              <a:rPr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for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shared</a:t>
            </a:r>
            <a:r>
              <a:rPr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rooms</a:t>
            </a: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298450" marR="184785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98425" algn="l"/>
              </a:tabLst>
            </a:pPr>
            <a:r>
              <a:rPr b="1" spc="-5" dirty="0">
                <a:latin typeface="American Typewriter" panose="02090604020004020304" pitchFamily="18" charset="77"/>
                <a:cs typeface="Arial"/>
              </a:rPr>
              <a:t>When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the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prices are high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reviews are less likely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to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be </a:t>
            </a:r>
            <a:r>
              <a:rPr b="1" spc="-30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given</a:t>
            </a: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98425" algn="l"/>
              </a:tabLst>
            </a:pPr>
            <a:r>
              <a:rPr b="1" spc="-5" dirty="0">
                <a:latin typeface="American Typewriter" panose="02090604020004020304" pitchFamily="18" charset="77"/>
                <a:cs typeface="Arial"/>
              </a:rPr>
              <a:t>The above analysis seems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to </a:t>
            </a:r>
            <a:r>
              <a:rPr b="1" spc="-29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show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that the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missing values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here are not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MCAR (missing </a:t>
            </a:r>
            <a:r>
              <a:rPr b="1" spc="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completely</a:t>
            </a:r>
            <a:r>
              <a:rPr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at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random)</a:t>
            </a:r>
            <a:endParaRPr dirty="0">
              <a:latin typeface="American Typewriter" panose="02090604020004020304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08952"/>
            <a:ext cx="334907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6.</a:t>
            </a:r>
            <a:r>
              <a:rPr sz="2000" b="1" spc="-4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Univariate</a:t>
            </a:r>
            <a:r>
              <a:rPr sz="2000" b="1" spc="-9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Analysis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75" y="714251"/>
            <a:ext cx="3934849" cy="46197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701" y="796001"/>
            <a:ext cx="3690299" cy="36997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1" y="187431"/>
            <a:ext cx="9143999" cy="50703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08952"/>
            <a:ext cx="670187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1.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Importing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libraries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reading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5" dirty="0">
                <a:latin typeface="Copperplate Gothic Bold" panose="020E0705020206020404" pitchFamily="34" charset="77"/>
                <a:cs typeface="Arial"/>
              </a:rPr>
              <a:t>the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data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F72F3-E46F-F2F3-1517-E1E29A8B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4" y="602168"/>
            <a:ext cx="6701876" cy="21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498FCF-4F5F-4E4C-F614-EF023649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4" y="2895600"/>
            <a:ext cx="7311476" cy="37337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7081"/>
            <a:ext cx="38062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6.4</a:t>
            </a:r>
            <a:r>
              <a:rPr sz="2000" b="1" spc="-5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neighbourhood_group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550" y="837225"/>
            <a:ext cx="3408274" cy="1143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550" y="2156201"/>
            <a:ext cx="8068299" cy="3558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0775" y="4047692"/>
            <a:ext cx="3372485" cy="6413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219"/>
              </a:spcBef>
            </a:pPr>
            <a:r>
              <a:rPr sz="1100" b="1" spc="-5" dirty="0">
                <a:latin typeface="Arial"/>
                <a:cs typeface="Arial"/>
              </a:rPr>
              <a:t>What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are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neighbourhoods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they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need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target?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050" spc="-5" dirty="0">
                <a:latin typeface="Arial MT"/>
                <a:cs typeface="Arial MT"/>
              </a:rPr>
              <a:t>81 </a:t>
            </a:r>
            <a:r>
              <a:rPr sz="1050" dirty="0">
                <a:latin typeface="Arial MT"/>
                <a:cs typeface="Arial MT"/>
              </a:rPr>
              <a:t>% </a:t>
            </a:r>
            <a:r>
              <a:rPr sz="1050" spc="-5" dirty="0">
                <a:latin typeface="Arial MT"/>
                <a:cs typeface="Arial MT"/>
              </a:rPr>
              <a:t>of the listing are </a:t>
            </a:r>
            <a:r>
              <a:rPr sz="1050" dirty="0">
                <a:latin typeface="Arial MT"/>
                <a:cs typeface="Arial MT"/>
              </a:rPr>
              <a:t>Manhattan </a:t>
            </a:r>
            <a:r>
              <a:rPr sz="1050" spc="-5" dirty="0">
                <a:latin typeface="Arial MT"/>
                <a:cs typeface="Arial MT"/>
              </a:rPr>
              <a:t>and Brooklyn 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neighbourhood_group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68531"/>
            <a:ext cx="312047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6.5</a:t>
            </a:r>
            <a:r>
              <a:rPr sz="2000" b="1" spc="-5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neighbourhood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854991"/>
            <a:ext cx="3918574" cy="34884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67081"/>
            <a:ext cx="251087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6.6</a:t>
            </a:r>
            <a:r>
              <a:rPr sz="2000" b="1" spc="-6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room_type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700" y="788670"/>
            <a:ext cx="8176259" cy="4773930"/>
            <a:chOff x="311700" y="325000"/>
            <a:chExt cx="8176259" cy="4773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325000"/>
              <a:ext cx="2213049" cy="1017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1342950"/>
              <a:ext cx="8175750" cy="3755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34035"/>
            <a:ext cx="197747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6.7</a:t>
            </a:r>
            <a:r>
              <a:rPr sz="2000" b="1" spc="-5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price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99" y="676276"/>
            <a:ext cx="2374200" cy="1838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1" y="2733495"/>
            <a:ext cx="3301349" cy="27529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87956"/>
            <a:ext cx="312047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6.8</a:t>
            </a:r>
            <a:r>
              <a:rPr sz="2000" b="1" spc="-5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minimum_nights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821630"/>
            <a:ext cx="3300824" cy="41313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99" y="445025"/>
            <a:ext cx="6161324" cy="34309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87406"/>
            <a:ext cx="33490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6.9</a:t>
            </a:r>
            <a:r>
              <a:rPr sz="2000" b="1" spc="-5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number_of_reviews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2" y="1040249"/>
            <a:ext cx="2615924" cy="1855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87" y="2971801"/>
            <a:ext cx="4295774" cy="22097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66421"/>
            <a:ext cx="31204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6.10</a:t>
            </a:r>
            <a:r>
              <a:rPr sz="2000" b="1" spc="-7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reviews_per_month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219201"/>
            <a:ext cx="4751225" cy="4343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6000" y="572700"/>
            <a:ext cx="2822149" cy="2072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12" y="646856"/>
            <a:ext cx="5254088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6.11</a:t>
            </a:r>
            <a:r>
              <a:rPr sz="2000" b="1" spc="2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calculated_host_listings_count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2" y="1624701"/>
            <a:ext cx="3368775" cy="18042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7081"/>
            <a:ext cx="350147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6.12</a:t>
            </a:r>
            <a:r>
              <a:rPr sz="2000" b="1" spc="-2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availability_365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09151"/>
            <a:ext cx="2496924" cy="1905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2831174"/>
            <a:ext cx="5315249" cy="2579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9413"/>
            <a:ext cx="34252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opperplate Gothic Bold" panose="020E0705020206020404" pitchFamily="34" charset="77"/>
                <a:cs typeface="Arial"/>
              </a:rPr>
              <a:t>2.</a:t>
            </a:r>
            <a:r>
              <a:rPr sz="1700" b="1" spc="-4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1700" b="1" spc="-5" dirty="0">
                <a:latin typeface="Copperplate Gothic Bold" panose="020E0705020206020404" pitchFamily="34" charset="77"/>
                <a:cs typeface="Arial"/>
              </a:rPr>
              <a:t>Creating</a:t>
            </a:r>
            <a:r>
              <a:rPr sz="1700" b="1" spc="-4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1700" b="1" dirty="0">
                <a:latin typeface="Copperplate Gothic Bold" panose="020E0705020206020404" pitchFamily="34" charset="77"/>
                <a:cs typeface="Arial"/>
              </a:rPr>
              <a:t>features</a:t>
            </a:r>
            <a:endParaRPr sz="1700" dirty="0">
              <a:latin typeface="Copperplate Gothic Bold" panose="020E0705020206020404" pitchFamily="34" charset="77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987187"/>
            <a:ext cx="868307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pperplate Gothic Bold" panose="020E0705020206020404" pitchFamily="34" charset="77"/>
              </a:rPr>
              <a:t>2.1</a:t>
            </a:r>
            <a:r>
              <a:rPr sz="3200" spc="-15" dirty="0">
                <a:latin typeface="Copperplate Gothic Bold" panose="020E0705020206020404" pitchFamily="34" charset="77"/>
              </a:rPr>
              <a:t> </a:t>
            </a:r>
            <a:r>
              <a:rPr sz="3200" spc="-5" dirty="0">
                <a:latin typeface="Copperplate Gothic Bold" panose="020E0705020206020404" pitchFamily="34" charset="77"/>
              </a:rPr>
              <a:t>categorizing</a:t>
            </a:r>
            <a:r>
              <a:rPr sz="3200" spc="-15" dirty="0">
                <a:latin typeface="Copperplate Gothic Bold" panose="020E0705020206020404" pitchFamily="34" charset="77"/>
              </a:rPr>
              <a:t> </a:t>
            </a:r>
            <a:r>
              <a:rPr sz="3200" dirty="0">
                <a:latin typeface="Copperplate Gothic Bold" panose="020E0705020206020404" pitchFamily="34" charset="77"/>
              </a:rPr>
              <a:t>the</a:t>
            </a:r>
            <a:r>
              <a:rPr sz="3200" spc="-15" dirty="0">
                <a:latin typeface="Copperplate Gothic Bold" panose="020E0705020206020404" pitchFamily="34" charset="77"/>
              </a:rPr>
              <a:t> </a:t>
            </a:r>
            <a:r>
              <a:rPr sz="3200" spc="-5" dirty="0">
                <a:latin typeface="Copperplate Gothic Bold" panose="020E0705020206020404" pitchFamily="34" charset="77"/>
              </a:rPr>
              <a:t>"availability_365"</a:t>
            </a:r>
            <a:r>
              <a:rPr sz="3200" spc="-15" dirty="0"/>
              <a:t> </a:t>
            </a:r>
            <a:r>
              <a:rPr sz="3200" spc="-5" dirty="0"/>
              <a:t>column</a:t>
            </a:r>
            <a:r>
              <a:rPr sz="3200" spc="-15" dirty="0"/>
              <a:t> </a:t>
            </a:r>
            <a:r>
              <a:rPr sz="3200" spc="-5" dirty="0"/>
              <a:t>into</a:t>
            </a:r>
            <a:r>
              <a:rPr sz="3200" spc="-15" dirty="0"/>
              <a:t> </a:t>
            </a:r>
            <a:r>
              <a:rPr sz="3200" dirty="0"/>
              <a:t>5</a:t>
            </a:r>
            <a:r>
              <a:rPr sz="3200" spc="-15" dirty="0"/>
              <a:t> </a:t>
            </a:r>
            <a:r>
              <a:rPr sz="3200" spc="-5" dirty="0"/>
              <a:t>categories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325" y="2397801"/>
            <a:ext cx="5702875" cy="31647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67081"/>
            <a:ext cx="487307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6.13</a:t>
            </a:r>
            <a:r>
              <a:rPr sz="2000" b="1" spc="-4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minimum_night_categories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30629"/>
            <a:ext cx="3676874" cy="12743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2232076"/>
            <a:ext cx="6309049" cy="33305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67081"/>
            <a:ext cx="52540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6.14</a:t>
            </a:r>
            <a:r>
              <a:rPr sz="2000" b="1" spc="-4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number_of_reviews_categories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904126"/>
            <a:ext cx="7571424" cy="48870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75" y="381000"/>
            <a:ext cx="348132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6.15</a:t>
            </a:r>
            <a:r>
              <a:rPr sz="2000" b="1" spc="-1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price_categories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043940"/>
            <a:ext cx="5882005" cy="4823460"/>
            <a:chOff x="255649" y="273950"/>
            <a:chExt cx="5882005" cy="4823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99" y="273950"/>
              <a:ext cx="2602499" cy="1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649" y="1651825"/>
              <a:ext cx="5881624" cy="34449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58000" y="2743200"/>
            <a:ext cx="4859655" cy="76431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spc="-5" dirty="0">
                <a:latin typeface="Arial"/>
                <a:cs typeface="Arial"/>
              </a:rPr>
              <a:t>What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preferred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customers?</a:t>
            </a:r>
            <a:endParaRPr sz="1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sz="1400" spc="-5" dirty="0">
                <a:latin typeface="Arial MT"/>
                <a:cs typeface="Arial MT"/>
              </a:rPr>
              <a:t>'Low'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preferred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customers</a:t>
            </a:r>
            <a:r>
              <a:rPr sz="1400" spc="-5" dirty="0">
                <a:latin typeface="Arial MT"/>
                <a:cs typeface="Arial MT"/>
              </a:rPr>
              <a:t> followed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'Low'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0277"/>
            <a:ext cx="525407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130"/>
              </a:spcBef>
              <a:buAutoNum type="arabicPeriod" startAt="7"/>
              <a:tabLst>
                <a:tab pos="228600" algn="l"/>
              </a:tabLst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Bivariate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Multivariate</a:t>
            </a:r>
            <a:r>
              <a:rPr sz="2000" b="1" spc="-5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Analysis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 startAt="7"/>
            </a:pPr>
            <a:endParaRPr sz="2000" dirty="0">
              <a:latin typeface="Copperplate Gothic Bold" panose="020E0705020206020404" pitchFamily="34" charset="77"/>
              <a:cs typeface="Arial"/>
            </a:endParaRPr>
          </a:p>
          <a:p>
            <a:pPr marL="259715" lvl="1" indent="-2476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Finding</a:t>
            </a:r>
            <a:r>
              <a:rPr sz="2000" b="1" spc="-1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the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correlations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2085351"/>
            <a:ext cx="8430899" cy="27152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372602"/>
            <a:ext cx="5404874" cy="503759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12106"/>
            <a:ext cx="494927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7.2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Finding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-20" dirty="0">
                <a:latin typeface="Copperplate Gothic Bold" panose="020E0705020206020404" pitchFamily="34" charset="77"/>
                <a:cs typeface="Arial"/>
              </a:rPr>
              <a:t>Top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correlations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320257"/>
            <a:ext cx="8520599" cy="39375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5" y="445025"/>
            <a:ext cx="5771874" cy="21974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7081"/>
            <a:ext cx="723527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7.3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number_of_reviews_categories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prices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7974" y="893445"/>
            <a:ext cx="5645785" cy="4669155"/>
            <a:chOff x="257974" y="367175"/>
            <a:chExt cx="5645785" cy="4669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974" y="367175"/>
              <a:ext cx="5645725" cy="1808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2175574"/>
              <a:ext cx="3419849" cy="286058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00800" y="2514600"/>
            <a:ext cx="5105400" cy="1598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b="1" spc="-5" dirty="0">
                <a:latin typeface="American Typewriter" panose="02090604020004020304" pitchFamily="18" charset="77"/>
                <a:cs typeface="Arial"/>
              </a:rPr>
              <a:t>What</a:t>
            </a:r>
            <a:r>
              <a:rPr sz="1600"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is</a:t>
            </a:r>
            <a:r>
              <a:rPr sz="1600"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the</a:t>
            </a:r>
            <a:r>
              <a:rPr sz="1600"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pricing</a:t>
            </a:r>
            <a:r>
              <a:rPr sz="1600"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ranges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preferred</a:t>
            </a:r>
            <a:r>
              <a:rPr sz="1600"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by</a:t>
            </a:r>
            <a:r>
              <a:rPr sz="1600"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customers?</a:t>
            </a:r>
            <a:endParaRPr sz="1600" dirty="0">
              <a:latin typeface="American Typewriter" panose="02090604020004020304" pitchFamily="18" charset="77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latin typeface="American Typewriter" panose="02090604020004020304" pitchFamily="18" charset="77"/>
              <a:cs typeface="Arial"/>
            </a:endParaRPr>
          </a:p>
          <a:p>
            <a:pPr marL="298450" marR="727075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sz="1600" b="1" spc="-5" dirty="0">
                <a:latin typeface="American Typewriter" panose="02090604020004020304" pitchFamily="18" charset="77"/>
                <a:cs typeface="Arial"/>
              </a:rPr>
              <a:t>The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total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price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for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'Low' or 'very Low'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number_of_reviews_categories</a:t>
            </a:r>
            <a:r>
              <a:rPr sz="1600" b="1" spc="-4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are</a:t>
            </a:r>
            <a:r>
              <a:rPr sz="1600" b="1" spc="-4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high.</a:t>
            </a:r>
            <a:endParaRPr sz="1600" dirty="0">
              <a:latin typeface="American Typewriter" panose="02090604020004020304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374231"/>
            <a:ext cx="60160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.4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('room_type'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'number_of_reviews_categories')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63889"/>
            <a:ext cx="3932025" cy="24937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4" y="4297681"/>
            <a:ext cx="9597476" cy="1201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merican Typewriter" panose="02090604020004020304" pitchFamily="18" charset="77"/>
                <a:cs typeface="Arial"/>
              </a:rPr>
              <a:t>The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various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kinds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of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properties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that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exist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25" dirty="0">
                <a:latin typeface="American Typewriter" panose="02090604020004020304" pitchFamily="18" charset="77"/>
                <a:cs typeface="Arial"/>
              </a:rPr>
              <a:t>w.r.t.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customer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preferences.?</a:t>
            </a:r>
            <a:endParaRPr sz="1600" dirty="0">
              <a:latin typeface="American Typewriter" panose="02090604020004020304" pitchFamily="18" charset="77"/>
              <a:cs typeface="Arial"/>
            </a:endParaRPr>
          </a:p>
          <a:p>
            <a:pPr marL="12700" marR="1054735">
              <a:lnSpc>
                <a:spcPct val="205900"/>
              </a:lnSpc>
            </a:pPr>
            <a:r>
              <a:rPr sz="1600" b="1" spc="-5" dirty="0">
                <a:latin typeface="American Typewriter" panose="02090604020004020304" pitchFamily="18" charset="77"/>
                <a:cs typeface="Arial"/>
              </a:rPr>
              <a:t>Entire home/apt have more reviews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than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Shared rooms </a:t>
            </a:r>
            <a:r>
              <a:rPr sz="1600" b="1" spc="-29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'Shared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room'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are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less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likely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to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give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reviews.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only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16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%</a:t>
            </a:r>
            <a:endParaRPr sz="1600" dirty="0">
              <a:latin typeface="American Typewriter" panose="02090604020004020304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2106"/>
            <a:ext cx="632087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7.5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'room_type'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dirty="0">
                <a:latin typeface="Copperplate Gothic Bold" panose="020E0705020206020404" pitchFamily="34" charset="77"/>
                <a:cs typeface="Arial"/>
              </a:rPr>
              <a:t> 'price_categories'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746650"/>
            <a:ext cx="4164574" cy="191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12106"/>
            <a:ext cx="66256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2.2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categorizing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the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"minimum_nights"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column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into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5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categories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740600"/>
            <a:ext cx="5314874" cy="2983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2106"/>
            <a:ext cx="677807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7.6</a:t>
            </a:r>
            <a:r>
              <a:rPr sz="2000" b="1" spc="-2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'room_type'</a:t>
            </a:r>
            <a:r>
              <a:rPr sz="2000" b="1" spc="-2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spc="-2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'reviews_per_month'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96" y="1073423"/>
            <a:ext cx="3307504" cy="35747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5" y="5140960"/>
            <a:ext cx="85306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each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'room_type'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there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~1.4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reviews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month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average.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12106"/>
            <a:ext cx="830207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7.7</a:t>
            </a:r>
            <a:r>
              <a:rPr sz="2000" b="1" spc="-1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minimum_night_categories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and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reviews_per_month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355876"/>
            <a:ext cx="6249524" cy="1920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5" y="3884931"/>
            <a:ext cx="8759275" cy="1763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merican Typewriter" panose="02090604020004020304" pitchFamily="18" charset="77"/>
                <a:cs typeface="Arial"/>
              </a:rPr>
              <a:t>Customers are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more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likely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to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 leave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reviews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for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low number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of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minimum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nights</a:t>
            </a:r>
            <a:endParaRPr dirty="0">
              <a:latin typeface="American Typewriter" panose="02090604020004020304" pitchFamily="18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American Typewriter" panose="02090604020004020304" pitchFamily="18" charset="77"/>
                <a:cs typeface="Arial"/>
              </a:rPr>
              <a:t>Adjustments</a:t>
            </a:r>
            <a:r>
              <a:rPr b="1" spc="-1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in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the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existing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properties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to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make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it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more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spc="-5" dirty="0">
                <a:latin typeface="American Typewriter" panose="02090604020004020304" pitchFamily="18" charset="77"/>
                <a:cs typeface="Arial"/>
              </a:rPr>
              <a:t>customer-oriented.</a:t>
            </a:r>
            <a:r>
              <a:rPr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"/>
              </a:rPr>
              <a:t>?</a:t>
            </a:r>
            <a:endParaRPr dirty="0">
              <a:latin typeface="American Typewriter" panose="02090604020004020304" pitchFamily="18" charset="77"/>
              <a:cs typeface="Arial"/>
            </a:endParaRPr>
          </a:p>
          <a:p>
            <a:pPr marL="12700" marR="843915">
              <a:lnSpc>
                <a:spcPct val="114999"/>
              </a:lnSpc>
              <a:spcBef>
                <a:spcPts val="200"/>
              </a:spcBef>
            </a:pPr>
            <a:r>
              <a:rPr b="1" dirty="0">
                <a:latin typeface="American Typewriter" panose="02090604020004020304" pitchFamily="18" charset="77"/>
                <a:cs typeface="Arial MT"/>
              </a:rPr>
              <a:t>minimum_nights should </a:t>
            </a:r>
            <a:r>
              <a:rPr b="1" spc="-5" dirty="0">
                <a:latin typeface="American Typewriter" panose="02090604020004020304" pitchFamily="18" charset="77"/>
                <a:cs typeface="Arial MT"/>
              </a:rPr>
              <a:t>be on the lower </a:t>
            </a:r>
            <a:r>
              <a:rPr b="1" dirty="0">
                <a:latin typeface="American Typewriter" panose="02090604020004020304" pitchFamily="18" charset="77"/>
                <a:cs typeface="Arial MT"/>
              </a:rPr>
              <a:t>side </a:t>
            </a:r>
            <a:r>
              <a:rPr b="1" spc="-5" dirty="0">
                <a:latin typeface="American Typewriter" panose="02090604020004020304" pitchFamily="18" charset="77"/>
                <a:cs typeface="Arial MT"/>
              </a:rPr>
              <a:t>to </a:t>
            </a:r>
            <a:r>
              <a:rPr b="1" dirty="0">
                <a:latin typeface="American Typewriter" panose="02090604020004020304" pitchFamily="18" charset="77"/>
                <a:cs typeface="Arial MT"/>
              </a:rPr>
              <a:t>make </a:t>
            </a:r>
            <a:r>
              <a:rPr b="1" spc="-5" dirty="0">
                <a:latin typeface="American Typewriter" panose="02090604020004020304" pitchFamily="18" charset="77"/>
                <a:cs typeface="Arial MT"/>
              </a:rPr>
              <a:t>properties </a:t>
            </a:r>
            <a:r>
              <a:rPr b="1" dirty="0">
                <a:latin typeface="American Typewriter" panose="02090604020004020304" pitchFamily="18" charset="77"/>
                <a:cs typeface="Arial MT"/>
              </a:rPr>
              <a:t>more </a:t>
            </a:r>
            <a:r>
              <a:rPr b="1" spc="-280" dirty="0">
                <a:latin typeface="American Typewriter" panose="02090604020004020304" pitchFamily="18" charset="77"/>
                <a:cs typeface="Arial MT"/>
              </a:rPr>
              <a:t> </a:t>
            </a:r>
            <a:r>
              <a:rPr b="1" dirty="0">
                <a:latin typeface="American Typewriter" panose="02090604020004020304" pitchFamily="18" charset="77"/>
                <a:cs typeface="Arial MT"/>
              </a:rPr>
              <a:t>customer-oriented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10002"/>
            <a:ext cx="8458200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7.8</a:t>
            </a:r>
            <a:r>
              <a:rPr sz="2000" b="1" spc="1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'availability_365_categories',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'price_categories'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 and</a:t>
            </a:r>
            <a:r>
              <a:rPr sz="2000" b="1" spc="1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'reviews_per_month'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550" y="1490001"/>
            <a:ext cx="3881449" cy="2015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4426" y="908282"/>
            <a:ext cx="3490174" cy="50353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4196715"/>
            <a:ext cx="5867400" cy="1600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065">
              <a:lnSpc>
                <a:spcPct val="114999"/>
              </a:lnSpc>
              <a:spcBef>
                <a:spcPts val="100"/>
              </a:spcBef>
            </a:pPr>
            <a:r>
              <a:rPr sz="1600" b="1" spc="-5" dirty="0">
                <a:latin typeface="American Typewriter" panose="02090604020004020304" pitchFamily="18" charset="77"/>
                <a:cs typeface="Arial"/>
              </a:rPr>
              <a:t>If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the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combination of availability and price is very high, </a:t>
            </a:r>
            <a:r>
              <a:rPr sz="1600" b="1" spc="-295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reviews_per_month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will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be low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on average.</a:t>
            </a:r>
            <a:endParaRPr sz="1600" dirty="0">
              <a:latin typeface="American Typewriter" panose="02090604020004020304" pitchFamily="18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merican Typewriter" panose="02090604020004020304" pitchFamily="18" charset="7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American Typewriter" panose="02090604020004020304" pitchFamily="18" charset="77"/>
                <a:cs typeface="Arial"/>
              </a:rPr>
              <a:t>Very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high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availability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and very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low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price are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likely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dirty="0">
                <a:latin typeface="American Typewriter" panose="02090604020004020304" pitchFamily="18" charset="77"/>
                <a:cs typeface="Arial"/>
              </a:rPr>
              <a:t>to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 get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more</a:t>
            </a:r>
            <a:r>
              <a:rPr sz="1600" b="1" spc="-10" dirty="0">
                <a:latin typeface="American Typewriter" panose="02090604020004020304" pitchFamily="18" charset="77"/>
                <a:cs typeface="Arial"/>
              </a:rPr>
              <a:t> </a:t>
            </a:r>
            <a:r>
              <a:rPr sz="1600" b="1" spc="-5" dirty="0">
                <a:latin typeface="American Typewriter" panose="02090604020004020304" pitchFamily="18" charset="77"/>
                <a:cs typeface="Arial"/>
              </a:rPr>
              <a:t>reviews.</a:t>
            </a:r>
            <a:endParaRPr sz="1600" dirty="0">
              <a:latin typeface="American Typewriter" panose="02090604020004020304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2106"/>
            <a:ext cx="64732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2.3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categorizing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the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"number_of_reviews"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column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into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5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categories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596651"/>
            <a:ext cx="4711600" cy="2594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2106"/>
            <a:ext cx="525407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2.4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categorizing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the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"price"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column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into</a:t>
            </a:r>
            <a:r>
              <a:rPr sz="2000" b="1" spc="-1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5</a:t>
            </a:r>
            <a:r>
              <a:rPr sz="2000" b="1" spc="-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5" dirty="0">
                <a:latin typeface="Copperplate Gothic Bold" panose="020E0705020206020404" pitchFamily="34" charset="77"/>
                <a:cs typeface="Arial"/>
              </a:rPr>
              <a:t>categories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498272"/>
            <a:ext cx="3498300" cy="3149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99797"/>
            <a:ext cx="373007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10" dirty="0">
                <a:latin typeface="Copperplate Gothic Bold" panose="020E0705020206020404" pitchFamily="34" charset="77"/>
                <a:cs typeface="Arial"/>
              </a:rPr>
              <a:t>3.</a:t>
            </a:r>
            <a:r>
              <a:rPr sz="2400" b="1" spc="-30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400" b="1" spc="10" dirty="0">
                <a:latin typeface="Copperplate Gothic Bold" panose="020E0705020206020404" pitchFamily="34" charset="77"/>
                <a:cs typeface="Arial"/>
              </a:rPr>
              <a:t>Fixing</a:t>
            </a:r>
            <a:r>
              <a:rPr sz="2400" b="1" spc="-3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400" b="1" spc="10" dirty="0">
                <a:latin typeface="Copperplate Gothic Bold" panose="020E0705020206020404" pitchFamily="34" charset="77"/>
                <a:cs typeface="Arial"/>
              </a:rPr>
              <a:t>columns</a:t>
            </a:r>
            <a:endParaRPr sz="24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913939"/>
            <a:ext cx="4173749" cy="4267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623" y="853480"/>
            <a:ext cx="6909577" cy="4099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0277"/>
            <a:ext cx="403487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130"/>
              </a:spcBef>
              <a:buAutoNum type="arabicPeriod" startAt="4"/>
              <a:tabLst>
                <a:tab pos="228600" algn="l"/>
              </a:tabLst>
            </a:pPr>
            <a:r>
              <a:rPr sz="2000" b="1" spc="10" dirty="0">
                <a:latin typeface="Copperplate Gothic Bold" panose="020E0705020206020404" pitchFamily="34" charset="77"/>
                <a:cs typeface="Arial"/>
              </a:rPr>
              <a:t>Data</a:t>
            </a:r>
            <a:r>
              <a:rPr sz="2000" b="1" spc="-65" dirty="0">
                <a:latin typeface="Copperplate Gothic Bold" panose="020E0705020206020404" pitchFamily="34" charset="77"/>
                <a:cs typeface="Arial"/>
              </a:rPr>
              <a:t> </a:t>
            </a:r>
            <a:r>
              <a:rPr sz="2000" b="1" spc="15" dirty="0">
                <a:latin typeface="Copperplate Gothic Bold" panose="020E0705020206020404" pitchFamily="34" charset="77"/>
                <a:cs typeface="Arial"/>
              </a:rPr>
              <a:t>types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 startAt="4"/>
            </a:pPr>
            <a:endParaRPr sz="2000" dirty="0">
              <a:latin typeface="Copperplate Gothic Bold" panose="020E0705020206020404" pitchFamily="34" charset="77"/>
              <a:cs typeface="Arial"/>
            </a:endParaRPr>
          </a:p>
          <a:p>
            <a:pPr marL="259715" lvl="1" indent="-2476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sz="2000" b="1" dirty="0">
                <a:latin typeface="Copperplate Gothic Bold" panose="020E0705020206020404" pitchFamily="34" charset="77"/>
                <a:cs typeface="Arial"/>
              </a:rPr>
              <a:t>Categorical</a:t>
            </a:r>
            <a:endParaRPr sz="2000" dirty="0">
              <a:latin typeface="Copperplate Gothic Bold" panose="020E0705020206020404" pitchFamily="34" charset="77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74" y="1868566"/>
            <a:ext cx="5849199" cy="3541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{AB411B0D-35EC-D148-BEEE-33A277B338D9}tf10001072</Template>
  <TotalTime>171</TotalTime>
  <Words>680</Words>
  <Application>Microsoft Macintosh PowerPoint</Application>
  <PresentationFormat>Widescreen</PresentationFormat>
  <Paragraphs>72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American Typewriter</vt:lpstr>
      <vt:lpstr>Arial</vt:lpstr>
      <vt:lpstr>Arial MT</vt:lpstr>
      <vt:lpstr>Calibri</vt:lpstr>
      <vt:lpstr>Copperplate Gothic Bold</vt:lpstr>
      <vt:lpstr>Franklin Gothic Book</vt:lpstr>
      <vt:lpstr>Times New Roman</vt:lpstr>
      <vt:lpstr>Crop</vt:lpstr>
      <vt:lpstr>PowerPoint Presentation</vt:lpstr>
      <vt:lpstr>PowerPoint Presentation</vt:lpstr>
      <vt:lpstr>2.1 categorizing the "availability_365" column into 5 categories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Missing values</vt:lpstr>
      <vt:lpstr>5.2 Missing values Analysis ('neighbourhood_group' feature)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cp:lastModifiedBy>Nitish Kumar</cp:lastModifiedBy>
  <cp:revision>3</cp:revision>
  <dcterms:created xsi:type="dcterms:W3CDTF">2024-03-10T09:06:05Z</dcterms:created>
  <dcterms:modified xsi:type="dcterms:W3CDTF">2024-08-09T17:46:24Z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2024-03-10T00:00:00Z</vt:filetime>
  </property>
</Properties>
</file>