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9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>
      <p:cViewPr varScale="1">
        <p:scale>
          <a:sx n="121" d="100"/>
          <a:sy n="121" d="100"/>
        </p:scale>
        <p:origin x="2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3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1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566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5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486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67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0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81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55975" y="364807"/>
            <a:ext cx="5480050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0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75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5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5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3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4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5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56E8-7636-1FFA-927C-31F85379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64558"/>
            <a:ext cx="7620000" cy="1600200"/>
          </a:xfrm>
        </p:spPr>
        <p:txBody>
          <a:bodyPr>
            <a:noAutofit/>
          </a:bodyPr>
          <a:lstStyle/>
          <a:p>
            <a:pPr algn="ctr"/>
            <a:r>
              <a:rPr lang="en-IN" sz="4000" b="0" i="0" dirty="0">
                <a:solidFill>
                  <a:srgbClr val="ECECEC"/>
                </a:solidFill>
                <a:effectLst/>
                <a:latin typeface="Copperplate Gothic Bold" panose="020E0705020206020404" pitchFamily="34" charset="77"/>
              </a:rPr>
              <a:t>"</a:t>
            </a:r>
            <a:r>
              <a:rPr lang="en-IN" sz="4000" b="0" i="0" dirty="0">
                <a:solidFill>
                  <a:schemeClr val="accent2">
                    <a:lumMod val="50000"/>
                  </a:schemeClr>
                </a:solidFill>
                <a:effectLst/>
                <a:latin typeface="Copperplate Gothic Bold" panose="020E0705020206020404" pitchFamily="34" charset="77"/>
              </a:rPr>
              <a:t>Behind Closed Doors: Decoding Airbnb's Presence in NYC</a:t>
            </a:r>
            <a:r>
              <a:rPr lang="en-IN" sz="4000" b="0" i="0" dirty="0">
                <a:solidFill>
                  <a:srgbClr val="ECECEC"/>
                </a:solidFill>
                <a:effectLst/>
                <a:latin typeface="Copperplate Gothic Bold" panose="020E0705020206020404" pitchFamily="34" charset="77"/>
              </a:rPr>
              <a:t>"</a:t>
            </a:r>
            <a:endParaRPr lang="en-US" sz="4000" dirty="0">
              <a:latin typeface="Copperplate Gothic Bold" panose="020E07050202060204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7EF3-6A4B-7BE7-7581-AB955E3F2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906580"/>
            <a:ext cx="4656666" cy="506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Nitish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kumar</a:t>
            </a:r>
            <a:endParaRPr lang="en-US" dirty="0"/>
          </a:p>
        </p:txBody>
      </p:sp>
      <p:pic>
        <p:nvPicPr>
          <p:cNvPr id="4" name="Picture 2" descr="Airbnb Logo - PNG Logo Vector Brand Downloads (SVG, EPS)">
            <a:extLst>
              <a:ext uri="{FF2B5EF4-FFF2-40B4-BE49-F238E27FC236}">
                <a16:creationId xmlns:a16="http://schemas.microsoft.com/office/drawing/2014/main" id="{F7C81797-75A8-90E1-14B4-CB70991F1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" y="21021"/>
            <a:ext cx="2091690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92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753" y="35941"/>
            <a:ext cx="6447926" cy="145918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CONCLUSION</a:t>
            </a:r>
          </a:p>
          <a:p>
            <a:pPr marL="12700" marR="5080" indent="1086485">
              <a:lnSpc>
                <a:spcPts val="3379"/>
              </a:lnSpc>
              <a:spcBef>
                <a:spcPts val="105"/>
              </a:spcBef>
            </a:pPr>
            <a:r>
              <a:rPr spc="-17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&amp; </a:t>
            </a:r>
            <a:r>
              <a:rPr spc="-17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32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R</a:t>
            </a:r>
            <a:r>
              <a:rPr spc="-19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E</a:t>
            </a:r>
            <a:r>
              <a:rPr spc="4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C</a:t>
            </a:r>
            <a:r>
              <a:rPr spc="1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O</a:t>
            </a:r>
            <a:r>
              <a:rPr spc="-37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MM</a:t>
            </a:r>
            <a:r>
              <a:rPr spc="-19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E</a:t>
            </a:r>
            <a:r>
              <a:rPr spc="-114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N</a:t>
            </a:r>
            <a:r>
              <a:rPr spc="-20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D</a:t>
            </a:r>
            <a:r>
              <a:rPr spc="-2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</a:t>
            </a:r>
            <a:r>
              <a:rPr spc="6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T</a:t>
            </a:r>
            <a:r>
              <a:rPr spc="-19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I</a:t>
            </a:r>
            <a:r>
              <a:rPr spc="-1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O</a:t>
            </a:r>
            <a:r>
              <a:rPr spc="-114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N</a:t>
            </a:r>
            <a:r>
              <a:rPr spc="-434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9058" y="1912302"/>
            <a:ext cx="9598542" cy="48679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i="1" dirty="0">
                <a:latin typeface=""/>
                <a:cs typeface="Georgia"/>
              </a:rPr>
              <a:t>Shared rooms need to be </a:t>
            </a:r>
            <a:r>
              <a:rPr sz="2400" b="1" i="1" dirty="0">
                <a:solidFill>
                  <a:srgbClr val="9E1E17"/>
                </a:solidFill>
                <a:latin typeface=""/>
                <a:cs typeface="Georgia"/>
              </a:rPr>
              <a:t>inspected </a:t>
            </a:r>
            <a:r>
              <a:rPr sz="2400" b="1" i="1" dirty="0">
                <a:latin typeface=""/>
                <a:cs typeface="Georgia"/>
              </a:rPr>
              <a:t>upon.</a:t>
            </a:r>
            <a:endParaRPr sz="2400" dirty="0">
              <a:latin typeface="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50" dirty="0">
              <a:latin typeface="Georgia"/>
              <a:cs typeface="Georgia"/>
            </a:endParaRPr>
          </a:p>
          <a:p>
            <a:pPr marL="298450" indent="-285750">
              <a:lnSpc>
                <a:spcPts val="2865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i="1" dirty="0">
                <a:latin typeface=""/>
                <a:cs typeface="Georgia"/>
              </a:rPr>
              <a:t>The </a:t>
            </a:r>
            <a:r>
              <a:rPr sz="2400" b="1" i="1" dirty="0">
                <a:solidFill>
                  <a:srgbClr val="E6B70F"/>
                </a:solidFill>
                <a:latin typeface=""/>
                <a:cs typeface="Georgia"/>
              </a:rPr>
              <a:t>cumulative contribution </a:t>
            </a:r>
            <a:r>
              <a:rPr sz="2400" b="1" i="1" dirty="0">
                <a:latin typeface=""/>
                <a:cs typeface="Georgia"/>
              </a:rPr>
              <a:t>of all hosts is better than a few hosts doing</a:t>
            </a:r>
            <a:endParaRPr sz="2400" dirty="0">
              <a:latin typeface=""/>
              <a:cs typeface="Georgia"/>
            </a:endParaRPr>
          </a:p>
          <a:p>
            <a:pPr marL="298450">
              <a:lnSpc>
                <a:spcPts val="2865"/>
              </a:lnSpc>
            </a:pPr>
            <a:r>
              <a:rPr sz="2400" b="1" i="1" dirty="0">
                <a:latin typeface=""/>
                <a:cs typeface="Georgia"/>
              </a:rPr>
              <a:t>well.</a:t>
            </a:r>
            <a:endParaRPr lang="en-US" sz="2400" b="1" i="1" dirty="0">
              <a:latin typeface=""/>
              <a:cs typeface="Georgia"/>
            </a:endParaRPr>
          </a:p>
          <a:p>
            <a:pPr marL="298450">
              <a:lnSpc>
                <a:spcPts val="2865"/>
              </a:lnSpc>
            </a:pPr>
            <a:endParaRPr sz="2550" dirty="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i="1" dirty="0">
                <a:latin typeface=""/>
                <a:cs typeface="Georgia"/>
              </a:rPr>
              <a:t>More than 80 % of the listing are </a:t>
            </a:r>
            <a:r>
              <a:rPr sz="2400" b="1" i="1" dirty="0">
                <a:solidFill>
                  <a:srgbClr val="006FC0"/>
                </a:solidFill>
                <a:latin typeface=""/>
                <a:cs typeface="Georgia"/>
              </a:rPr>
              <a:t>Manhattan </a:t>
            </a:r>
            <a:r>
              <a:rPr sz="2400" b="1" i="1" dirty="0">
                <a:latin typeface=""/>
                <a:cs typeface="Georgia"/>
              </a:rPr>
              <a:t>and </a:t>
            </a:r>
            <a:r>
              <a:rPr sz="2400" b="1" i="1" dirty="0">
                <a:solidFill>
                  <a:srgbClr val="FF8000"/>
                </a:solidFill>
                <a:latin typeface=""/>
                <a:cs typeface="Georgia"/>
              </a:rPr>
              <a:t>Brooklyn </a:t>
            </a:r>
            <a:r>
              <a:rPr sz="2400" b="1" i="1" dirty="0">
                <a:latin typeface=""/>
                <a:cs typeface="Georgia"/>
              </a:rPr>
              <a:t>neighborhood</a:t>
            </a:r>
            <a:endParaRPr sz="2400" dirty="0">
              <a:latin typeface=""/>
              <a:cs typeface="Georgia"/>
            </a:endParaRPr>
          </a:p>
          <a:p>
            <a:pPr marL="298450">
              <a:lnSpc>
                <a:spcPct val="100000"/>
              </a:lnSpc>
              <a:spcBef>
                <a:spcPts val="45"/>
              </a:spcBef>
            </a:pPr>
            <a:r>
              <a:rPr sz="2400" b="1" i="1" dirty="0">
                <a:latin typeface=""/>
                <a:cs typeface="Georgia"/>
              </a:rPr>
              <a:t>group</a:t>
            </a:r>
            <a:endParaRPr sz="2400" dirty="0">
              <a:latin typeface="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b="1" i="1" dirty="0">
                <a:latin typeface=""/>
                <a:cs typeface="Georgia"/>
              </a:rPr>
              <a:t>Minimum nights threshold should be on the </a:t>
            </a:r>
            <a:r>
              <a:rPr sz="2400" b="1" i="1" dirty="0">
                <a:solidFill>
                  <a:schemeClr val="accent5">
                    <a:lumMod val="75000"/>
                  </a:schemeClr>
                </a:solidFill>
                <a:latin typeface=""/>
                <a:cs typeface="Georgia"/>
              </a:rPr>
              <a:t>lower side </a:t>
            </a:r>
            <a:r>
              <a:rPr sz="2400" b="1" i="1" dirty="0">
                <a:latin typeface=""/>
                <a:cs typeface="Georgia"/>
              </a:rPr>
              <a:t>to make properties</a:t>
            </a:r>
            <a:endParaRPr sz="2400" dirty="0">
              <a:latin typeface=""/>
              <a:cs typeface="Georgia"/>
            </a:endParaRPr>
          </a:p>
          <a:p>
            <a:pPr marL="298450">
              <a:lnSpc>
                <a:spcPct val="100000"/>
              </a:lnSpc>
              <a:spcBef>
                <a:spcPts val="50"/>
              </a:spcBef>
            </a:pPr>
            <a:r>
              <a:rPr sz="2400" b="1" i="1" dirty="0">
                <a:latin typeface=""/>
                <a:cs typeface="Georgia"/>
              </a:rPr>
              <a:t>more customer-oriented</a:t>
            </a:r>
            <a:endParaRPr sz="2400" dirty="0">
              <a:latin typeface="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905000"/>
            <a:ext cx="443230" cy="443865"/>
          </a:xfrm>
          <a:custGeom>
            <a:avLst/>
            <a:gdLst/>
            <a:ahLst/>
            <a:cxnLst/>
            <a:rect l="l" t="t" r="r" b="b"/>
            <a:pathLst>
              <a:path w="443230" h="443864">
                <a:moveTo>
                  <a:pt x="285104" y="300972"/>
                </a:moveTo>
                <a:lnTo>
                  <a:pt x="252261" y="300972"/>
                </a:lnTo>
                <a:lnTo>
                  <a:pt x="314705" y="367576"/>
                </a:lnTo>
                <a:lnTo>
                  <a:pt x="309182" y="383029"/>
                </a:lnTo>
                <a:lnTo>
                  <a:pt x="321774" y="429153"/>
                </a:lnTo>
                <a:lnTo>
                  <a:pt x="355058" y="443762"/>
                </a:lnTo>
                <a:lnTo>
                  <a:pt x="372804" y="440110"/>
                </a:lnTo>
                <a:lnTo>
                  <a:pt x="388341" y="429153"/>
                </a:lnTo>
                <a:lnTo>
                  <a:pt x="398614" y="412580"/>
                </a:lnTo>
                <a:lnTo>
                  <a:pt x="402038" y="393652"/>
                </a:lnTo>
                <a:lnTo>
                  <a:pt x="398614" y="374723"/>
                </a:lnTo>
                <a:lnTo>
                  <a:pt x="388341" y="358151"/>
                </a:lnTo>
                <a:lnTo>
                  <a:pt x="378334" y="350611"/>
                </a:lnTo>
                <a:lnTo>
                  <a:pt x="331199" y="350611"/>
                </a:lnTo>
                <a:lnTo>
                  <a:pt x="285104" y="300972"/>
                </a:lnTo>
                <a:close/>
              </a:path>
              <a:path w="443230" h="443864">
                <a:moveTo>
                  <a:pt x="82382" y="343385"/>
                </a:moveTo>
                <a:lnTo>
                  <a:pt x="67737" y="347862"/>
                </a:lnTo>
                <a:lnTo>
                  <a:pt x="54915" y="357522"/>
                </a:lnTo>
                <a:lnTo>
                  <a:pt x="44643" y="374095"/>
                </a:lnTo>
                <a:lnTo>
                  <a:pt x="41219" y="393023"/>
                </a:lnTo>
                <a:lnTo>
                  <a:pt x="44643" y="411952"/>
                </a:lnTo>
                <a:lnTo>
                  <a:pt x="54915" y="428524"/>
                </a:lnTo>
                <a:lnTo>
                  <a:pt x="70453" y="439481"/>
                </a:lnTo>
                <a:lnTo>
                  <a:pt x="88199" y="443134"/>
                </a:lnTo>
                <a:lnTo>
                  <a:pt x="105946" y="439481"/>
                </a:lnTo>
                <a:lnTo>
                  <a:pt x="121483" y="428524"/>
                </a:lnTo>
                <a:lnTo>
                  <a:pt x="130540" y="414848"/>
                </a:lnTo>
                <a:lnTo>
                  <a:pt x="134737" y="399228"/>
                </a:lnTo>
                <a:lnTo>
                  <a:pt x="134075" y="383019"/>
                </a:lnTo>
                <a:lnTo>
                  <a:pt x="128552" y="367576"/>
                </a:lnTo>
                <a:lnTo>
                  <a:pt x="145046" y="349982"/>
                </a:lnTo>
                <a:lnTo>
                  <a:pt x="112057" y="349982"/>
                </a:lnTo>
                <a:lnTo>
                  <a:pt x="97579" y="344092"/>
                </a:lnTo>
                <a:lnTo>
                  <a:pt x="82382" y="343385"/>
                </a:lnTo>
                <a:close/>
              </a:path>
              <a:path w="443230" h="443864">
                <a:moveTo>
                  <a:pt x="360875" y="344013"/>
                </a:moveTo>
                <a:lnTo>
                  <a:pt x="345678" y="344720"/>
                </a:lnTo>
                <a:lnTo>
                  <a:pt x="331199" y="350611"/>
                </a:lnTo>
                <a:lnTo>
                  <a:pt x="378334" y="350611"/>
                </a:lnTo>
                <a:lnTo>
                  <a:pt x="375519" y="348490"/>
                </a:lnTo>
                <a:lnTo>
                  <a:pt x="360875" y="344013"/>
                </a:lnTo>
                <a:close/>
              </a:path>
              <a:path w="443230" h="443864">
                <a:moveTo>
                  <a:pt x="146454" y="204209"/>
                </a:moveTo>
                <a:lnTo>
                  <a:pt x="84370" y="204208"/>
                </a:lnTo>
                <a:lnTo>
                  <a:pt x="162130" y="238139"/>
                </a:lnTo>
                <a:lnTo>
                  <a:pt x="161541" y="240652"/>
                </a:lnTo>
                <a:lnTo>
                  <a:pt x="173323" y="284007"/>
                </a:lnTo>
                <a:lnTo>
                  <a:pt x="112057" y="349982"/>
                </a:lnTo>
                <a:lnTo>
                  <a:pt x="145046" y="349982"/>
                </a:lnTo>
                <a:lnTo>
                  <a:pt x="190996" y="300972"/>
                </a:lnTo>
                <a:lnTo>
                  <a:pt x="285104" y="300972"/>
                </a:lnTo>
                <a:lnTo>
                  <a:pt x="269934" y="284636"/>
                </a:lnTo>
                <a:lnTo>
                  <a:pt x="275006" y="276271"/>
                </a:lnTo>
                <a:lnTo>
                  <a:pt x="278697" y="267199"/>
                </a:lnTo>
                <a:lnTo>
                  <a:pt x="280952" y="257421"/>
                </a:lnTo>
                <a:lnTo>
                  <a:pt x="281716" y="246935"/>
                </a:lnTo>
                <a:lnTo>
                  <a:pt x="281716" y="241280"/>
                </a:lnTo>
                <a:lnTo>
                  <a:pt x="281127" y="238767"/>
                </a:lnTo>
                <a:lnTo>
                  <a:pt x="334407" y="215519"/>
                </a:lnTo>
                <a:lnTo>
                  <a:pt x="272879" y="215519"/>
                </a:lnTo>
                <a:lnTo>
                  <a:pt x="272442" y="214890"/>
                </a:lnTo>
                <a:lnTo>
                  <a:pt x="170377" y="214890"/>
                </a:lnTo>
                <a:lnTo>
                  <a:pt x="146454" y="204209"/>
                </a:lnTo>
                <a:close/>
              </a:path>
              <a:path w="443230" h="443864">
                <a:moveTo>
                  <a:pt x="252261" y="300972"/>
                </a:moveTo>
                <a:lnTo>
                  <a:pt x="190996" y="300972"/>
                </a:lnTo>
                <a:lnTo>
                  <a:pt x="197835" y="304732"/>
                </a:lnTo>
                <a:lnTo>
                  <a:pt x="205060" y="307491"/>
                </a:lnTo>
                <a:lnTo>
                  <a:pt x="212617" y="309190"/>
                </a:lnTo>
                <a:lnTo>
                  <a:pt x="220450" y="309769"/>
                </a:lnTo>
                <a:lnTo>
                  <a:pt x="222807" y="309769"/>
                </a:lnTo>
                <a:lnTo>
                  <a:pt x="230640" y="309190"/>
                </a:lnTo>
                <a:lnTo>
                  <a:pt x="238197" y="307491"/>
                </a:lnTo>
                <a:lnTo>
                  <a:pt x="245422" y="304732"/>
                </a:lnTo>
                <a:lnTo>
                  <a:pt x="252261" y="300972"/>
                </a:lnTo>
                <a:close/>
              </a:path>
              <a:path w="443230" h="443864">
                <a:moveTo>
                  <a:pt x="432582" y="204837"/>
                </a:moveTo>
                <a:lnTo>
                  <a:pt x="358887" y="204837"/>
                </a:lnTo>
                <a:lnTo>
                  <a:pt x="369941" y="216049"/>
                </a:lnTo>
                <a:lnTo>
                  <a:pt x="383702" y="222902"/>
                </a:lnTo>
                <a:lnTo>
                  <a:pt x="398899" y="224806"/>
                </a:lnTo>
                <a:lnTo>
                  <a:pt x="414261" y="221174"/>
                </a:lnTo>
                <a:lnTo>
                  <a:pt x="429568" y="209716"/>
                </a:lnTo>
                <a:lnTo>
                  <a:pt x="432582" y="204837"/>
                </a:lnTo>
                <a:close/>
              </a:path>
              <a:path w="443230" h="443864">
                <a:moveTo>
                  <a:pt x="47073" y="123644"/>
                </a:moveTo>
                <a:lnTo>
                  <a:pt x="29289" y="127394"/>
                </a:lnTo>
                <a:lnTo>
                  <a:pt x="14156" y="137978"/>
                </a:lnTo>
                <a:lnTo>
                  <a:pt x="3663" y="154570"/>
                </a:lnTo>
                <a:lnTo>
                  <a:pt x="0" y="174245"/>
                </a:lnTo>
                <a:lnTo>
                  <a:pt x="3516" y="193213"/>
                </a:lnTo>
                <a:lnTo>
                  <a:pt x="13439" y="209353"/>
                </a:lnTo>
                <a:lnTo>
                  <a:pt x="28995" y="220545"/>
                </a:lnTo>
                <a:lnTo>
                  <a:pt x="44358" y="224266"/>
                </a:lnTo>
                <a:lnTo>
                  <a:pt x="59555" y="222509"/>
                </a:lnTo>
                <a:lnTo>
                  <a:pt x="73315" y="215685"/>
                </a:lnTo>
                <a:lnTo>
                  <a:pt x="84370" y="204208"/>
                </a:lnTo>
                <a:lnTo>
                  <a:pt x="146454" y="204209"/>
                </a:lnTo>
                <a:lnTo>
                  <a:pt x="94385" y="180960"/>
                </a:lnTo>
                <a:lnTo>
                  <a:pt x="94016" y="164574"/>
                </a:lnTo>
                <a:lnTo>
                  <a:pt x="88788" y="149308"/>
                </a:lnTo>
                <a:lnTo>
                  <a:pt x="79142" y="136515"/>
                </a:lnTo>
                <a:lnTo>
                  <a:pt x="65519" y="127552"/>
                </a:lnTo>
                <a:lnTo>
                  <a:pt x="47073" y="123644"/>
                </a:lnTo>
                <a:close/>
              </a:path>
              <a:path w="443230" h="443864">
                <a:moveTo>
                  <a:pt x="396183" y="124273"/>
                </a:moveTo>
                <a:lnTo>
                  <a:pt x="354689" y="149936"/>
                </a:lnTo>
                <a:lnTo>
                  <a:pt x="348872" y="181589"/>
                </a:lnTo>
                <a:lnTo>
                  <a:pt x="272879" y="215519"/>
                </a:lnTo>
                <a:lnTo>
                  <a:pt x="334407" y="215519"/>
                </a:lnTo>
                <a:lnTo>
                  <a:pt x="358887" y="204837"/>
                </a:lnTo>
                <a:lnTo>
                  <a:pt x="432582" y="204837"/>
                </a:lnTo>
                <a:lnTo>
                  <a:pt x="439519" y="193606"/>
                </a:lnTo>
                <a:lnTo>
                  <a:pt x="443173" y="174785"/>
                </a:lnTo>
                <a:lnTo>
                  <a:pt x="439592" y="155199"/>
                </a:lnTo>
                <a:lnTo>
                  <a:pt x="429099" y="138607"/>
                </a:lnTo>
                <a:lnTo>
                  <a:pt x="413967" y="128023"/>
                </a:lnTo>
                <a:lnTo>
                  <a:pt x="396183" y="124273"/>
                </a:lnTo>
                <a:close/>
              </a:path>
              <a:path w="443230" h="443864">
                <a:moveTo>
                  <a:pt x="221628" y="0"/>
                </a:moveTo>
                <a:lnTo>
                  <a:pt x="203330" y="3966"/>
                </a:lnTo>
                <a:lnTo>
                  <a:pt x="188345" y="14765"/>
                </a:lnTo>
                <a:lnTo>
                  <a:pt x="178220" y="30749"/>
                </a:lnTo>
                <a:lnTo>
                  <a:pt x="174501" y="50266"/>
                </a:lnTo>
                <a:lnTo>
                  <a:pt x="177207" y="66839"/>
                </a:lnTo>
                <a:lnTo>
                  <a:pt x="184663" y="81055"/>
                </a:lnTo>
                <a:lnTo>
                  <a:pt x="195874" y="91972"/>
                </a:lnTo>
                <a:lnTo>
                  <a:pt x="209846" y="98648"/>
                </a:lnTo>
                <a:lnTo>
                  <a:pt x="209846" y="185359"/>
                </a:lnTo>
                <a:lnTo>
                  <a:pt x="197632" y="189178"/>
                </a:lnTo>
                <a:lnTo>
                  <a:pt x="186798" y="195647"/>
                </a:lnTo>
                <a:lnTo>
                  <a:pt x="177621" y="204356"/>
                </a:lnTo>
                <a:lnTo>
                  <a:pt x="170377" y="214890"/>
                </a:lnTo>
                <a:lnTo>
                  <a:pt x="272442" y="214890"/>
                </a:lnTo>
                <a:lnTo>
                  <a:pt x="265552" y="204984"/>
                </a:lnTo>
                <a:lnTo>
                  <a:pt x="256237" y="196276"/>
                </a:lnTo>
                <a:lnTo>
                  <a:pt x="245376" y="189806"/>
                </a:lnTo>
                <a:lnTo>
                  <a:pt x="233410" y="185987"/>
                </a:lnTo>
                <a:lnTo>
                  <a:pt x="233410" y="98648"/>
                </a:lnTo>
                <a:lnTo>
                  <a:pt x="247383" y="91972"/>
                </a:lnTo>
                <a:lnTo>
                  <a:pt x="258594" y="81055"/>
                </a:lnTo>
                <a:lnTo>
                  <a:pt x="266049" y="66839"/>
                </a:lnTo>
                <a:lnTo>
                  <a:pt x="268756" y="50266"/>
                </a:lnTo>
                <a:lnTo>
                  <a:pt x="265037" y="30749"/>
                </a:lnTo>
                <a:lnTo>
                  <a:pt x="254912" y="14765"/>
                </a:lnTo>
                <a:lnTo>
                  <a:pt x="239927" y="3966"/>
                </a:lnTo>
                <a:lnTo>
                  <a:pt x="2216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2766097"/>
            <a:ext cx="592455" cy="574040"/>
          </a:xfrm>
          <a:custGeom>
            <a:avLst/>
            <a:gdLst/>
            <a:ahLst/>
            <a:cxnLst/>
            <a:rect l="l" t="t" r="r" b="b"/>
            <a:pathLst>
              <a:path w="592455" h="574039">
                <a:moveTo>
                  <a:pt x="247624" y="326263"/>
                </a:moveTo>
                <a:lnTo>
                  <a:pt x="245706" y="319684"/>
                </a:lnTo>
                <a:lnTo>
                  <a:pt x="243789" y="312458"/>
                </a:lnTo>
                <a:lnTo>
                  <a:pt x="236766" y="308508"/>
                </a:lnTo>
                <a:lnTo>
                  <a:pt x="230390" y="310476"/>
                </a:lnTo>
                <a:lnTo>
                  <a:pt x="171678" y="326263"/>
                </a:lnTo>
                <a:lnTo>
                  <a:pt x="210286" y="304558"/>
                </a:lnTo>
                <a:lnTo>
                  <a:pt x="227838" y="294690"/>
                </a:lnTo>
                <a:lnTo>
                  <a:pt x="234213" y="291401"/>
                </a:lnTo>
                <a:lnTo>
                  <a:pt x="236131" y="283514"/>
                </a:lnTo>
                <a:lnTo>
                  <a:pt x="229755" y="270357"/>
                </a:lnTo>
                <a:lnTo>
                  <a:pt x="222097" y="268389"/>
                </a:lnTo>
                <a:lnTo>
                  <a:pt x="215709" y="271665"/>
                </a:lnTo>
                <a:lnTo>
                  <a:pt x="155727" y="304558"/>
                </a:lnTo>
                <a:lnTo>
                  <a:pt x="159346" y="301269"/>
                </a:lnTo>
                <a:lnTo>
                  <a:pt x="209334" y="255879"/>
                </a:lnTo>
                <a:lnTo>
                  <a:pt x="209969" y="247332"/>
                </a:lnTo>
                <a:lnTo>
                  <a:pt x="201028" y="236804"/>
                </a:lnTo>
                <a:lnTo>
                  <a:pt x="192735" y="236156"/>
                </a:lnTo>
                <a:lnTo>
                  <a:pt x="128917" y="293382"/>
                </a:lnTo>
                <a:lnTo>
                  <a:pt x="122694" y="296087"/>
                </a:lnTo>
                <a:lnTo>
                  <a:pt x="116471" y="298310"/>
                </a:lnTo>
                <a:lnTo>
                  <a:pt x="110248" y="300037"/>
                </a:lnTo>
                <a:lnTo>
                  <a:pt x="104025" y="301269"/>
                </a:lnTo>
                <a:lnTo>
                  <a:pt x="104025" y="300609"/>
                </a:lnTo>
                <a:lnTo>
                  <a:pt x="104673" y="300609"/>
                </a:lnTo>
                <a:lnTo>
                  <a:pt x="110845" y="286207"/>
                </a:lnTo>
                <a:lnTo>
                  <a:pt x="114795" y="271183"/>
                </a:lnTo>
                <a:lnTo>
                  <a:pt x="116243" y="256400"/>
                </a:lnTo>
                <a:lnTo>
                  <a:pt x="114884" y="242735"/>
                </a:lnTo>
                <a:lnTo>
                  <a:pt x="113601" y="236156"/>
                </a:lnTo>
                <a:lnTo>
                  <a:pt x="106578" y="232206"/>
                </a:lnTo>
                <a:lnTo>
                  <a:pt x="93814" y="234835"/>
                </a:lnTo>
                <a:lnTo>
                  <a:pt x="89992" y="242074"/>
                </a:lnTo>
                <a:lnTo>
                  <a:pt x="91262" y="248653"/>
                </a:lnTo>
                <a:lnTo>
                  <a:pt x="91236" y="255879"/>
                </a:lnTo>
                <a:lnTo>
                  <a:pt x="88874" y="264109"/>
                </a:lnTo>
                <a:lnTo>
                  <a:pt x="84810" y="273443"/>
                </a:lnTo>
                <a:lnTo>
                  <a:pt x="79781" y="283514"/>
                </a:lnTo>
                <a:lnTo>
                  <a:pt x="73012" y="296951"/>
                </a:lnTo>
                <a:lnTo>
                  <a:pt x="66776" y="311556"/>
                </a:lnTo>
                <a:lnTo>
                  <a:pt x="62103" y="327266"/>
                </a:lnTo>
                <a:lnTo>
                  <a:pt x="59994" y="344030"/>
                </a:lnTo>
                <a:lnTo>
                  <a:pt x="0" y="377571"/>
                </a:lnTo>
                <a:lnTo>
                  <a:pt x="26809" y="428231"/>
                </a:lnTo>
                <a:lnTo>
                  <a:pt x="89992" y="393357"/>
                </a:lnTo>
                <a:lnTo>
                  <a:pt x="107683" y="398145"/>
                </a:lnTo>
                <a:lnTo>
                  <a:pt x="129082" y="394601"/>
                </a:lnTo>
                <a:lnTo>
                  <a:pt x="132422" y="393357"/>
                </a:lnTo>
                <a:lnTo>
                  <a:pt x="149758" y="386981"/>
                </a:lnTo>
                <a:lnTo>
                  <a:pt x="165290" y="379552"/>
                </a:lnTo>
                <a:lnTo>
                  <a:pt x="220814" y="380212"/>
                </a:lnTo>
                <a:lnTo>
                  <a:pt x="227838" y="380212"/>
                </a:lnTo>
                <a:lnTo>
                  <a:pt x="228473" y="379552"/>
                </a:lnTo>
                <a:lnTo>
                  <a:pt x="233578" y="374281"/>
                </a:lnTo>
                <a:lnTo>
                  <a:pt x="233578" y="359816"/>
                </a:lnTo>
                <a:lnTo>
                  <a:pt x="227838" y="353898"/>
                </a:lnTo>
                <a:lnTo>
                  <a:pt x="220814" y="353898"/>
                </a:lnTo>
                <a:lnTo>
                  <a:pt x="169125" y="353237"/>
                </a:lnTo>
                <a:lnTo>
                  <a:pt x="236766" y="335483"/>
                </a:lnTo>
                <a:lnTo>
                  <a:pt x="243789" y="333502"/>
                </a:lnTo>
                <a:lnTo>
                  <a:pt x="247624" y="326263"/>
                </a:lnTo>
                <a:close/>
              </a:path>
              <a:path w="592455" h="574039">
                <a:moveTo>
                  <a:pt x="317817" y="163131"/>
                </a:moveTo>
                <a:lnTo>
                  <a:pt x="316547" y="154584"/>
                </a:lnTo>
                <a:lnTo>
                  <a:pt x="288785" y="135509"/>
                </a:lnTo>
                <a:lnTo>
                  <a:pt x="245706" y="105905"/>
                </a:lnTo>
                <a:lnTo>
                  <a:pt x="241630" y="100380"/>
                </a:lnTo>
                <a:lnTo>
                  <a:pt x="237972" y="94729"/>
                </a:lnTo>
                <a:lnTo>
                  <a:pt x="234670" y="89077"/>
                </a:lnTo>
                <a:lnTo>
                  <a:pt x="231660" y="83540"/>
                </a:lnTo>
                <a:lnTo>
                  <a:pt x="232308" y="83540"/>
                </a:lnTo>
                <a:lnTo>
                  <a:pt x="247103" y="85966"/>
                </a:lnTo>
                <a:lnTo>
                  <a:pt x="262140" y="86169"/>
                </a:lnTo>
                <a:lnTo>
                  <a:pt x="296760" y="68414"/>
                </a:lnTo>
                <a:lnTo>
                  <a:pt x="292011" y="59601"/>
                </a:lnTo>
                <a:lnTo>
                  <a:pt x="290372" y="56578"/>
                </a:lnTo>
                <a:lnTo>
                  <a:pt x="283362" y="54597"/>
                </a:lnTo>
                <a:lnTo>
                  <a:pt x="277609" y="57886"/>
                </a:lnTo>
                <a:lnTo>
                  <a:pt x="271132" y="59601"/>
                </a:lnTo>
                <a:lnTo>
                  <a:pt x="262623" y="59283"/>
                </a:lnTo>
                <a:lnTo>
                  <a:pt x="252666" y="57607"/>
                </a:lnTo>
                <a:lnTo>
                  <a:pt x="241871" y="55257"/>
                </a:lnTo>
                <a:lnTo>
                  <a:pt x="227444" y="51866"/>
                </a:lnTo>
                <a:lnTo>
                  <a:pt x="224078" y="51308"/>
                </a:lnTo>
                <a:lnTo>
                  <a:pt x="212115" y="49339"/>
                </a:lnTo>
                <a:lnTo>
                  <a:pt x="196202" y="48780"/>
                </a:lnTo>
                <a:lnTo>
                  <a:pt x="179971" y="51308"/>
                </a:lnTo>
                <a:lnTo>
                  <a:pt x="133388" y="0"/>
                </a:lnTo>
                <a:lnTo>
                  <a:pt x="92544" y="39471"/>
                </a:lnTo>
                <a:lnTo>
                  <a:pt x="141681" y="93408"/>
                </a:lnTo>
                <a:lnTo>
                  <a:pt x="140449" y="112572"/>
                </a:lnTo>
                <a:lnTo>
                  <a:pt x="148628" y="133210"/>
                </a:lnTo>
                <a:lnTo>
                  <a:pt x="160972" y="151866"/>
                </a:lnTo>
                <a:lnTo>
                  <a:pt x="172313" y="165112"/>
                </a:lnTo>
                <a:lnTo>
                  <a:pt x="185712" y="220370"/>
                </a:lnTo>
                <a:lnTo>
                  <a:pt x="186994" y="226288"/>
                </a:lnTo>
                <a:lnTo>
                  <a:pt x="192100" y="230225"/>
                </a:lnTo>
                <a:lnTo>
                  <a:pt x="199758" y="230225"/>
                </a:lnTo>
                <a:lnTo>
                  <a:pt x="201028" y="229577"/>
                </a:lnTo>
                <a:lnTo>
                  <a:pt x="208051" y="227596"/>
                </a:lnTo>
                <a:lnTo>
                  <a:pt x="211886" y="221018"/>
                </a:lnTo>
                <a:lnTo>
                  <a:pt x="210604" y="213791"/>
                </a:lnTo>
                <a:lnTo>
                  <a:pt x="198475" y="161823"/>
                </a:lnTo>
                <a:lnTo>
                  <a:pt x="232308" y="224307"/>
                </a:lnTo>
                <a:lnTo>
                  <a:pt x="234861" y="228917"/>
                </a:lnTo>
                <a:lnTo>
                  <a:pt x="238683" y="230886"/>
                </a:lnTo>
                <a:lnTo>
                  <a:pt x="245706" y="230886"/>
                </a:lnTo>
                <a:lnTo>
                  <a:pt x="248259" y="230225"/>
                </a:lnTo>
                <a:lnTo>
                  <a:pt x="250177" y="228917"/>
                </a:lnTo>
                <a:lnTo>
                  <a:pt x="256552" y="225628"/>
                </a:lnTo>
                <a:lnTo>
                  <a:pt x="258470" y="217081"/>
                </a:lnTo>
                <a:lnTo>
                  <a:pt x="228752" y="161823"/>
                </a:lnTo>
                <a:lnTo>
                  <a:pt x="225920" y="156552"/>
                </a:lnTo>
                <a:lnTo>
                  <a:pt x="269316" y="204571"/>
                </a:lnTo>
                <a:lnTo>
                  <a:pt x="271868" y="207213"/>
                </a:lnTo>
                <a:lnTo>
                  <a:pt x="275056" y="208521"/>
                </a:lnTo>
                <a:lnTo>
                  <a:pt x="282079" y="208521"/>
                </a:lnTo>
                <a:lnTo>
                  <a:pt x="285267" y="207213"/>
                </a:lnTo>
                <a:lnTo>
                  <a:pt x="287820" y="205232"/>
                </a:lnTo>
                <a:lnTo>
                  <a:pt x="292925" y="199974"/>
                </a:lnTo>
                <a:lnTo>
                  <a:pt x="292925" y="192074"/>
                </a:lnTo>
                <a:lnTo>
                  <a:pt x="288467" y="186817"/>
                </a:lnTo>
                <a:lnTo>
                  <a:pt x="260985" y="156552"/>
                </a:lnTo>
                <a:lnTo>
                  <a:pt x="241871" y="135509"/>
                </a:lnTo>
                <a:lnTo>
                  <a:pt x="298030" y="174320"/>
                </a:lnTo>
                <a:lnTo>
                  <a:pt x="300583" y="174980"/>
                </a:lnTo>
                <a:lnTo>
                  <a:pt x="306971" y="174980"/>
                </a:lnTo>
                <a:lnTo>
                  <a:pt x="311442" y="172999"/>
                </a:lnTo>
                <a:lnTo>
                  <a:pt x="317817" y="163131"/>
                </a:lnTo>
                <a:close/>
              </a:path>
              <a:path w="592455" h="574039">
                <a:moveTo>
                  <a:pt x="393763" y="367703"/>
                </a:moveTo>
                <a:lnTo>
                  <a:pt x="391845" y="359816"/>
                </a:lnTo>
                <a:lnTo>
                  <a:pt x="379082" y="353237"/>
                </a:lnTo>
                <a:lnTo>
                  <a:pt x="371424" y="355206"/>
                </a:lnTo>
                <a:lnTo>
                  <a:pt x="368236" y="361784"/>
                </a:lnTo>
                <a:lnTo>
                  <a:pt x="342709" y="408495"/>
                </a:lnTo>
                <a:lnTo>
                  <a:pt x="345440" y="397306"/>
                </a:lnTo>
                <a:lnTo>
                  <a:pt x="346570" y="392709"/>
                </a:lnTo>
                <a:lnTo>
                  <a:pt x="359943" y="338112"/>
                </a:lnTo>
                <a:lnTo>
                  <a:pt x="361848" y="330873"/>
                </a:lnTo>
                <a:lnTo>
                  <a:pt x="357390" y="323634"/>
                </a:lnTo>
                <a:lnTo>
                  <a:pt x="350367" y="322326"/>
                </a:lnTo>
                <a:lnTo>
                  <a:pt x="343344" y="320344"/>
                </a:lnTo>
                <a:lnTo>
                  <a:pt x="336321" y="324954"/>
                </a:lnTo>
                <a:lnTo>
                  <a:pt x="335051" y="332193"/>
                </a:lnTo>
                <a:lnTo>
                  <a:pt x="320370" y="392709"/>
                </a:lnTo>
                <a:lnTo>
                  <a:pt x="320370" y="319684"/>
                </a:lnTo>
                <a:lnTo>
                  <a:pt x="314629" y="313766"/>
                </a:lnTo>
                <a:lnTo>
                  <a:pt x="300583" y="313766"/>
                </a:lnTo>
                <a:lnTo>
                  <a:pt x="294843" y="319684"/>
                </a:lnTo>
                <a:lnTo>
                  <a:pt x="294843" y="397306"/>
                </a:lnTo>
                <a:lnTo>
                  <a:pt x="280162" y="332193"/>
                </a:lnTo>
                <a:lnTo>
                  <a:pt x="278892" y="324954"/>
                </a:lnTo>
                <a:lnTo>
                  <a:pt x="271868" y="321005"/>
                </a:lnTo>
                <a:lnTo>
                  <a:pt x="257835" y="323634"/>
                </a:lnTo>
                <a:lnTo>
                  <a:pt x="254000" y="330873"/>
                </a:lnTo>
                <a:lnTo>
                  <a:pt x="255282" y="338112"/>
                </a:lnTo>
                <a:lnTo>
                  <a:pt x="273151" y="416382"/>
                </a:lnTo>
                <a:lnTo>
                  <a:pt x="272453" y="423265"/>
                </a:lnTo>
                <a:lnTo>
                  <a:pt x="271386" y="430034"/>
                </a:lnTo>
                <a:lnTo>
                  <a:pt x="270090" y="436549"/>
                </a:lnTo>
                <a:lnTo>
                  <a:pt x="268681" y="442696"/>
                </a:lnTo>
                <a:lnTo>
                  <a:pt x="268681" y="442036"/>
                </a:lnTo>
                <a:lnTo>
                  <a:pt x="268046" y="442036"/>
                </a:lnTo>
                <a:lnTo>
                  <a:pt x="235826" y="410502"/>
                </a:lnTo>
                <a:lnTo>
                  <a:pt x="216992" y="403225"/>
                </a:lnTo>
                <a:lnTo>
                  <a:pt x="210604" y="407174"/>
                </a:lnTo>
                <a:lnTo>
                  <a:pt x="206781" y="420331"/>
                </a:lnTo>
                <a:lnTo>
                  <a:pt x="210604" y="426910"/>
                </a:lnTo>
                <a:lnTo>
                  <a:pt x="216992" y="428879"/>
                </a:lnTo>
                <a:lnTo>
                  <a:pt x="223113" y="432181"/>
                </a:lnTo>
                <a:lnTo>
                  <a:pt x="229108" y="438505"/>
                </a:lnTo>
                <a:lnTo>
                  <a:pt x="235115" y="446925"/>
                </a:lnTo>
                <a:lnTo>
                  <a:pt x="241236" y="456514"/>
                </a:lnTo>
                <a:lnTo>
                  <a:pt x="249440" y="469176"/>
                </a:lnTo>
                <a:lnTo>
                  <a:pt x="258953" y="481838"/>
                </a:lnTo>
                <a:lnTo>
                  <a:pt x="270141" y="493509"/>
                </a:lnTo>
                <a:lnTo>
                  <a:pt x="283362" y="503212"/>
                </a:lnTo>
                <a:lnTo>
                  <a:pt x="283362" y="573595"/>
                </a:lnTo>
                <a:lnTo>
                  <a:pt x="339521" y="573595"/>
                </a:lnTo>
                <a:lnTo>
                  <a:pt x="339521" y="499262"/>
                </a:lnTo>
                <a:lnTo>
                  <a:pt x="352107" y="485228"/>
                </a:lnTo>
                <a:lnTo>
                  <a:pt x="359295" y="463905"/>
                </a:lnTo>
                <a:lnTo>
                  <a:pt x="362470" y="442696"/>
                </a:lnTo>
                <a:lnTo>
                  <a:pt x="362673" y="441363"/>
                </a:lnTo>
                <a:lnTo>
                  <a:pt x="363766" y="423621"/>
                </a:lnTo>
                <a:lnTo>
                  <a:pt x="371983" y="408495"/>
                </a:lnTo>
                <a:lnTo>
                  <a:pt x="390575" y="374281"/>
                </a:lnTo>
                <a:lnTo>
                  <a:pt x="393763" y="367703"/>
                </a:lnTo>
                <a:close/>
              </a:path>
              <a:path w="592455" h="574039">
                <a:moveTo>
                  <a:pt x="532892" y="38150"/>
                </a:moveTo>
                <a:lnTo>
                  <a:pt x="490766" y="0"/>
                </a:lnTo>
                <a:lnTo>
                  <a:pt x="443534" y="55918"/>
                </a:lnTo>
                <a:lnTo>
                  <a:pt x="425094" y="57937"/>
                </a:lnTo>
                <a:lnTo>
                  <a:pt x="406044" y="69075"/>
                </a:lnTo>
                <a:lnTo>
                  <a:pt x="389153" y="83667"/>
                </a:lnTo>
                <a:lnTo>
                  <a:pt x="377164" y="96037"/>
                </a:lnTo>
                <a:lnTo>
                  <a:pt x="324840" y="115112"/>
                </a:lnTo>
                <a:lnTo>
                  <a:pt x="318452" y="117754"/>
                </a:lnTo>
                <a:lnTo>
                  <a:pt x="314629" y="124980"/>
                </a:lnTo>
                <a:lnTo>
                  <a:pt x="317182" y="132219"/>
                </a:lnTo>
                <a:lnTo>
                  <a:pt x="319735" y="138798"/>
                </a:lnTo>
                <a:lnTo>
                  <a:pt x="324840" y="142087"/>
                </a:lnTo>
                <a:lnTo>
                  <a:pt x="332498" y="142087"/>
                </a:lnTo>
                <a:lnTo>
                  <a:pt x="334416" y="141427"/>
                </a:lnTo>
                <a:lnTo>
                  <a:pt x="382917" y="123672"/>
                </a:lnTo>
                <a:lnTo>
                  <a:pt x="325475" y="164452"/>
                </a:lnTo>
                <a:lnTo>
                  <a:pt x="319735" y="168402"/>
                </a:lnTo>
                <a:lnTo>
                  <a:pt x="318452" y="176949"/>
                </a:lnTo>
                <a:lnTo>
                  <a:pt x="324840" y="186817"/>
                </a:lnTo>
                <a:lnTo>
                  <a:pt x="328663" y="188785"/>
                </a:lnTo>
                <a:lnTo>
                  <a:pt x="335051" y="188785"/>
                </a:lnTo>
                <a:lnTo>
                  <a:pt x="337604" y="188137"/>
                </a:lnTo>
                <a:lnTo>
                  <a:pt x="339521" y="186156"/>
                </a:lnTo>
                <a:lnTo>
                  <a:pt x="389293" y="150634"/>
                </a:lnTo>
                <a:lnTo>
                  <a:pt x="342709" y="205232"/>
                </a:lnTo>
                <a:lnTo>
                  <a:pt x="343344" y="213791"/>
                </a:lnTo>
                <a:lnTo>
                  <a:pt x="348449" y="218389"/>
                </a:lnTo>
                <a:lnTo>
                  <a:pt x="351002" y="220370"/>
                </a:lnTo>
                <a:lnTo>
                  <a:pt x="353555" y="221678"/>
                </a:lnTo>
                <a:lnTo>
                  <a:pt x="360578" y="221678"/>
                </a:lnTo>
                <a:lnTo>
                  <a:pt x="363766" y="220370"/>
                </a:lnTo>
                <a:lnTo>
                  <a:pt x="366318" y="217081"/>
                </a:lnTo>
                <a:lnTo>
                  <a:pt x="411632" y="163791"/>
                </a:lnTo>
                <a:lnTo>
                  <a:pt x="381000" y="222999"/>
                </a:lnTo>
                <a:lnTo>
                  <a:pt x="377812" y="229577"/>
                </a:lnTo>
                <a:lnTo>
                  <a:pt x="379717" y="237464"/>
                </a:lnTo>
                <a:lnTo>
                  <a:pt x="386105" y="240753"/>
                </a:lnTo>
                <a:lnTo>
                  <a:pt x="388023" y="242074"/>
                </a:lnTo>
                <a:lnTo>
                  <a:pt x="396316" y="242074"/>
                </a:lnTo>
                <a:lnTo>
                  <a:pt x="400786" y="239445"/>
                </a:lnTo>
                <a:lnTo>
                  <a:pt x="403339" y="234835"/>
                </a:lnTo>
                <a:lnTo>
                  <a:pt x="440347" y="163791"/>
                </a:lnTo>
                <a:lnTo>
                  <a:pt x="445249" y="159092"/>
                </a:lnTo>
                <a:lnTo>
                  <a:pt x="450316" y="154838"/>
                </a:lnTo>
                <a:lnTo>
                  <a:pt x="455510" y="150939"/>
                </a:lnTo>
                <a:lnTo>
                  <a:pt x="455955" y="150634"/>
                </a:lnTo>
                <a:lnTo>
                  <a:pt x="460768" y="147345"/>
                </a:lnTo>
                <a:lnTo>
                  <a:pt x="460768" y="148005"/>
                </a:lnTo>
                <a:lnTo>
                  <a:pt x="459943" y="163614"/>
                </a:lnTo>
                <a:lnTo>
                  <a:pt x="461327" y="179171"/>
                </a:lnTo>
                <a:lnTo>
                  <a:pt x="464985" y="193611"/>
                </a:lnTo>
                <a:lnTo>
                  <a:pt x="470979" y="205892"/>
                </a:lnTo>
                <a:lnTo>
                  <a:pt x="474814" y="211810"/>
                </a:lnTo>
                <a:lnTo>
                  <a:pt x="481838" y="213131"/>
                </a:lnTo>
                <a:lnTo>
                  <a:pt x="493318" y="205232"/>
                </a:lnTo>
                <a:lnTo>
                  <a:pt x="494601" y="198005"/>
                </a:lnTo>
                <a:lnTo>
                  <a:pt x="490766" y="192074"/>
                </a:lnTo>
                <a:lnTo>
                  <a:pt x="488518" y="185394"/>
                </a:lnTo>
                <a:lnTo>
                  <a:pt x="488048" y="176542"/>
                </a:lnTo>
                <a:lnTo>
                  <a:pt x="488797" y="166090"/>
                </a:lnTo>
                <a:lnTo>
                  <a:pt x="490982" y="147345"/>
                </a:lnTo>
                <a:lnTo>
                  <a:pt x="491896" y="139623"/>
                </a:lnTo>
                <a:lnTo>
                  <a:pt x="492760" y="123672"/>
                </a:lnTo>
                <a:lnTo>
                  <a:pt x="491832" y="107226"/>
                </a:lnTo>
                <a:lnTo>
                  <a:pt x="488213" y="90779"/>
                </a:lnTo>
                <a:lnTo>
                  <a:pt x="532892" y="38150"/>
                </a:lnTo>
                <a:close/>
              </a:path>
              <a:path w="592455" h="574039">
                <a:moveTo>
                  <a:pt x="592239" y="423621"/>
                </a:moveTo>
                <a:lnTo>
                  <a:pt x="581723" y="411784"/>
                </a:lnTo>
                <a:lnTo>
                  <a:pt x="573189" y="402183"/>
                </a:lnTo>
                <a:lnTo>
                  <a:pt x="551332" y="377571"/>
                </a:lnTo>
                <a:lnTo>
                  <a:pt x="543737" y="369023"/>
                </a:lnTo>
                <a:lnTo>
                  <a:pt x="543864" y="349859"/>
                </a:lnTo>
                <a:lnTo>
                  <a:pt x="535203" y="329145"/>
                </a:lnTo>
                <a:lnTo>
                  <a:pt x="532879" y="325615"/>
                </a:lnTo>
                <a:lnTo>
                  <a:pt x="522820" y="310286"/>
                </a:lnTo>
                <a:lnTo>
                  <a:pt x="517664" y="303898"/>
                </a:lnTo>
                <a:lnTo>
                  <a:pt x="513956" y="299300"/>
                </a:lnTo>
                <a:lnTo>
                  <a:pt x="511822" y="296672"/>
                </a:lnTo>
                <a:lnTo>
                  <a:pt x="499059" y="241414"/>
                </a:lnTo>
                <a:lnTo>
                  <a:pt x="497154" y="234175"/>
                </a:lnTo>
                <a:lnTo>
                  <a:pt x="490766" y="230225"/>
                </a:lnTo>
                <a:lnTo>
                  <a:pt x="483743" y="231546"/>
                </a:lnTo>
                <a:lnTo>
                  <a:pt x="476719" y="233514"/>
                </a:lnTo>
                <a:lnTo>
                  <a:pt x="472897" y="240093"/>
                </a:lnTo>
                <a:lnTo>
                  <a:pt x="474167" y="247332"/>
                </a:lnTo>
                <a:lnTo>
                  <a:pt x="486295" y="299300"/>
                </a:lnTo>
                <a:lnTo>
                  <a:pt x="452475" y="236156"/>
                </a:lnTo>
                <a:lnTo>
                  <a:pt x="449287" y="229577"/>
                </a:lnTo>
                <a:lnTo>
                  <a:pt x="441629" y="227596"/>
                </a:lnTo>
                <a:lnTo>
                  <a:pt x="428866" y="234175"/>
                </a:lnTo>
                <a:lnTo>
                  <a:pt x="426948" y="242074"/>
                </a:lnTo>
                <a:lnTo>
                  <a:pt x="430136" y="248653"/>
                </a:lnTo>
                <a:lnTo>
                  <a:pt x="459498" y="303898"/>
                </a:lnTo>
                <a:lnTo>
                  <a:pt x="416102" y="255879"/>
                </a:lnTo>
                <a:lnTo>
                  <a:pt x="410997" y="250621"/>
                </a:lnTo>
                <a:lnTo>
                  <a:pt x="403339" y="249961"/>
                </a:lnTo>
                <a:lnTo>
                  <a:pt x="393128" y="260489"/>
                </a:lnTo>
                <a:lnTo>
                  <a:pt x="392480" y="268389"/>
                </a:lnTo>
                <a:lnTo>
                  <a:pt x="397586" y="273646"/>
                </a:lnTo>
                <a:lnTo>
                  <a:pt x="444182" y="325615"/>
                </a:lnTo>
                <a:lnTo>
                  <a:pt x="390575" y="288112"/>
                </a:lnTo>
                <a:lnTo>
                  <a:pt x="384822" y="284175"/>
                </a:lnTo>
                <a:lnTo>
                  <a:pt x="376529" y="285483"/>
                </a:lnTo>
                <a:lnTo>
                  <a:pt x="368871" y="297319"/>
                </a:lnTo>
                <a:lnTo>
                  <a:pt x="370154" y="305879"/>
                </a:lnTo>
                <a:lnTo>
                  <a:pt x="375894" y="309829"/>
                </a:lnTo>
                <a:lnTo>
                  <a:pt x="440347" y="355206"/>
                </a:lnTo>
                <a:lnTo>
                  <a:pt x="444423" y="360743"/>
                </a:lnTo>
                <a:lnTo>
                  <a:pt x="448094" y="366395"/>
                </a:lnTo>
                <a:lnTo>
                  <a:pt x="451383" y="372046"/>
                </a:lnTo>
                <a:lnTo>
                  <a:pt x="454393" y="377571"/>
                </a:lnTo>
                <a:lnTo>
                  <a:pt x="453745" y="377571"/>
                </a:lnTo>
                <a:lnTo>
                  <a:pt x="438950" y="375145"/>
                </a:lnTo>
                <a:lnTo>
                  <a:pt x="423913" y="374942"/>
                </a:lnTo>
                <a:lnTo>
                  <a:pt x="409600" y="377202"/>
                </a:lnTo>
                <a:lnTo>
                  <a:pt x="396951" y="382181"/>
                </a:lnTo>
                <a:lnTo>
                  <a:pt x="391210" y="385470"/>
                </a:lnTo>
                <a:lnTo>
                  <a:pt x="388658" y="392709"/>
                </a:lnTo>
                <a:lnTo>
                  <a:pt x="395033" y="404545"/>
                </a:lnTo>
                <a:lnTo>
                  <a:pt x="402056" y="407174"/>
                </a:lnTo>
                <a:lnTo>
                  <a:pt x="407797" y="403885"/>
                </a:lnTo>
                <a:lnTo>
                  <a:pt x="414286" y="402183"/>
                </a:lnTo>
                <a:lnTo>
                  <a:pt x="422795" y="402577"/>
                </a:lnTo>
                <a:lnTo>
                  <a:pt x="432752" y="404444"/>
                </a:lnTo>
                <a:lnTo>
                  <a:pt x="443534" y="407174"/>
                </a:lnTo>
                <a:lnTo>
                  <a:pt x="457974" y="410578"/>
                </a:lnTo>
                <a:lnTo>
                  <a:pt x="473290" y="413181"/>
                </a:lnTo>
                <a:lnTo>
                  <a:pt x="489216" y="413931"/>
                </a:lnTo>
                <a:lnTo>
                  <a:pt x="505447" y="411784"/>
                </a:lnTo>
                <a:lnTo>
                  <a:pt x="551395" y="463092"/>
                </a:lnTo>
                <a:lnTo>
                  <a:pt x="592239" y="4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5638800"/>
            <a:ext cx="504825" cy="533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275" y="4162425"/>
            <a:ext cx="61912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364807"/>
            <a:ext cx="6501765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i="1" spc="-15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Georgia"/>
              </a:rPr>
              <a:t>APPENDIX</a:t>
            </a:r>
            <a:r>
              <a:rPr sz="2750" b="1" i="1" spc="23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Georgia"/>
              </a:rPr>
              <a:t> </a:t>
            </a:r>
            <a:r>
              <a:rPr sz="2750" b="1" i="1" spc="5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Georgia"/>
              </a:rPr>
              <a:t>-</a:t>
            </a:r>
            <a:r>
              <a:rPr sz="2750" b="1" i="1" spc="14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Georgia"/>
              </a:rPr>
              <a:t> </a:t>
            </a:r>
            <a:r>
              <a:rPr sz="2750" b="1" i="1" spc="-21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Georgia"/>
              </a:rPr>
              <a:t>DATA</a:t>
            </a:r>
            <a:r>
              <a:rPr sz="2750" b="1" i="1" spc="1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Georgia"/>
              </a:rPr>
              <a:t> </a:t>
            </a:r>
            <a:r>
              <a:rPr sz="2750" b="1" i="1" spc="-21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Georgia"/>
              </a:rPr>
              <a:t>SOURCES</a:t>
            </a:r>
            <a:endParaRPr sz="2750" dirty="0">
              <a:solidFill>
                <a:schemeClr val="accent2">
                  <a:lumMod val="50000"/>
                </a:schemeClr>
              </a:solidFill>
              <a:latin typeface="Copperplate Gothic Bold" panose="020E0705020206020404" pitchFamily="34" charset="77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1" y="972248"/>
            <a:ext cx="7843520" cy="56682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b="1" i="1" dirty="0">
                <a:latin typeface=""/>
                <a:cs typeface="Georgia"/>
              </a:rPr>
              <a:t>The columns in the dataset are self-explanatory. You can refer to the  diagram given below to get a better idea of what each column signifies.</a:t>
            </a:r>
            <a:endParaRPr sz="1800" dirty="0">
              <a:latin typeface="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0" y="1619250"/>
            <a:ext cx="5781675" cy="5238750"/>
            <a:chOff x="3133725" y="1457337"/>
            <a:chExt cx="5781675" cy="5238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3725" y="1457337"/>
              <a:ext cx="5781675" cy="5238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3275" y="1666875"/>
              <a:ext cx="5181600" cy="4638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54266"/>
            <a:ext cx="86868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4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APPENDIX</a:t>
            </a:r>
            <a:r>
              <a:rPr spc="204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1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Arial"/>
              </a:rPr>
              <a:t>–</a:t>
            </a:r>
            <a:r>
              <a:rPr spc="-1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DATA</a:t>
            </a:r>
            <a:r>
              <a:rPr spc="9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10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316" y="1772983"/>
            <a:ext cx="8686800" cy="312393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Conducted a thorough analysis of NewYork Airbnbs Dataset.</a:t>
            </a:r>
            <a:endParaRPr sz="2400" dirty="0">
              <a:latin typeface="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Cleaned the data set using python.</a:t>
            </a:r>
            <a:endParaRPr sz="2400" dirty="0">
              <a:latin typeface="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Derived the necessary features.</a:t>
            </a:r>
            <a:endParaRPr sz="2400" dirty="0">
              <a:latin typeface="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Used group aggregation, pivot table and other statistical methods.</a:t>
            </a:r>
            <a:endParaRPr sz="2400" dirty="0">
              <a:latin typeface="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Created charts and visualizations using Tableau.</a:t>
            </a:r>
            <a:endParaRPr sz="2400" dirty="0">
              <a:latin typeface="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25"/>
              </a:spcBef>
            </a:pPr>
            <a:r>
              <a:rPr spc="-6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</a:t>
            </a:r>
            <a:r>
              <a:rPr spc="-22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PP</a:t>
            </a:r>
            <a:r>
              <a:rPr spc="-1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E</a:t>
            </a:r>
            <a:r>
              <a:rPr spc="-11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N</a:t>
            </a:r>
            <a:r>
              <a:rPr spc="-5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D</a:t>
            </a:r>
            <a:r>
              <a:rPr spc="-19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I</a:t>
            </a:r>
            <a:r>
              <a:rPr spc="-12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X</a:t>
            </a:r>
            <a:r>
              <a:rPr spc="229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5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-</a:t>
            </a:r>
            <a:r>
              <a:rPr spc="15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20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D</a:t>
            </a:r>
            <a:r>
              <a:rPr spc="-2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</a:t>
            </a:r>
            <a:r>
              <a:rPr spc="-16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T</a:t>
            </a:r>
            <a:r>
              <a:rPr spc="-21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</a:t>
            </a:r>
            <a:r>
              <a:rPr spc="-11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7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</a:t>
            </a:r>
            <a:r>
              <a:rPr spc="-37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SS</a:t>
            </a:r>
            <a:r>
              <a:rPr spc="-19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U</a:t>
            </a:r>
            <a:r>
              <a:rPr spc="-37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</a:t>
            </a:r>
            <a:r>
              <a:rPr spc="-22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P</a:t>
            </a:r>
            <a:r>
              <a:rPr spc="6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T</a:t>
            </a:r>
            <a:r>
              <a:rPr spc="-19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I</a:t>
            </a:r>
            <a:r>
              <a:rPr spc="-1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O</a:t>
            </a:r>
            <a:r>
              <a:rPr spc="-11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N</a:t>
            </a:r>
            <a:r>
              <a:rPr spc="-434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7400" y="1600200"/>
            <a:ext cx="5668010" cy="4544060"/>
            <a:chOff x="3352736" y="1047671"/>
            <a:chExt cx="5668010" cy="4544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736" y="1047671"/>
              <a:ext cx="5667501" cy="45435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4249" y="1219200"/>
              <a:ext cx="5143500" cy="4019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392" y="1440561"/>
            <a:ext cx="247300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33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</a:t>
            </a:r>
            <a:r>
              <a:rPr sz="3200" spc="-4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G</a:t>
            </a:r>
            <a:r>
              <a:rPr sz="3200" spc="-21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E</a:t>
            </a:r>
            <a:r>
              <a:rPr sz="3200" spc="-18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N</a:t>
            </a:r>
            <a:r>
              <a:rPr sz="3200" spc="-27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D</a:t>
            </a:r>
            <a:r>
              <a:rPr sz="3200" spc="-24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Copperplate Gothic Bold" panose="020E0705020206020404" pitchFamily="34" charset="7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462" y="2186051"/>
            <a:ext cx="10135235" cy="542925"/>
          </a:xfrm>
          <a:custGeom>
            <a:avLst/>
            <a:gdLst/>
            <a:ahLst/>
            <a:cxnLst/>
            <a:rect l="l" t="t" r="r" b="b"/>
            <a:pathLst>
              <a:path w="10135235" h="542925">
                <a:moveTo>
                  <a:pt x="10044112" y="0"/>
                </a:moveTo>
                <a:lnTo>
                  <a:pt x="90487" y="0"/>
                </a:lnTo>
                <a:lnTo>
                  <a:pt x="55265" y="7092"/>
                </a:lnTo>
                <a:lnTo>
                  <a:pt x="26503" y="26447"/>
                </a:lnTo>
                <a:lnTo>
                  <a:pt x="7111" y="55185"/>
                </a:lnTo>
                <a:lnTo>
                  <a:pt x="0" y="90424"/>
                </a:lnTo>
                <a:lnTo>
                  <a:pt x="0" y="452374"/>
                </a:lnTo>
                <a:lnTo>
                  <a:pt x="7111" y="487632"/>
                </a:lnTo>
                <a:lnTo>
                  <a:pt x="26503" y="516413"/>
                </a:lnTo>
                <a:lnTo>
                  <a:pt x="55265" y="535813"/>
                </a:lnTo>
                <a:lnTo>
                  <a:pt x="90487" y="542925"/>
                </a:lnTo>
                <a:lnTo>
                  <a:pt x="10044112" y="542925"/>
                </a:lnTo>
                <a:lnTo>
                  <a:pt x="10079370" y="535813"/>
                </a:lnTo>
                <a:lnTo>
                  <a:pt x="10108152" y="516413"/>
                </a:lnTo>
                <a:lnTo>
                  <a:pt x="10127551" y="487632"/>
                </a:lnTo>
                <a:lnTo>
                  <a:pt x="10134663" y="452374"/>
                </a:lnTo>
                <a:lnTo>
                  <a:pt x="10134663" y="90424"/>
                </a:lnTo>
                <a:lnTo>
                  <a:pt x="10127551" y="55185"/>
                </a:lnTo>
                <a:lnTo>
                  <a:pt x="10108152" y="26447"/>
                </a:lnTo>
                <a:lnTo>
                  <a:pt x="10079370" y="7092"/>
                </a:lnTo>
                <a:lnTo>
                  <a:pt x="10044112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462" y="2805176"/>
            <a:ext cx="10135235" cy="542925"/>
          </a:xfrm>
          <a:custGeom>
            <a:avLst/>
            <a:gdLst/>
            <a:ahLst/>
            <a:cxnLst/>
            <a:rect l="l" t="t" r="r" b="b"/>
            <a:pathLst>
              <a:path w="10135235" h="542925">
                <a:moveTo>
                  <a:pt x="10044112" y="0"/>
                </a:moveTo>
                <a:lnTo>
                  <a:pt x="90487" y="0"/>
                </a:lnTo>
                <a:lnTo>
                  <a:pt x="55265" y="7092"/>
                </a:lnTo>
                <a:lnTo>
                  <a:pt x="26503" y="26447"/>
                </a:lnTo>
                <a:lnTo>
                  <a:pt x="7111" y="55185"/>
                </a:lnTo>
                <a:lnTo>
                  <a:pt x="0" y="90424"/>
                </a:lnTo>
                <a:lnTo>
                  <a:pt x="0" y="452374"/>
                </a:lnTo>
                <a:lnTo>
                  <a:pt x="7111" y="487632"/>
                </a:lnTo>
                <a:lnTo>
                  <a:pt x="26503" y="516413"/>
                </a:lnTo>
                <a:lnTo>
                  <a:pt x="55265" y="535813"/>
                </a:lnTo>
                <a:lnTo>
                  <a:pt x="90487" y="542925"/>
                </a:lnTo>
                <a:lnTo>
                  <a:pt x="10044112" y="542925"/>
                </a:lnTo>
                <a:lnTo>
                  <a:pt x="10079370" y="535813"/>
                </a:lnTo>
                <a:lnTo>
                  <a:pt x="10108152" y="516413"/>
                </a:lnTo>
                <a:lnTo>
                  <a:pt x="10127551" y="487632"/>
                </a:lnTo>
                <a:lnTo>
                  <a:pt x="10134663" y="452374"/>
                </a:lnTo>
                <a:lnTo>
                  <a:pt x="10134663" y="90424"/>
                </a:lnTo>
                <a:lnTo>
                  <a:pt x="10127551" y="55185"/>
                </a:lnTo>
                <a:lnTo>
                  <a:pt x="10108152" y="26447"/>
                </a:lnTo>
                <a:lnTo>
                  <a:pt x="10079370" y="7092"/>
                </a:lnTo>
                <a:lnTo>
                  <a:pt x="10044112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462" y="3414776"/>
            <a:ext cx="10135235" cy="552450"/>
          </a:xfrm>
          <a:custGeom>
            <a:avLst/>
            <a:gdLst/>
            <a:ahLst/>
            <a:cxnLst/>
            <a:rect l="l" t="t" r="r" b="b"/>
            <a:pathLst>
              <a:path w="10135235" h="552450">
                <a:moveTo>
                  <a:pt x="10042461" y="0"/>
                </a:moveTo>
                <a:lnTo>
                  <a:pt x="92075" y="0"/>
                </a:lnTo>
                <a:lnTo>
                  <a:pt x="56235" y="7225"/>
                </a:lnTo>
                <a:lnTo>
                  <a:pt x="26968" y="26939"/>
                </a:lnTo>
                <a:lnTo>
                  <a:pt x="7235" y="56203"/>
                </a:lnTo>
                <a:lnTo>
                  <a:pt x="0" y="92075"/>
                </a:lnTo>
                <a:lnTo>
                  <a:pt x="0" y="460248"/>
                </a:lnTo>
                <a:lnTo>
                  <a:pt x="7235" y="496139"/>
                </a:lnTo>
                <a:lnTo>
                  <a:pt x="26968" y="525446"/>
                </a:lnTo>
                <a:lnTo>
                  <a:pt x="56235" y="545205"/>
                </a:lnTo>
                <a:lnTo>
                  <a:pt x="92075" y="552450"/>
                </a:lnTo>
                <a:lnTo>
                  <a:pt x="10042461" y="552450"/>
                </a:lnTo>
                <a:lnTo>
                  <a:pt x="10078352" y="545205"/>
                </a:lnTo>
                <a:lnTo>
                  <a:pt x="10107660" y="525446"/>
                </a:lnTo>
                <a:lnTo>
                  <a:pt x="10127418" y="496139"/>
                </a:lnTo>
                <a:lnTo>
                  <a:pt x="10134663" y="460248"/>
                </a:lnTo>
                <a:lnTo>
                  <a:pt x="10134663" y="92075"/>
                </a:lnTo>
                <a:lnTo>
                  <a:pt x="10127418" y="56203"/>
                </a:lnTo>
                <a:lnTo>
                  <a:pt x="10107660" y="26939"/>
                </a:lnTo>
                <a:lnTo>
                  <a:pt x="10078352" y="7225"/>
                </a:lnTo>
                <a:lnTo>
                  <a:pt x="10042461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3462" y="4033901"/>
            <a:ext cx="10135235" cy="552450"/>
          </a:xfrm>
          <a:custGeom>
            <a:avLst/>
            <a:gdLst/>
            <a:ahLst/>
            <a:cxnLst/>
            <a:rect l="l" t="t" r="r" b="b"/>
            <a:pathLst>
              <a:path w="10135235" h="552450">
                <a:moveTo>
                  <a:pt x="10042461" y="0"/>
                </a:moveTo>
                <a:lnTo>
                  <a:pt x="92075" y="0"/>
                </a:lnTo>
                <a:lnTo>
                  <a:pt x="56235" y="7225"/>
                </a:lnTo>
                <a:lnTo>
                  <a:pt x="26968" y="26939"/>
                </a:lnTo>
                <a:lnTo>
                  <a:pt x="7235" y="56203"/>
                </a:lnTo>
                <a:lnTo>
                  <a:pt x="0" y="92075"/>
                </a:lnTo>
                <a:lnTo>
                  <a:pt x="0" y="460248"/>
                </a:lnTo>
                <a:lnTo>
                  <a:pt x="7235" y="496139"/>
                </a:lnTo>
                <a:lnTo>
                  <a:pt x="26968" y="525446"/>
                </a:lnTo>
                <a:lnTo>
                  <a:pt x="56235" y="545205"/>
                </a:lnTo>
                <a:lnTo>
                  <a:pt x="92075" y="552450"/>
                </a:lnTo>
                <a:lnTo>
                  <a:pt x="10042461" y="552450"/>
                </a:lnTo>
                <a:lnTo>
                  <a:pt x="10078352" y="545205"/>
                </a:lnTo>
                <a:lnTo>
                  <a:pt x="10107660" y="525446"/>
                </a:lnTo>
                <a:lnTo>
                  <a:pt x="10127418" y="496139"/>
                </a:lnTo>
                <a:lnTo>
                  <a:pt x="10134663" y="460248"/>
                </a:lnTo>
                <a:lnTo>
                  <a:pt x="10134663" y="92075"/>
                </a:lnTo>
                <a:lnTo>
                  <a:pt x="10127418" y="56203"/>
                </a:lnTo>
                <a:lnTo>
                  <a:pt x="10107660" y="26939"/>
                </a:lnTo>
                <a:lnTo>
                  <a:pt x="10078352" y="7225"/>
                </a:lnTo>
                <a:lnTo>
                  <a:pt x="10042461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3462" y="4653026"/>
            <a:ext cx="10135235" cy="542925"/>
          </a:xfrm>
          <a:custGeom>
            <a:avLst/>
            <a:gdLst/>
            <a:ahLst/>
            <a:cxnLst/>
            <a:rect l="l" t="t" r="r" b="b"/>
            <a:pathLst>
              <a:path w="10135235" h="542925">
                <a:moveTo>
                  <a:pt x="10044112" y="0"/>
                </a:moveTo>
                <a:lnTo>
                  <a:pt x="90487" y="0"/>
                </a:lnTo>
                <a:lnTo>
                  <a:pt x="55265" y="7092"/>
                </a:lnTo>
                <a:lnTo>
                  <a:pt x="26503" y="26447"/>
                </a:lnTo>
                <a:lnTo>
                  <a:pt x="7111" y="55185"/>
                </a:lnTo>
                <a:lnTo>
                  <a:pt x="0" y="90424"/>
                </a:lnTo>
                <a:lnTo>
                  <a:pt x="0" y="452374"/>
                </a:lnTo>
                <a:lnTo>
                  <a:pt x="7111" y="487632"/>
                </a:lnTo>
                <a:lnTo>
                  <a:pt x="26503" y="516413"/>
                </a:lnTo>
                <a:lnTo>
                  <a:pt x="55265" y="535813"/>
                </a:lnTo>
                <a:lnTo>
                  <a:pt x="90487" y="542925"/>
                </a:lnTo>
                <a:lnTo>
                  <a:pt x="10044112" y="542925"/>
                </a:lnTo>
                <a:lnTo>
                  <a:pt x="10079370" y="535813"/>
                </a:lnTo>
                <a:lnTo>
                  <a:pt x="10108152" y="516413"/>
                </a:lnTo>
                <a:lnTo>
                  <a:pt x="10127551" y="487632"/>
                </a:lnTo>
                <a:lnTo>
                  <a:pt x="10134663" y="452374"/>
                </a:lnTo>
                <a:lnTo>
                  <a:pt x="10134663" y="90424"/>
                </a:lnTo>
                <a:lnTo>
                  <a:pt x="10127551" y="55185"/>
                </a:lnTo>
                <a:lnTo>
                  <a:pt x="10108152" y="26447"/>
                </a:lnTo>
                <a:lnTo>
                  <a:pt x="10079370" y="7092"/>
                </a:lnTo>
                <a:lnTo>
                  <a:pt x="10044112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8392" y="2146637"/>
            <a:ext cx="3158808" cy="41805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Objective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12700" marR="1188720">
              <a:lnSpc>
                <a:spcPct val="168800"/>
              </a:lnSpc>
            </a:pPr>
            <a:r>
              <a:rPr sz="24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Background  Key findings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12700" marR="398145">
              <a:lnSpc>
                <a:spcPts val="4860"/>
              </a:lnSpc>
              <a:spcBef>
                <a:spcPts val="495"/>
              </a:spcBef>
            </a:pPr>
            <a:r>
              <a:rPr sz="240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Recommendations  Appendix: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387350" indent="-17208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87985" algn="l"/>
              </a:tabLst>
            </a:pPr>
            <a:r>
              <a:rPr sz="185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Data sources</a:t>
            </a:r>
            <a:endParaRPr sz="185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387350" indent="-17208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7985" algn="l"/>
              </a:tabLst>
            </a:pPr>
            <a:r>
              <a:rPr sz="185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Data methodology</a:t>
            </a:r>
            <a:endParaRPr sz="185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  <a:p>
            <a:pPr marL="387350" indent="-17208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387985" algn="l"/>
              </a:tabLst>
            </a:pPr>
            <a:r>
              <a:rPr sz="1850" b="1" i="1" dirty="0">
                <a:solidFill>
                  <a:schemeClr val="accent2">
                    <a:lumMod val="50000"/>
                  </a:schemeClr>
                </a:solidFill>
                <a:latin typeface=""/>
                <a:cs typeface="Georgia"/>
              </a:rPr>
              <a:t>Data model assumptions</a:t>
            </a:r>
            <a:endParaRPr sz="1850" dirty="0">
              <a:solidFill>
                <a:schemeClr val="accent2">
                  <a:lumMod val="50000"/>
                </a:schemeClr>
              </a:solidFill>
              <a:latin typeface="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49E8-CCE8-6771-EC52-4AF7DD49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428066" cy="79692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effectLst/>
                <a:latin typeface="Copperplate Gothic Bold" panose="020E0705020206020404" pitchFamily="34" charset="77"/>
              </a:rPr>
              <a:t>OBJECTIVE</a:t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  <a:effectLst/>
                <a:latin typeface="Copperplate Gothic Bold" panose="020E0705020206020404" pitchFamily="34" charset="77"/>
              </a:rPr>
            </a:br>
            <a:endParaRPr lang="en-US" dirty="0">
              <a:solidFill>
                <a:schemeClr val="accent2">
                  <a:lumMod val="50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E0A91-28F5-38E7-A9CF-7D0B79820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32794"/>
            <a:ext cx="1032567" cy="710406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475F0C-E176-16EC-4C15-C0F44454C8CF}"/>
              </a:ext>
            </a:extLst>
          </p:cNvPr>
          <p:cNvSpPr txBox="1"/>
          <p:nvPr/>
        </p:nvSpPr>
        <p:spPr>
          <a:xfrm>
            <a:off x="1588365" y="1976735"/>
            <a:ext cx="740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To Provide insight into the current market situation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FAE5CD-5D33-38C2-48D2-B7E24DCD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41676"/>
            <a:ext cx="1125069" cy="7969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4D2C92-CEEF-9B11-844D-9E31CE5CDC04}"/>
              </a:ext>
            </a:extLst>
          </p:cNvPr>
          <p:cNvSpPr txBox="1"/>
          <p:nvPr/>
        </p:nvSpPr>
        <p:spPr>
          <a:xfrm>
            <a:off x="1524001" y="3200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Enhance our understanding of property and host acquisition, operation , and customer preferences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EF655C-6F63-1C21-BD67-378B79824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97512"/>
            <a:ext cx="1148980" cy="87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F77322-99BE-9982-991B-E6DB8D29E912}"/>
              </a:ext>
            </a:extLst>
          </p:cNvPr>
          <p:cNvSpPr txBox="1"/>
          <p:nvPr/>
        </p:nvSpPr>
        <p:spPr>
          <a:xfrm>
            <a:off x="1492470" y="4639554"/>
            <a:ext cx="937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erican Typewriter" panose="02090604020004020304" pitchFamily="18" charset="77"/>
              </a:rPr>
              <a:t>Provide early recommendation to our marketing and operation team </a:t>
            </a:r>
          </a:p>
        </p:txBody>
      </p:sp>
    </p:spTree>
    <p:extLst>
      <p:ext uri="{BB962C8B-B14F-4D97-AF65-F5344CB8AC3E}">
        <p14:creationId xmlns:p14="http://schemas.microsoft.com/office/powerpoint/2010/main" val="2071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392" y="1440561"/>
            <a:ext cx="361600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4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BACKGROUND</a:t>
            </a:r>
            <a:endParaRPr sz="3200" dirty="0">
              <a:solidFill>
                <a:schemeClr val="accent2">
                  <a:lumMod val="50000"/>
                </a:schemeClr>
              </a:solidFill>
              <a:latin typeface="Copperplate Gothic Bold" panose="020E0705020206020404" pitchFamily="34" charset="7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3462" y="2167000"/>
            <a:ext cx="10135235" cy="3971925"/>
          </a:xfrm>
          <a:custGeom>
            <a:avLst/>
            <a:gdLst/>
            <a:ahLst/>
            <a:cxnLst/>
            <a:rect l="l" t="t" r="r" b="b"/>
            <a:pathLst>
              <a:path w="10135235" h="3971925">
                <a:moveTo>
                  <a:pt x="8610663" y="118999"/>
                </a:moveTo>
                <a:lnTo>
                  <a:pt x="8601291" y="72656"/>
                </a:lnTo>
                <a:lnTo>
                  <a:pt x="8575764" y="34836"/>
                </a:lnTo>
                <a:lnTo>
                  <a:pt x="8537892" y="9347"/>
                </a:lnTo>
                <a:lnTo>
                  <a:pt x="8491537" y="0"/>
                </a:lnTo>
                <a:lnTo>
                  <a:pt x="119062" y="0"/>
                </a:lnTo>
                <a:lnTo>
                  <a:pt x="72707" y="9347"/>
                </a:lnTo>
                <a:lnTo>
                  <a:pt x="34861" y="34836"/>
                </a:lnTo>
                <a:lnTo>
                  <a:pt x="9347" y="72656"/>
                </a:lnTo>
                <a:lnTo>
                  <a:pt x="0" y="118999"/>
                </a:lnTo>
                <a:lnTo>
                  <a:pt x="0" y="1071499"/>
                </a:lnTo>
                <a:lnTo>
                  <a:pt x="9347" y="1117866"/>
                </a:lnTo>
                <a:lnTo>
                  <a:pt x="34861" y="1155738"/>
                </a:lnTo>
                <a:lnTo>
                  <a:pt x="72707" y="1181265"/>
                </a:lnTo>
                <a:lnTo>
                  <a:pt x="119062" y="1190625"/>
                </a:lnTo>
                <a:lnTo>
                  <a:pt x="8491537" y="1190625"/>
                </a:lnTo>
                <a:lnTo>
                  <a:pt x="8537892" y="1181265"/>
                </a:lnTo>
                <a:lnTo>
                  <a:pt x="8575764" y="1155738"/>
                </a:lnTo>
                <a:lnTo>
                  <a:pt x="8601291" y="1117866"/>
                </a:lnTo>
                <a:lnTo>
                  <a:pt x="8610663" y="1071499"/>
                </a:lnTo>
                <a:lnTo>
                  <a:pt x="8610663" y="118999"/>
                </a:lnTo>
                <a:close/>
              </a:path>
              <a:path w="10135235" h="3971925">
                <a:moveTo>
                  <a:pt x="9372663" y="1509649"/>
                </a:moveTo>
                <a:lnTo>
                  <a:pt x="9363291" y="1463306"/>
                </a:lnTo>
                <a:lnTo>
                  <a:pt x="9337764" y="1425486"/>
                </a:lnTo>
                <a:lnTo>
                  <a:pt x="9299892" y="1399997"/>
                </a:lnTo>
                <a:lnTo>
                  <a:pt x="9253537" y="1390650"/>
                </a:lnTo>
                <a:lnTo>
                  <a:pt x="881062" y="1390650"/>
                </a:lnTo>
                <a:lnTo>
                  <a:pt x="834707" y="1399997"/>
                </a:lnTo>
                <a:lnTo>
                  <a:pt x="796886" y="1425486"/>
                </a:lnTo>
                <a:lnTo>
                  <a:pt x="771398" y="1463306"/>
                </a:lnTo>
                <a:lnTo>
                  <a:pt x="762063" y="1509649"/>
                </a:lnTo>
                <a:lnTo>
                  <a:pt x="762063" y="2462149"/>
                </a:lnTo>
                <a:lnTo>
                  <a:pt x="771398" y="2508516"/>
                </a:lnTo>
                <a:lnTo>
                  <a:pt x="796886" y="2546388"/>
                </a:lnTo>
                <a:lnTo>
                  <a:pt x="834707" y="2571915"/>
                </a:lnTo>
                <a:lnTo>
                  <a:pt x="881062" y="2581275"/>
                </a:lnTo>
                <a:lnTo>
                  <a:pt x="9253537" y="2581275"/>
                </a:lnTo>
                <a:lnTo>
                  <a:pt x="9299892" y="2571915"/>
                </a:lnTo>
                <a:lnTo>
                  <a:pt x="9337764" y="2546388"/>
                </a:lnTo>
                <a:lnTo>
                  <a:pt x="9363291" y="2508516"/>
                </a:lnTo>
                <a:lnTo>
                  <a:pt x="9372663" y="2462149"/>
                </a:lnTo>
                <a:lnTo>
                  <a:pt x="9372663" y="1509649"/>
                </a:lnTo>
                <a:close/>
              </a:path>
              <a:path w="10135235" h="3971925">
                <a:moveTo>
                  <a:pt x="10134663" y="2900299"/>
                </a:moveTo>
                <a:lnTo>
                  <a:pt x="10125291" y="2853956"/>
                </a:lnTo>
                <a:lnTo>
                  <a:pt x="10099764" y="2816136"/>
                </a:lnTo>
                <a:lnTo>
                  <a:pt x="10061892" y="2790647"/>
                </a:lnTo>
                <a:lnTo>
                  <a:pt x="10015537" y="2781300"/>
                </a:lnTo>
                <a:lnTo>
                  <a:pt x="1643062" y="2781300"/>
                </a:lnTo>
                <a:lnTo>
                  <a:pt x="1596707" y="2790647"/>
                </a:lnTo>
                <a:lnTo>
                  <a:pt x="1558886" y="2816136"/>
                </a:lnTo>
                <a:lnTo>
                  <a:pt x="1533398" y="2853956"/>
                </a:lnTo>
                <a:lnTo>
                  <a:pt x="1524063" y="2900299"/>
                </a:lnTo>
                <a:lnTo>
                  <a:pt x="1524063" y="3852799"/>
                </a:lnTo>
                <a:lnTo>
                  <a:pt x="1533398" y="3899154"/>
                </a:lnTo>
                <a:lnTo>
                  <a:pt x="1558886" y="3937000"/>
                </a:lnTo>
                <a:lnTo>
                  <a:pt x="1596707" y="3962514"/>
                </a:lnTo>
                <a:lnTo>
                  <a:pt x="1643062" y="3971861"/>
                </a:lnTo>
                <a:lnTo>
                  <a:pt x="10015537" y="3971861"/>
                </a:lnTo>
                <a:lnTo>
                  <a:pt x="10061892" y="3962514"/>
                </a:lnTo>
                <a:lnTo>
                  <a:pt x="10099764" y="3937000"/>
                </a:lnTo>
                <a:lnTo>
                  <a:pt x="10125291" y="3899154"/>
                </a:lnTo>
                <a:lnTo>
                  <a:pt x="10134663" y="3852799"/>
                </a:lnTo>
                <a:lnTo>
                  <a:pt x="10134663" y="290029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6176" y="2274569"/>
            <a:ext cx="9501824" cy="376000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231900">
              <a:lnSpc>
                <a:spcPts val="3080"/>
              </a:lnSpc>
              <a:spcBef>
                <a:spcPts val="640"/>
              </a:spcBef>
            </a:pPr>
            <a:r>
              <a:rPr sz="3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  <a:cs typeface="Georgia"/>
              </a:rPr>
              <a:t>For the past few months,Airbnb has seen a  major decline in revenue.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00" dirty="0">
              <a:latin typeface="Georgia"/>
              <a:cs typeface="Georgia"/>
            </a:endParaRPr>
          </a:p>
          <a:p>
            <a:pPr marL="773430" marR="273050">
              <a:lnSpc>
                <a:spcPts val="3080"/>
              </a:lnSpc>
            </a:pPr>
            <a:r>
              <a:rPr sz="3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  <a:cs typeface="Georgia"/>
              </a:rPr>
              <a:t>Now that the restrictions have started lifting  and people have started to travel more.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00" dirty="0">
              <a:latin typeface="Georgia"/>
              <a:cs typeface="Georgia"/>
            </a:endParaRPr>
          </a:p>
          <a:p>
            <a:pPr marL="1533525" marR="5080">
              <a:lnSpc>
                <a:spcPts val="3080"/>
              </a:lnSpc>
            </a:pPr>
            <a:r>
              <a:rPr sz="3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"/>
                <a:cs typeface="Georgia"/>
              </a:rPr>
              <a:t>Airbnb wants to make sure that it is fully  prepared for this change.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66251" y="3065526"/>
            <a:ext cx="1546225" cy="2165350"/>
            <a:chOff x="8866251" y="3065526"/>
            <a:chExt cx="1546225" cy="2165350"/>
          </a:xfrm>
        </p:grpSpPr>
        <p:sp>
          <p:nvSpPr>
            <p:cNvPr id="6" name="object 6"/>
            <p:cNvSpPr/>
            <p:nvPr/>
          </p:nvSpPr>
          <p:spPr>
            <a:xfrm>
              <a:off x="8872601" y="3071876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597916" y="0"/>
                  </a:moveTo>
                  <a:lnTo>
                    <a:pt x="173481" y="0"/>
                  </a:lnTo>
                  <a:lnTo>
                    <a:pt x="173481" y="424307"/>
                  </a:lnTo>
                  <a:lnTo>
                    <a:pt x="0" y="424307"/>
                  </a:lnTo>
                  <a:lnTo>
                    <a:pt x="385699" y="771525"/>
                  </a:lnTo>
                  <a:lnTo>
                    <a:pt x="771525" y="424307"/>
                  </a:lnTo>
                  <a:lnTo>
                    <a:pt x="597916" y="424307"/>
                  </a:lnTo>
                  <a:lnTo>
                    <a:pt x="597916" y="0"/>
                  </a:lnTo>
                  <a:close/>
                </a:path>
              </a:pathLst>
            </a:custGeom>
            <a:solidFill>
              <a:schemeClr val="tx1">
                <a:alpha val="90194"/>
              </a:schemeClr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872601" y="3071876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0" y="424307"/>
                  </a:moveTo>
                  <a:lnTo>
                    <a:pt x="173481" y="424307"/>
                  </a:lnTo>
                  <a:lnTo>
                    <a:pt x="173481" y="0"/>
                  </a:lnTo>
                  <a:lnTo>
                    <a:pt x="597916" y="0"/>
                  </a:lnTo>
                  <a:lnTo>
                    <a:pt x="597916" y="424307"/>
                  </a:lnTo>
                  <a:lnTo>
                    <a:pt x="771525" y="424307"/>
                  </a:lnTo>
                  <a:lnTo>
                    <a:pt x="385699" y="771525"/>
                  </a:lnTo>
                  <a:lnTo>
                    <a:pt x="0" y="424307"/>
                  </a:lnTo>
                  <a:close/>
                </a:path>
              </a:pathLst>
            </a:custGeom>
            <a:ln w="12700">
              <a:solidFill>
                <a:srgbClr val="DBD7DC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634601" y="4453001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597916" y="0"/>
                  </a:moveTo>
                  <a:lnTo>
                    <a:pt x="173481" y="0"/>
                  </a:lnTo>
                  <a:lnTo>
                    <a:pt x="173481" y="424306"/>
                  </a:lnTo>
                  <a:lnTo>
                    <a:pt x="0" y="424306"/>
                  </a:lnTo>
                  <a:lnTo>
                    <a:pt x="385699" y="771525"/>
                  </a:lnTo>
                  <a:lnTo>
                    <a:pt x="771525" y="424306"/>
                  </a:lnTo>
                  <a:lnTo>
                    <a:pt x="597916" y="424306"/>
                  </a:lnTo>
                  <a:lnTo>
                    <a:pt x="597916" y="0"/>
                  </a:lnTo>
                  <a:close/>
                </a:path>
              </a:pathLst>
            </a:custGeom>
            <a:solidFill>
              <a:schemeClr val="tx1">
                <a:alpha val="90194"/>
              </a:scheme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634601" y="4453001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0" y="424306"/>
                  </a:moveTo>
                  <a:lnTo>
                    <a:pt x="173481" y="424306"/>
                  </a:lnTo>
                  <a:lnTo>
                    <a:pt x="173481" y="0"/>
                  </a:lnTo>
                  <a:lnTo>
                    <a:pt x="597916" y="0"/>
                  </a:lnTo>
                  <a:lnTo>
                    <a:pt x="597916" y="424306"/>
                  </a:lnTo>
                  <a:lnTo>
                    <a:pt x="771525" y="424306"/>
                  </a:lnTo>
                  <a:lnTo>
                    <a:pt x="385699" y="771525"/>
                  </a:lnTo>
                  <a:lnTo>
                    <a:pt x="0" y="424306"/>
                  </a:lnTo>
                  <a:close/>
                </a:path>
              </a:pathLst>
            </a:custGeom>
            <a:ln w="12700">
              <a:solidFill>
                <a:srgbClr val="DBD7DC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67302" y="762012"/>
            <a:ext cx="5753735" cy="5734050"/>
            <a:chOff x="6267302" y="762012"/>
            <a:chExt cx="5753735" cy="5734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7302" y="799986"/>
              <a:ext cx="2372020" cy="56581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900" y="971550"/>
              <a:ext cx="1847850" cy="5133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7200" y="762012"/>
              <a:ext cx="2190750" cy="5734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750" y="971550"/>
              <a:ext cx="1590675" cy="5133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67875" y="762012"/>
              <a:ext cx="2352675" cy="5734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7425" y="971550"/>
              <a:ext cx="1752600" cy="51339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8500" y="271716"/>
            <a:ext cx="93599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79110" algn="l"/>
              </a:tabLst>
            </a:pPr>
            <a:r>
              <a:rPr spc="6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T</a:t>
            </a:r>
            <a:r>
              <a:rPr spc="-26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H</a:t>
            </a:r>
            <a:r>
              <a:rPr spc="-33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E</a:t>
            </a:r>
            <a:r>
              <a:rPr spc="27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22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P</a:t>
            </a:r>
            <a:r>
              <a:rPr spc="-54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R</a:t>
            </a:r>
            <a:r>
              <a:rPr spc="-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O</a:t>
            </a:r>
            <a:r>
              <a:rPr spc="-2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B</a:t>
            </a:r>
            <a:r>
              <a:rPr spc="-24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L</a:t>
            </a:r>
            <a:r>
              <a:rPr spc="-1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E</a:t>
            </a:r>
            <a:r>
              <a:rPr spc="-36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</a:t>
            </a:r>
            <a:r>
              <a:rPr spc="-434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S</a:t>
            </a:r>
            <a:r>
              <a:rPr spc="4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18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W</a:t>
            </a:r>
            <a:r>
              <a:rPr spc="-1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I</a:t>
            </a:r>
            <a:r>
              <a:rPr spc="6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T</a:t>
            </a:r>
            <a:r>
              <a:rPr spc="-31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H</a:t>
            </a:r>
            <a:r>
              <a:rPr spc="17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37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S</a:t>
            </a:r>
            <a:r>
              <a:rPr spc="-26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H</a:t>
            </a:r>
            <a:r>
              <a:rPr spc="-6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A</a:t>
            </a:r>
            <a:r>
              <a:rPr spc="-32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R</a:t>
            </a:r>
            <a:r>
              <a:rPr spc="-1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E</a:t>
            </a:r>
            <a:r>
              <a:rPr lang="en-IN" spc="-18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D </a:t>
            </a:r>
            <a:r>
              <a:rPr spc="-55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R</a:t>
            </a:r>
            <a:r>
              <a:rPr spc="-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OO</a:t>
            </a:r>
            <a:r>
              <a:rPr spc="-36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</a:t>
            </a:r>
            <a:r>
              <a:rPr spc="-434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81001" y="2618041"/>
            <a:ext cx="5943600" cy="2813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solidFill>
                  <a:schemeClr val="accent1">
                    <a:lumMod val="75000"/>
                  </a:schemeClr>
                </a:solidFill>
                <a:latin typeface="American Typewriter" panose="02090604020004020304" pitchFamily="18" charset="77"/>
                <a:cs typeface="Georgia"/>
              </a:rPr>
              <a:t>Shared rooms only account for 2 %  of the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merican Typewriter" panose="02090604020004020304" pitchFamily="18" charset="77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b="1" i="1" dirty="0">
                <a:solidFill>
                  <a:schemeClr val="accent1">
                    <a:lumMod val="75000"/>
                  </a:schemeClr>
                </a:solidFill>
                <a:latin typeface="American Typewriter" panose="02090604020004020304" pitchFamily="18" charset="77"/>
                <a:cs typeface="Georgia"/>
              </a:rPr>
              <a:t>total types of rooms.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merican Typewriter" panose="02090604020004020304" pitchFamily="18" charset="77"/>
              <a:cs typeface="Georgia"/>
            </a:endParaRPr>
          </a:p>
          <a:p>
            <a:pPr marL="355600" indent="-343535">
              <a:lnSpc>
                <a:spcPct val="100000"/>
              </a:lnSpc>
              <a:spcBef>
                <a:spcPts val="21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solidFill>
                  <a:schemeClr val="accent1">
                    <a:lumMod val="75000"/>
                  </a:schemeClr>
                </a:solidFill>
                <a:latin typeface="American Typewriter" panose="02090604020004020304" pitchFamily="18" charset="77"/>
                <a:cs typeface="Georgia"/>
              </a:rPr>
              <a:t>They are less likely to be reviewed.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merican Typewriter" panose="02090604020004020304" pitchFamily="18" charset="77"/>
              <a:cs typeface="Georgia"/>
            </a:endParaRPr>
          </a:p>
          <a:p>
            <a:pPr marL="355600" marR="871219" indent="-343535">
              <a:lnSpc>
                <a:spcPts val="2850"/>
              </a:lnSpc>
              <a:spcBef>
                <a:spcPts val="22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solidFill>
                  <a:schemeClr val="accent1">
                    <a:lumMod val="75000"/>
                  </a:schemeClr>
                </a:solidFill>
                <a:latin typeface="American Typewriter" panose="02090604020004020304" pitchFamily="18" charset="77"/>
                <a:cs typeface="Georgia"/>
              </a:rPr>
              <a:t>Median rates for shared rooms are  significantly lower.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merican Typewriter" panose="02090604020004020304" pitchFamily="18" charset="77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225424"/>
            <a:ext cx="59436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4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EVERY</a:t>
            </a:r>
            <a:r>
              <a:rPr spc="8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16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HOST</a:t>
            </a:r>
            <a:r>
              <a:rPr spc="24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114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MATTER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895" y="676275"/>
            <a:ext cx="11133201" cy="49815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2895" y="5717540"/>
            <a:ext cx="905970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The top 60 hosts only make up 20%  of the total host count!</a:t>
            </a:r>
            <a:endParaRPr sz="2400" dirty="0">
              <a:latin typeface="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76" y="1283772"/>
            <a:ext cx="3560491" cy="32058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98220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37660" algn="l"/>
              </a:tabLst>
            </a:pPr>
            <a:r>
              <a:rPr spc="-1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MOST</a:t>
            </a:r>
            <a:r>
              <a:rPr spc="29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12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CONTRIBUTING	</a:t>
            </a:r>
            <a:r>
              <a:rPr spc="-16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NEIGHBORHOODS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5309103"/>
            <a:ext cx="8763000" cy="1134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1325" indent="-429259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1325" algn="l"/>
                <a:tab pos="441959" algn="l"/>
              </a:tabLst>
            </a:pPr>
            <a:r>
              <a:rPr sz="2400" b="1" i="1" dirty="0">
                <a:latin typeface=""/>
                <a:cs typeface="Georgia"/>
              </a:rPr>
              <a:t>81 % of the listing are </a:t>
            </a:r>
            <a:r>
              <a:rPr sz="2400" b="1" i="1" dirty="0">
                <a:solidFill>
                  <a:srgbClr val="006FC0"/>
                </a:solidFill>
                <a:latin typeface=""/>
                <a:cs typeface="Georgia"/>
              </a:rPr>
              <a:t>Manhattan </a:t>
            </a:r>
            <a:r>
              <a:rPr sz="2400" b="1" i="1" dirty="0">
                <a:latin typeface=""/>
                <a:cs typeface="Georgia"/>
              </a:rPr>
              <a:t>and </a:t>
            </a:r>
            <a:r>
              <a:rPr sz="2400" b="1" i="1" dirty="0">
                <a:solidFill>
                  <a:srgbClr val="FF8000"/>
                </a:solidFill>
                <a:latin typeface=""/>
                <a:cs typeface="Georgia"/>
              </a:rPr>
              <a:t>Brooklyn </a:t>
            </a:r>
            <a:r>
              <a:rPr sz="2400" b="1" i="1" dirty="0">
                <a:latin typeface=""/>
                <a:cs typeface="Georgia"/>
              </a:rPr>
              <a:t>neighborhood group</a:t>
            </a:r>
            <a:endParaRPr sz="2400" dirty="0">
              <a:latin typeface=""/>
              <a:cs typeface="Georgia"/>
            </a:endParaRPr>
          </a:p>
          <a:p>
            <a:pPr marL="441325" indent="-429259">
              <a:lnSpc>
                <a:spcPct val="100000"/>
              </a:lnSpc>
              <a:spcBef>
                <a:spcPts val="50"/>
              </a:spcBef>
              <a:buClr>
                <a:srgbClr val="413A46"/>
              </a:buClr>
              <a:buFont typeface="Arial MT"/>
              <a:buChar char="•"/>
              <a:tabLst>
                <a:tab pos="441325" algn="l"/>
                <a:tab pos="441959" algn="l"/>
              </a:tabLst>
            </a:pPr>
            <a:r>
              <a:rPr sz="2400" b="1" i="1" dirty="0">
                <a:solidFill>
                  <a:srgbClr val="746778"/>
                </a:solidFill>
                <a:latin typeface=""/>
                <a:cs typeface="Georgia"/>
              </a:rPr>
              <a:t>Staten </a:t>
            </a:r>
            <a:r>
              <a:rPr sz="2400" b="1" i="1" dirty="0">
                <a:latin typeface=""/>
                <a:cs typeface="Georgia"/>
              </a:rPr>
              <a:t>Island has the lowest contribution.</a:t>
            </a:r>
            <a:endParaRPr sz="2400" dirty="0">
              <a:latin typeface="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80653" y="2288474"/>
            <a:ext cx="3560491" cy="1750126"/>
            <a:chOff x="7686617" y="4019371"/>
            <a:chExt cx="2272030" cy="11195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6617" y="4019371"/>
              <a:ext cx="2271891" cy="11194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8125" y="4191000"/>
              <a:ext cx="1933575" cy="7810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49423" y="2109098"/>
            <a:ext cx="23563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Georgia"/>
              </a:rPr>
              <a:t>Neighborhood group</a:t>
            </a:r>
            <a:r>
              <a:rPr lang="en-US" sz="1200" b="1" i="1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Georgia"/>
              </a:rPr>
              <a:t> </a:t>
            </a:r>
            <a:r>
              <a:rPr sz="1200" b="1" i="1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  <a:cs typeface="Georgia"/>
              </a:rPr>
              <a:t>percentages</a:t>
            </a:r>
            <a:endParaRPr sz="1200" dirty="0">
              <a:solidFill>
                <a:schemeClr val="accent2">
                  <a:lumMod val="50000"/>
                </a:schemeClr>
              </a:solidFill>
              <a:latin typeface="Copperplate Gothic Bold" panose="020E0705020206020404" pitchFamily="34" charset="77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71" y="852375"/>
            <a:ext cx="6177076" cy="5396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771" y="194944"/>
            <a:ext cx="8382029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4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MINIMUM</a:t>
            </a:r>
            <a:r>
              <a:rPr spc="9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11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NIGHT</a:t>
            </a:r>
            <a:r>
              <a:rPr spc="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14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CATEGORIES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6322803"/>
            <a:ext cx="891539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i="1" dirty="0">
                <a:latin typeface=""/>
                <a:cs typeface="Georgia"/>
              </a:rPr>
              <a:t>Low category in minimum night feature contributes 40 %</a:t>
            </a:r>
            <a:endParaRPr sz="2400" dirty="0">
              <a:latin typeface="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29600" y="3102082"/>
            <a:ext cx="2819400" cy="1622318"/>
            <a:chOff x="9239188" y="4181422"/>
            <a:chExt cx="2119630" cy="110998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9188" y="4181422"/>
              <a:ext cx="2119499" cy="11098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0700" y="4352924"/>
              <a:ext cx="1781175" cy="7715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29843" y="2925505"/>
            <a:ext cx="21971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latin typeface="Copperplate Gothic Bold" panose="020E0705020206020404" pitchFamily="34" charset="77"/>
                <a:cs typeface="Georgia"/>
              </a:rPr>
              <a:t>Minimum night category percentages</a:t>
            </a:r>
            <a:endParaRPr sz="1200" dirty="0">
              <a:latin typeface="Copperplate Gothic Bold" panose="020E0705020206020404" pitchFamily="34" charset="77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97037"/>
            <a:ext cx="9142090" cy="42417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551" y="202111"/>
            <a:ext cx="8401049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17725" algn="l"/>
              </a:tabLst>
            </a:pPr>
            <a:r>
              <a:rPr spc="-12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EFFECT</a:t>
            </a:r>
            <a:r>
              <a:rPr spc="27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1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OF</a:t>
            </a:r>
            <a:r>
              <a:rPr lang="en-US" spc="-19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24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MINIMUM</a:t>
            </a:r>
            <a:r>
              <a:rPr spc="10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11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NIGHT</a:t>
            </a:r>
            <a:r>
              <a:rPr lang="en-US" spc="100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1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ON</a:t>
            </a:r>
            <a:r>
              <a:rPr lang="en-US" spc="-1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spc="-245" dirty="0">
                <a:solidFill>
                  <a:schemeClr val="accent2">
                    <a:lumMod val="50000"/>
                  </a:schemeClr>
                </a:solidFill>
                <a:latin typeface="Copperplate Gothic Bold" panose="020E0705020206020404" pitchFamily="34" charset="77"/>
              </a:rPr>
              <a:t>REVIEWS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5801712"/>
            <a:ext cx="96012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i="1" dirty="0">
                <a:latin typeface=""/>
                <a:cs typeface="Georgia"/>
              </a:rPr>
              <a:t>Customers are more likely to leave reviews for lower number of minimum nights.</a:t>
            </a:r>
            <a:endParaRPr sz="2400" dirty="0">
              <a:latin typeface="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{F97DA6D1-8D22-2B40-95E6-BE49190CBF9B}tf10001060</Template>
  <TotalTime>79</TotalTime>
  <Words>353</Words>
  <Application>Microsoft Macintosh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American Typewriter</vt:lpstr>
      <vt:lpstr>Arial</vt:lpstr>
      <vt:lpstr>Arial MT</vt:lpstr>
      <vt:lpstr>Copperplate Gothic Bold</vt:lpstr>
      <vt:lpstr>Georgia</vt:lpstr>
      <vt:lpstr>Times New Roman</vt:lpstr>
      <vt:lpstr>Trebuchet MS</vt:lpstr>
      <vt:lpstr>Wingdings 3</vt:lpstr>
      <vt:lpstr>Facet</vt:lpstr>
      <vt:lpstr>"Behind Closed Doors: Decoding Airbnb's Presence in NYC"</vt:lpstr>
      <vt:lpstr>AGENDA</vt:lpstr>
      <vt:lpstr>OBJECTIVE </vt:lpstr>
      <vt:lpstr>BACKGROUND</vt:lpstr>
      <vt:lpstr>THE PROBLEMS WITH SHARED ROOMS</vt:lpstr>
      <vt:lpstr>EVERY HOST MATTER</vt:lpstr>
      <vt:lpstr>MOST CONTRIBUTING NEIGHBORHOODS</vt:lpstr>
      <vt:lpstr>MINIMUM NIGHT CATEGORIES</vt:lpstr>
      <vt:lpstr>EFFECT OF MINIMUM NIGHT ON REVIEWS</vt:lpstr>
      <vt:lpstr>CONCLUSION &amp;  RECOMMENDATIONS</vt:lpstr>
      <vt:lpstr>PowerPoint Presentation</vt:lpstr>
      <vt:lpstr>APPENDIX –DATA METHODOLOGY</vt:lpstr>
      <vt:lpstr>APPENDIX - DATA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"Behind Closed Doors: Decoding Airbnb's Presence in NYC"</dc:title>
  <cp:lastModifiedBy>Nitish Kumar</cp:lastModifiedBy>
  <cp:revision>5</cp:revision>
  <dcterms:created xsi:type="dcterms:W3CDTF">2024-03-10T08:00:39Z</dcterms:created>
  <dcterms:modified xsi:type="dcterms:W3CDTF">2024-08-09T17:45:56Z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LastSaved">
    <vt:filetime>2024-03-10T00:00:00Z</vt:filetime>
  </property>
</Properties>
</file>