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>
      <p:cViewPr varScale="1">
        <p:scale>
          <a:sx n="121" d="100"/>
          <a:sy n="121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1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6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12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9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758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0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8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5975" y="364807"/>
            <a:ext cx="5480050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7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6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2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10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2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9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814501"/>
            <a:ext cx="9130862" cy="20138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9500"/>
              </a:lnSpc>
              <a:spcBef>
                <a:spcPts val="95"/>
              </a:spcBef>
              <a:tabLst>
                <a:tab pos="897255" algn="l"/>
                <a:tab pos="3134995" algn="l"/>
                <a:tab pos="3210560" algn="l"/>
                <a:tab pos="3934460" algn="l"/>
                <a:tab pos="4514850" algn="l"/>
              </a:tabLst>
            </a:pPr>
            <a:r>
              <a:rPr lang="en-IN" sz="40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merican Typewriter" panose="02090604020004020304" pitchFamily="18" charset="77"/>
              </a:rPr>
              <a:t>"Revealing the Hidden Insights of Airbnb in NYC”</a:t>
            </a:r>
            <a:br>
              <a:rPr lang="en-IN" sz="40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merican Typewriter" panose="02090604020004020304" pitchFamily="18" charset="77"/>
              </a:rPr>
            </a:br>
            <a:endParaRPr sz="4000" b="1" i="0" dirty="0">
              <a:solidFill>
                <a:schemeClr val="accent2">
                  <a:lumMod val="50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4572000"/>
            <a:ext cx="5257800" cy="1277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8135" marR="5080" indent="-306070">
              <a:lnSpc>
                <a:spcPct val="141300"/>
              </a:lnSpc>
              <a:spcBef>
                <a:spcPts val="9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Nitish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kumar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318135" marR="5080" indent="-306070">
              <a:lnSpc>
                <a:spcPct val="141300"/>
              </a:lnSpc>
              <a:spcBef>
                <a:spcPts val="90"/>
              </a:spcBef>
            </a:pP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</a:b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8" name="Picture 2" descr="Airbnb Logo - PNG Logo Vector Brand Downloads (SVG, EPS)">
            <a:extLst>
              <a:ext uri="{FF2B5EF4-FFF2-40B4-BE49-F238E27FC236}">
                <a16:creationId xmlns:a16="http://schemas.microsoft.com/office/drawing/2014/main" id="{2378196D-4960-1F14-ED8E-9DA0BA45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" y="21021"/>
            <a:ext cx="2091690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002" y="306641"/>
            <a:ext cx="5212398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"/>
              </a:rPr>
              <a:t>5.1 Missing value 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2925" y="914285"/>
            <a:ext cx="7543800" cy="5839460"/>
            <a:chOff x="542925" y="914285"/>
            <a:chExt cx="7543800" cy="5839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27" y="914285"/>
              <a:ext cx="7515320" cy="30958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5" y="1085850"/>
              <a:ext cx="6991350" cy="2571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25" y="3476651"/>
              <a:ext cx="7543800" cy="3276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5" y="3686175"/>
              <a:ext cx="6943725" cy="2676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002" y="306641"/>
            <a:ext cx="2697798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"/>
              </a:rPr>
              <a:t>6. 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5300" y="790587"/>
            <a:ext cx="11210925" cy="6067411"/>
            <a:chOff x="495300" y="790587"/>
            <a:chExt cx="11210925" cy="606741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627" y="828449"/>
              <a:ext cx="4924569" cy="3124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150" y="1000125"/>
              <a:ext cx="4400550" cy="26003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600" y="3400450"/>
              <a:ext cx="5000625" cy="3457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5150" y="3609974"/>
              <a:ext cx="4400550" cy="30194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300" y="790587"/>
              <a:ext cx="6781800" cy="60674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" y="1000125"/>
              <a:ext cx="6181725" cy="5629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72200" y="762012"/>
            <a:ext cx="5848837" cy="5734050"/>
            <a:chOff x="6267302" y="762012"/>
            <a:chExt cx="5753735" cy="5734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7302" y="799986"/>
              <a:ext cx="2372020" cy="56581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971550"/>
              <a:ext cx="1847850" cy="5133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200" y="762012"/>
              <a:ext cx="2190750" cy="5734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50" y="971550"/>
              <a:ext cx="1590675" cy="5133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7875" y="762012"/>
              <a:ext cx="2352675" cy="5734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7425" y="971550"/>
              <a:ext cx="1752600" cy="51339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8200" y="130362"/>
            <a:ext cx="91440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79110" algn="l"/>
              </a:tabLst>
            </a:pP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THE PROBLEMS WITH SHARED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ROOMS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3400" y="2618041"/>
            <a:ext cx="5568802" cy="3172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solidFill>
                  <a:srgbClr val="746778"/>
                </a:solidFill>
                <a:latin typeface=""/>
                <a:cs typeface="Georgia"/>
              </a:rPr>
              <a:t>Shared rooms only account for 2 %  of the</a:t>
            </a:r>
            <a:endParaRPr sz="2400" dirty="0">
              <a:latin typeface="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b="1" i="1" dirty="0">
                <a:solidFill>
                  <a:srgbClr val="746778"/>
                </a:solidFill>
                <a:latin typeface=""/>
                <a:cs typeface="Georgia"/>
              </a:rPr>
              <a:t>total types of rooms.</a:t>
            </a:r>
            <a:endParaRPr sz="2400" dirty="0">
              <a:latin typeface="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21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solidFill>
                  <a:srgbClr val="809C9B"/>
                </a:solidFill>
                <a:latin typeface=""/>
                <a:cs typeface="Georgia"/>
              </a:rPr>
              <a:t>They are less likely to be reviewed.</a:t>
            </a:r>
            <a:endParaRPr sz="2400" dirty="0">
              <a:latin typeface=""/>
              <a:cs typeface="Georgia"/>
            </a:endParaRPr>
          </a:p>
          <a:p>
            <a:pPr marL="355600" marR="871219" indent="-343535">
              <a:lnSpc>
                <a:spcPts val="2850"/>
              </a:lnSpc>
              <a:spcBef>
                <a:spcPts val="22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solidFill>
                  <a:srgbClr val="916353"/>
                </a:solidFill>
                <a:latin typeface=""/>
                <a:cs typeface="Georgia"/>
              </a:rPr>
              <a:t>Median rates for shared rooms are  significantly lower.</a:t>
            </a:r>
            <a:endParaRPr sz="2400" dirty="0">
              <a:latin typeface="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7835" y="225424"/>
            <a:ext cx="3937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EVERY HOST MATTER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895" y="676275"/>
            <a:ext cx="11133201" cy="4981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1" y="5717540"/>
            <a:ext cx="99822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The top 60 hosts only make up 20%  of the total host count!</a:t>
            </a:r>
            <a:endParaRPr sz="2400" dirty="0">
              <a:latin typeface="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427" y="1958756"/>
            <a:ext cx="3560491" cy="32058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281241"/>
            <a:ext cx="70104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37660" algn="l"/>
              </a:tabLst>
            </a:pP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MOST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CONTRIBUTING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NEIGHBORHOODS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5708015"/>
            <a:ext cx="10439400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1325" algn="l"/>
                <a:tab pos="441959" algn="l"/>
              </a:tabLst>
            </a:pPr>
            <a:r>
              <a:rPr sz="2400" b="1" i="1" dirty="0">
                <a:latin typeface=""/>
                <a:cs typeface="Georgia"/>
              </a:rPr>
              <a:t>81 % of the listing are </a:t>
            </a:r>
            <a:r>
              <a:rPr sz="2400" b="1" i="1" dirty="0">
                <a:solidFill>
                  <a:srgbClr val="006FC0"/>
                </a:solidFill>
                <a:latin typeface=""/>
                <a:cs typeface="Georgia"/>
              </a:rPr>
              <a:t>Manhattan </a:t>
            </a:r>
            <a:r>
              <a:rPr sz="2400" b="1" i="1" dirty="0">
                <a:latin typeface=""/>
                <a:cs typeface="Georgia"/>
              </a:rPr>
              <a:t>and </a:t>
            </a:r>
            <a:r>
              <a:rPr sz="2400" b="1" i="1" dirty="0">
                <a:solidFill>
                  <a:srgbClr val="FF8000"/>
                </a:solidFill>
                <a:latin typeface=""/>
                <a:cs typeface="Georgia"/>
              </a:rPr>
              <a:t>Brooklyn </a:t>
            </a:r>
            <a:r>
              <a:rPr sz="2400" b="1" i="1" dirty="0">
                <a:latin typeface=""/>
                <a:cs typeface="Georgia"/>
              </a:rPr>
              <a:t>neighborhood group</a:t>
            </a:r>
            <a:endParaRPr sz="2400" dirty="0">
              <a:latin typeface=""/>
              <a:cs typeface="Georgia"/>
            </a:endParaRPr>
          </a:p>
          <a:p>
            <a:pPr marL="441325" indent="-429259">
              <a:lnSpc>
                <a:spcPct val="100000"/>
              </a:lnSpc>
              <a:spcBef>
                <a:spcPts val="50"/>
              </a:spcBef>
              <a:buClr>
                <a:srgbClr val="413A46"/>
              </a:buClr>
              <a:buFont typeface="Arial MT"/>
              <a:buChar char="•"/>
              <a:tabLst>
                <a:tab pos="441325" algn="l"/>
                <a:tab pos="441959" algn="l"/>
              </a:tabLst>
            </a:pPr>
            <a:r>
              <a:rPr sz="2400" b="1" i="1" dirty="0">
                <a:solidFill>
                  <a:srgbClr val="746778"/>
                </a:solidFill>
                <a:latin typeface=""/>
                <a:cs typeface="Georgia"/>
              </a:rPr>
              <a:t>Staten </a:t>
            </a:r>
            <a:r>
              <a:rPr sz="2400" b="1" i="1" dirty="0">
                <a:latin typeface=""/>
                <a:cs typeface="Georgia"/>
              </a:rPr>
              <a:t>Island has the lowest contribution.</a:t>
            </a:r>
            <a:endParaRPr sz="2400" dirty="0">
              <a:latin typeface="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86617" y="4019371"/>
            <a:ext cx="2272030" cy="1119505"/>
            <a:chOff x="7686617" y="4019371"/>
            <a:chExt cx="2272030" cy="11195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6617" y="4019371"/>
              <a:ext cx="2271891" cy="11194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8125" y="4191000"/>
              <a:ext cx="1933575" cy="7810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99958" y="3877309"/>
            <a:ext cx="1918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0" dirty="0">
                <a:latin typeface="Georgia"/>
                <a:cs typeface="Georgia"/>
              </a:rPr>
              <a:t>N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0" dirty="0">
                <a:latin typeface="Georgia"/>
                <a:cs typeface="Georgia"/>
              </a:rPr>
              <a:t>h</a:t>
            </a:r>
            <a:r>
              <a:rPr sz="1200" b="1" i="1" spc="-260" dirty="0">
                <a:latin typeface="Georgia"/>
                <a:cs typeface="Georgia"/>
              </a:rPr>
              <a:t>b</a:t>
            </a:r>
            <a:r>
              <a:rPr sz="1200" b="1" i="1" spc="-245" dirty="0">
                <a:latin typeface="Georgia"/>
                <a:cs typeface="Georgia"/>
              </a:rPr>
              <a:t>o</a:t>
            </a:r>
            <a:r>
              <a:rPr sz="1200" b="1" i="1" spc="-275" dirty="0">
                <a:latin typeface="Georgia"/>
                <a:cs typeface="Georgia"/>
              </a:rPr>
              <a:t>r</a:t>
            </a:r>
            <a:r>
              <a:rPr sz="1200" b="1" i="1" spc="-220" dirty="0">
                <a:latin typeface="Georgia"/>
                <a:cs typeface="Georgia"/>
              </a:rPr>
              <a:t>h</a:t>
            </a:r>
            <a:r>
              <a:rPr sz="1200" b="1" i="1" spc="-245" dirty="0">
                <a:latin typeface="Georgia"/>
                <a:cs typeface="Georgia"/>
              </a:rPr>
              <a:t>oo</a:t>
            </a:r>
            <a:r>
              <a:rPr sz="1200" b="1" i="1" spc="-200" dirty="0">
                <a:latin typeface="Georgia"/>
                <a:cs typeface="Georgia"/>
              </a:rPr>
              <a:t>d</a:t>
            </a:r>
            <a:r>
              <a:rPr sz="1200" b="1" i="1" spc="65" dirty="0">
                <a:latin typeface="Georgia"/>
                <a:cs typeface="Georgia"/>
              </a:rPr>
              <a:t> 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75" dirty="0">
                <a:latin typeface="Georgia"/>
                <a:cs typeface="Georgia"/>
              </a:rPr>
              <a:t>r</a:t>
            </a:r>
            <a:r>
              <a:rPr sz="1200" b="1" i="1" spc="-245" dirty="0">
                <a:latin typeface="Georgia"/>
                <a:cs typeface="Georgia"/>
              </a:rPr>
              <a:t>o</a:t>
            </a:r>
            <a:r>
              <a:rPr sz="1200" b="1" i="1" spc="-229" dirty="0">
                <a:latin typeface="Georgia"/>
                <a:cs typeface="Georgia"/>
              </a:rPr>
              <a:t>u</a:t>
            </a:r>
            <a:r>
              <a:rPr sz="1200" b="1" i="1" spc="-200" dirty="0">
                <a:latin typeface="Georgia"/>
                <a:cs typeface="Georgia"/>
              </a:rPr>
              <a:t>p</a:t>
            </a:r>
            <a:r>
              <a:rPr sz="1200" b="1" i="1" spc="-5" dirty="0">
                <a:latin typeface="Georgia"/>
                <a:cs typeface="Georgia"/>
              </a:rPr>
              <a:t> </a:t>
            </a:r>
            <a:r>
              <a:rPr sz="1200" b="1" i="1" spc="-185" dirty="0">
                <a:latin typeface="Georgia"/>
                <a:cs typeface="Georgia"/>
              </a:rPr>
              <a:t>p</a:t>
            </a:r>
            <a:r>
              <a:rPr sz="1200" b="1" i="1" spc="-235" dirty="0">
                <a:latin typeface="Georgia"/>
                <a:cs typeface="Georgia"/>
              </a:rPr>
              <a:t>e</a:t>
            </a:r>
            <a:r>
              <a:rPr sz="1200" b="1" i="1" spc="-275" dirty="0">
                <a:latin typeface="Georgia"/>
                <a:cs typeface="Georgia"/>
              </a:rPr>
              <a:t>rc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130" dirty="0">
                <a:latin typeface="Georgia"/>
                <a:cs typeface="Georgia"/>
              </a:rPr>
              <a:t>t</a:t>
            </a:r>
            <a:r>
              <a:rPr sz="1200" b="1" i="1" spc="-275" dirty="0">
                <a:latin typeface="Georgia"/>
                <a:cs typeface="Georgia"/>
              </a:rPr>
              <a:t>a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60" dirty="0">
                <a:latin typeface="Georgia"/>
                <a:cs typeface="Georgia"/>
              </a:rPr>
              <a:t>s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71" y="852375"/>
            <a:ext cx="6177076" cy="5396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94944"/>
            <a:ext cx="772134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MINIMUM NIGHT CATEGORIES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1" y="6184900"/>
            <a:ext cx="937259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i="1" dirty="0">
                <a:latin typeface=""/>
                <a:cs typeface="Georgia"/>
              </a:rPr>
              <a:t>Low category in minimum night feature contributes 40 %</a:t>
            </a:r>
            <a:endParaRPr sz="2400" dirty="0">
              <a:latin typeface="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59546" y="3352799"/>
            <a:ext cx="2799272" cy="2795611"/>
            <a:chOff x="9239188" y="4181422"/>
            <a:chExt cx="2119630" cy="11099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9188" y="4181422"/>
              <a:ext cx="2119499" cy="1109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0700" y="4352924"/>
              <a:ext cx="1781175" cy="7715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786052" y="3523994"/>
            <a:ext cx="219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90" dirty="0">
                <a:latin typeface="Georgia"/>
                <a:cs typeface="Georgia"/>
              </a:rPr>
              <a:t>M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305" dirty="0">
                <a:latin typeface="Georgia"/>
                <a:cs typeface="Georgia"/>
              </a:rPr>
              <a:t>m</a:t>
            </a:r>
            <a:r>
              <a:rPr sz="1200" b="1" i="1" spc="-229" dirty="0">
                <a:latin typeface="Georgia"/>
                <a:cs typeface="Georgia"/>
              </a:rPr>
              <a:t>u</a:t>
            </a:r>
            <a:r>
              <a:rPr sz="1200" b="1" i="1" spc="-254" dirty="0">
                <a:latin typeface="Georgia"/>
                <a:cs typeface="Georgia"/>
              </a:rPr>
              <a:t>m</a:t>
            </a:r>
            <a:r>
              <a:rPr sz="1200" b="1" i="1" spc="-55" dirty="0">
                <a:latin typeface="Georgia"/>
                <a:cs typeface="Georgia"/>
              </a:rPr>
              <a:t> 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0" dirty="0">
                <a:latin typeface="Georgia"/>
                <a:cs typeface="Georgia"/>
              </a:rPr>
              <a:t>h</a:t>
            </a:r>
            <a:r>
              <a:rPr sz="1200" b="1" i="1" spc="-150" dirty="0">
                <a:latin typeface="Georgia"/>
                <a:cs typeface="Georgia"/>
              </a:rPr>
              <a:t>t</a:t>
            </a:r>
            <a:r>
              <a:rPr sz="1200" b="1" i="1" spc="15" dirty="0">
                <a:latin typeface="Georgia"/>
                <a:cs typeface="Georgia"/>
              </a:rPr>
              <a:t> </a:t>
            </a:r>
            <a:r>
              <a:rPr sz="1200" b="1" i="1" spc="-275" dirty="0">
                <a:latin typeface="Georgia"/>
                <a:cs typeface="Georgia"/>
              </a:rPr>
              <a:t>ca</a:t>
            </a:r>
            <a:r>
              <a:rPr sz="1200" b="1" i="1" spc="-130" dirty="0">
                <a:latin typeface="Georgia"/>
                <a:cs typeface="Georgia"/>
              </a:rPr>
              <a:t>t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45" dirty="0">
                <a:latin typeface="Georgia"/>
                <a:cs typeface="Georgia"/>
              </a:rPr>
              <a:t>o</a:t>
            </a:r>
            <a:r>
              <a:rPr sz="1200" b="1" i="1" spc="-275" dirty="0">
                <a:latin typeface="Georgia"/>
                <a:cs typeface="Georgia"/>
              </a:rPr>
              <a:t>r</a:t>
            </a:r>
            <a:r>
              <a:rPr sz="1200" b="1" i="1" spc="-245" dirty="0">
                <a:latin typeface="Georgia"/>
                <a:cs typeface="Georgia"/>
              </a:rPr>
              <a:t>y</a:t>
            </a:r>
            <a:r>
              <a:rPr sz="1200" b="1" i="1" spc="114" dirty="0">
                <a:latin typeface="Georgia"/>
                <a:cs typeface="Georgia"/>
              </a:rPr>
              <a:t> </a:t>
            </a:r>
            <a:r>
              <a:rPr sz="1200" b="1" i="1" spc="-185" dirty="0">
                <a:latin typeface="Georgia"/>
                <a:cs typeface="Georgia"/>
              </a:rPr>
              <a:t>p</a:t>
            </a:r>
            <a:r>
              <a:rPr sz="1200" b="1" i="1" spc="-235" dirty="0">
                <a:latin typeface="Georgia"/>
                <a:cs typeface="Georgia"/>
              </a:rPr>
              <a:t>e</a:t>
            </a:r>
            <a:r>
              <a:rPr sz="1200" b="1" i="1" spc="-275" dirty="0">
                <a:latin typeface="Georgia"/>
                <a:cs typeface="Georgia"/>
              </a:rPr>
              <a:t>rc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130" dirty="0">
                <a:latin typeface="Georgia"/>
                <a:cs typeface="Georgia"/>
              </a:rPr>
              <a:t>t</a:t>
            </a:r>
            <a:r>
              <a:rPr sz="1200" b="1" i="1" spc="-275" dirty="0">
                <a:latin typeface="Georgia"/>
                <a:cs typeface="Georgia"/>
              </a:rPr>
              <a:t>a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60" dirty="0">
                <a:latin typeface="Georgia"/>
                <a:cs typeface="Georgia"/>
              </a:rPr>
              <a:t>s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409" y="1319223"/>
            <a:ext cx="9142090" cy="42417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51266"/>
            <a:ext cx="93726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17725" algn="l"/>
              </a:tabLst>
            </a:pP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EFFECT OF	MINIMUM NIGHT ON REVIEWS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1" y="5670232"/>
            <a:ext cx="107441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Customers are more likely to leave reviews for lower number of minimum nights.</a:t>
            </a:r>
            <a:endParaRPr sz="2400" dirty="0">
              <a:latin typeface="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162" y="274319"/>
            <a:ext cx="8555038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7. Bivariate and Multivariate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371600"/>
            <a:ext cx="6210300" cy="5486400"/>
            <a:chOff x="457200" y="771537"/>
            <a:chExt cx="6210300" cy="5486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771537"/>
              <a:ext cx="6210300" cy="5486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750" y="981075"/>
              <a:ext cx="5610225" cy="4886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4008-14D7-E2E7-F457-941199F8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CONCLUSION</a:t>
            </a:r>
            <a:br>
              <a:rPr lang="en-IN" sz="36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  <a:latin typeface="Copperplate Gothic Bold" panose="020E07050202060204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D25C-5019-6217-158E-19193CA0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30611"/>
          </a:xfrm>
        </p:spPr>
        <p:txBody>
          <a:bodyPr/>
          <a:lstStyle/>
          <a:p>
            <a:r>
              <a:rPr lang="en-IN" dirty="0">
                <a:latin typeface="American Typewriter" panose="02090604020004020304" pitchFamily="18" charset="77"/>
              </a:rPr>
              <a:t>Strong significant insights are derived based on various attributes in the dataset.</a:t>
            </a:r>
          </a:p>
          <a:p>
            <a:r>
              <a:rPr lang="en-IN" dirty="0">
                <a:latin typeface="American Typewriter" panose="02090604020004020304" pitchFamily="18" charset="77"/>
              </a:rPr>
              <a:t>Ample amount and variety of visuals have can used in the  presentations for the stake-holders.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Data collection team should collect data about review scores so that it can strengthen the later analysis</a:t>
            </a:r>
          </a:p>
          <a:p>
            <a:r>
              <a:rPr lang="en-IN" dirty="0">
                <a:latin typeface="American Typewriter" panose="02090604020004020304" pitchFamily="18" charset="77"/>
              </a:rPr>
              <a:t>A clustering machine learning model to identify groups of  similar objects in datasets with two or more variable quantities can be made</a:t>
            </a:r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467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8400" y="364807"/>
            <a:ext cx="589216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i="1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APPENDIX - DATA SOURCES</a:t>
            </a:r>
            <a:endParaRPr sz="2750" dirty="0">
              <a:solidFill>
                <a:schemeClr val="accent2">
                  <a:lumMod val="50000"/>
                </a:schemeClr>
              </a:solidFill>
              <a:latin typeface="Copperplate Gothic Bold" panose="020E0705020206020404" pitchFamily="34" charset="77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827678"/>
            <a:ext cx="9363075" cy="56682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The columns in the dataset are self-explanatory. You can refer to the  diagram given below to get a better idea of what each column signifies.</a:t>
            </a:r>
            <a:endParaRPr sz="18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3725" y="1457337"/>
            <a:ext cx="5781675" cy="5238750"/>
            <a:chOff x="3133725" y="1457337"/>
            <a:chExt cx="5781675" cy="5238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3725" y="1457337"/>
              <a:ext cx="5781675" cy="5238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3275" y="1666875"/>
              <a:ext cx="5181600" cy="4638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92" y="1440561"/>
            <a:ext cx="17786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335" dirty="0">
                <a:solidFill>
                  <a:srgbClr val="2C282F"/>
                </a:solidFill>
              </a:rPr>
              <a:t>A</a:t>
            </a:r>
            <a:r>
              <a:rPr sz="3200" spc="-40" dirty="0">
                <a:solidFill>
                  <a:srgbClr val="2C282F"/>
                </a:solidFill>
              </a:rPr>
              <a:t>G</a:t>
            </a:r>
            <a:r>
              <a:rPr sz="3200" spc="-215" dirty="0">
                <a:solidFill>
                  <a:srgbClr val="2C282F"/>
                </a:solidFill>
              </a:rPr>
              <a:t>E</a:t>
            </a:r>
            <a:r>
              <a:rPr sz="3200" spc="-185" dirty="0">
                <a:solidFill>
                  <a:srgbClr val="2C282F"/>
                </a:solidFill>
              </a:rPr>
              <a:t>N</a:t>
            </a:r>
            <a:r>
              <a:rPr sz="3200" spc="-270" dirty="0">
                <a:solidFill>
                  <a:srgbClr val="2C282F"/>
                </a:solidFill>
              </a:rPr>
              <a:t>D</a:t>
            </a:r>
            <a:r>
              <a:rPr sz="3200" spc="-245" dirty="0">
                <a:solidFill>
                  <a:srgbClr val="2C282F"/>
                </a:solidFill>
              </a:rPr>
              <a:t>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33462" y="2186051"/>
            <a:ext cx="10135235" cy="542925"/>
          </a:xfrm>
          <a:custGeom>
            <a:avLst/>
            <a:gdLst/>
            <a:ahLst/>
            <a:cxnLst/>
            <a:rect l="l" t="t" r="r" b="b"/>
            <a:pathLst>
              <a:path w="10135235" h="542925">
                <a:moveTo>
                  <a:pt x="10044112" y="0"/>
                </a:moveTo>
                <a:lnTo>
                  <a:pt x="90487" y="0"/>
                </a:lnTo>
                <a:lnTo>
                  <a:pt x="55265" y="7092"/>
                </a:lnTo>
                <a:lnTo>
                  <a:pt x="26503" y="26447"/>
                </a:lnTo>
                <a:lnTo>
                  <a:pt x="7111" y="55185"/>
                </a:lnTo>
                <a:lnTo>
                  <a:pt x="0" y="90424"/>
                </a:lnTo>
                <a:lnTo>
                  <a:pt x="0" y="452374"/>
                </a:lnTo>
                <a:lnTo>
                  <a:pt x="7111" y="487632"/>
                </a:lnTo>
                <a:lnTo>
                  <a:pt x="26503" y="516413"/>
                </a:lnTo>
                <a:lnTo>
                  <a:pt x="55265" y="535813"/>
                </a:lnTo>
                <a:lnTo>
                  <a:pt x="90487" y="542925"/>
                </a:lnTo>
                <a:lnTo>
                  <a:pt x="10044112" y="542925"/>
                </a:lnTo>
                <a:lnTo>
                  <a:pt x="10079370" y="535813"/>
                </a:lnTo>
                <a:lnTo>
                  <a:pt x="10108152" y="516413"/>
                </a:lnTo>
                <a:lnTo>
                  <a:pt x="10127551" y="487632"/>
                </a:lnTo>
                <a:lnTo>
                  <a:pt x="10134663" y="452374"/>
                </a:lnTo>
                <a:lnTo>
                  <a:pt x="10134663" y="90424"/>
                </a:lnTo>
                <a:lnTo>
                  <a:pt x="10127551" y="55185"/>
                </a:lnTo>
                <a:lnTo>
                  <a:pt x="10108152" y="26447"/>
                </a:lnTo>
                <a:lnTo>
                  <a:pt x="10079370" y="7092"/>
                </a:lnTo>
                <a:lnTo>
                  <a:pt x="10044112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2805176"/>
            <a:ext cx="10135235" cy="542925"/>
          </a:xfrm>
          <a:custGeom>
            <a:avLst/>
            <a:gdLst/>
            <a:ahLst/>
            <a:cxnLst/>
            <a:rect l="l" t="t" r="r" b="b"/>
            <a:pathLst>
              <a:path w="10135235" h="542925">
                <a:moveTo>
                  <a:pt x="10044112" y="0"/>
                </a:moveTo>
                <a:lnTo>
                  <a:pt x="90487" y="0"/>
                </a:lnTo>
                <a:lnTo>
                  <a:pt x="55265" y="7092"/>
                </a:lnTo>
                <a:lnTo>
                  <a:pt x="26503" y="26447"/>
                </a:lnTo>
                <a:lnTo>
                  <a:pt x="7111" y="55185"/>
                </a:lnTo>
                <a:lnTo>
                  <a:pt x="0" y="90424"/>
                </a:lnTo>
                <a:lnTo>
                  <a:pt x="0" y="452374"/>
                </a:lnTo>
                <a:lnTo>
                  <a:pt x="7111" y="487632"/>
                </a:lnTo>
                <a:lnTo>
                  <a:pt x="26503" y="516413"/>
                </a:lnTo>
                <a:lnTo>
                  <a:pt x="55265" y="535813"/>
                </a:lnTo>
                <a:lnTo>
                  <a:pt x="90487" y="542925"/>
                </a:lnTo>
                <a:lnTo>
                  <a:pt x="10044112" y="542925"/>
                </a:lnTo>
                <a:lnTo>
                  <a:pt x="10079370" y="535813"/>
                </a:lnTo>
                <a:lnTo>
                  <a:pt x="10108152" y="516413"/>
                </a:lnTo>
                <a:lnTo>
                  <a:pt x="10127551" y="487632"/>
                </a:lnTo>
                <a:lnTo>
                  <a:pt x="10134663" y="452374"/>
                </a:lnTo>
                <a:lnTo>
                  <a:pt x="10134663" y="90424"/>
                </a:lnTo>
                <a:lnTo>
                  <a:pt x="10127551" y="55185"/>
                </a:lnTo>
                <a:lnTo>
                  <a:pt x="10108152" y="26447"/>
                </a:lnTo>
                <a:lnTo>
                  <a:pt x="10079370" y="7092"/>
                </a:lnTo>
                <a:lnTo>
                  <a:pt x="10044112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462" y="3414776"/>
            <a:ext cx="10135235" cy="552450"/>
          </a:xfrm>
          <a:custGeom>
            <a:avLst/>
            <a:gdLst/>
            <a:ahLst/>
            <a:cxnLst/>
            <a:rect l="l" t="t" r="r" b="b"/>
            <a:pathLst>
              <a:path w="10135235" h="552450">
                <a:moveTo>
                  <a:pt x="10042461" y="0"/>
                </a:moveTo>
                <a:lnTo>
                  <a:pt x="92075" y="0"/>
                </a:lnTo>
                <a:lnTo>
                  <a:pt x="56235" y="7225"/>
                </a:lnTo>
                <a:lnTo>
                  <a:pt x="26968" y="26939"/>
                </a:lnTo>
                <a:lnTo>
                  <a:pt x="7235" y="56203"/>
                </a:lnTo>
                <a:lnTo>
                  <a:pt x="0" y="92075"/>
                </a:lnTo>
                <a:lnTo>
                  <a:pt x="0" y="460248"/>
                </a:lnTo>
                <a:lnTo>
                  <a:pt x="7235" y="496139"/>
                </a:lnTo>
                <a:lnTo>
                  <a:pt x="26968" y="525446"/>
                </a:lnTo>
                <a:lnTo>
                  <a:pt x="56235" y="545205"/>
                </a:lnTo>
                <a:lnTo>
                  <a:pt x="92075" y="552450"/>
                </a:lnTo>
                <a:lnTo>
                  <a:pt x="10042461" y="552450"/>
                </a:lnTo>
                <a:lnTo>
                  <a:pt x="10078352" y="545205"/>
                </a:lnTo>
                <a:lnTo>
                  <a:pt x="10107660" y="525446"/>
                </a:lnTo>
                <a:lnTo>
                  <a:pt x="10127418" y="496139"/>
                </a:lnTo>
                <a:lnTo>
                  <a:pt x="10134663" y="460248"/>
                </a:lnTo>
                <a:lnTo>
                  <a:pt x="10134663" y="92075"/>
                </a:lnTo>
                <a:lnTo>
                  <a:pt x="10127418" y="56203"/>
                </a:lnTo>
                <a:lnTo>
                  <a:pt x="10107660" y="26939"/>
                </a:lnTo>
                <a:lnTo>
                  <a:pt x="10078352" y="7225"/>
                </a:lnTo>
                <a:lnTo>
                  <a:pt x="10042461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62" y="4033901"/>
            <a:ext cx="10135235" cy="552450"/>
          </a:xfrm>
          <a:custGeom>
            <a:avLst/>
            <a:gdLst/>
            <a:ahLst/>
            <a:cxnLst/>
            <a:rect l="l" t="t" r="r" b="b"/>
            <a:pathLst>
              <a:path w="10135235" h="552450">
                <a:moveTo>
                  <a:pt x="10042461" y="0"/>
                </a:moveTo>
                <a:lnTo>
                  <a:pt x="92075" y="0"/>
                </a:lnTo>
                <a:lnTo>
                  <a:pt x="56235" y="7225"/>
                </a:lnTo>
                <a:lnTo>
                  <a:pt x="26968" y="26939"/>
                </a:lnTo>
                <a:lnTo>
                  <a:pt x="7235" y="56203"/>
                </a:lnTo>
                <a:lnTo>
                  <a:pt x="0" y="92075"/>
                </a:lnTo>
                <a:lnTo>
                  <a:pt x="0" y="460248"/>
                </a:lnTo>
                <a:lnTo>
                  <a:pt x="7235" y="496139"/>
                </a:lnTo>
                <a:lnTo>
                  <a:pt x="26968" y="525446"/>
                </a:lnTo>
                <a:lnTo>
                  <a:pt x="56235" y="545205"/>
                </a:lnTo>
                <a:lnTo>
                  <a:pt x="92075" y="552450"/>
                </a:lnTo>
                <a:lnTo>
                  <a:pt x="10042461" y="552450"/>
                </a:lnTo>
                <a:lnTo>
                  <a:pt x="10078352" y="545205"/>
                </a:lnTo>
                <a:lnTo>
                  <a:pt x="10107660" y="525446"/>
                </a:lnTo>
                <a:lnTo>
                  <a:pt x="10127418" y="496139"/>
                </a:lnTo>
                <a:lnTo>
                  <a:pt x="10134663" y="460248"/>
                </a:lnTo>
                <a:lnTo>
                  <a:pt x="10134663" y="92075"/>
                </a:lnTo>
                <a:lnTo>
                  <a:pt x="10127418" y="56203"/>
                </a:lnTo>
                <a:lnTo>
                  <a:pt x="10107660" y="26939"/>
                </a:lnTo>
                <a:lnTo>
                  <a:pt x="10078352" y="7225"/>
                </a:lnTo>
                <a:lnTo>
                  <a:pt x="10042461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2" y="4653026"/>
            <a:ext cx="10135235" cy="542925"/>
          </a:xfrm>
          <a:custGeom>
            <a:avLst/>
            <a:gdLst/>
            <a:ahLst/>
            <a:cxnLst/>
            <a:rect l="l" t="t" r="r" b="b"/>
            <a:pathLst>
              <a:path w="10135235" h="542925">
                <a:moveTo>
                  <a:pt x="10044112" y="0"/>
                </a:moveTo>
                <a:lnTo>
                  <a:pt x="90487" y="0"/>
                </a:lnTo>
                <a:lnTo>
                  <a:pt x="55265" y="7092"/>
                </a:lnTo>
                <a:lnTo>
                  <a:pt x="26503" y="26447"/>
                </a:lnTo>
                <a:lnTo>
                  <a:pt x="7111" y="55185"/>
                </a:lnTo>
                <a:lnTo>
                  <a:pt x="0" y="90424"/>
                </a:lnTo>
                <a:lnTo>
                  <a:pt x="0" y="452374"/>
                </a:lnTo>
                <a:lnTo>
                  <a:pt x="7111" y="487632"/>
                </a:lnTo>
                <a:lnTo>
                  <a:pt x="26503" y="516413"/>
                </a:lnTo>
                <a:lnTo>
                  <a:pt x="55265" y="535813"/>
                </a:lnTo>
                <a:lnTo>
                  <a:pt x="90487" y="542925"/>
                </a:lnTo>
                <a:lnTo>
                  <a:pt x="10044112" y="542925"/>
                </a:lnTo>
                <a:lnTo>
                  <a:pt x="10079370" y="535813"/>
                </a:lnTo>
                <a:lnTo>
                  <a:pt x="10108152" y="516413"/>
                </a:lnTo>
                <a:lnTo>
                  <a:pt x="10127551" y="487632"/>
                </a:lnTo>
                <a:lnTo>
                  <a:pt x="10134663" y="452374"/>
                </a:lnTo>
                <a:lnTo>
                  <a:pt x="10134663" y="90424"/>
                </a:lnTo>
                <a:lnTo>
                  <a:pt x="10127551" y="55185"/>
                </a:lnTo>
                <a:lnTo>
                  <a:pt x="10108152" y="26447"/>
                </a:lnTo>
                <a:lnTo>
                  <a:pt x="10079370" y="7092"/>
                </a:lnTo>
                <a:lnTo>
                  <a:pt x="10044112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2551" y="2207072"/>
            <a:ext cx="3970338" cy="3887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Objective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12700" marR="398145">
              <a:lnSpc>
                <a:spcPct val="168800"/>
              </a:lnSpc>
            </a:pP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Data life cycle  </a:t>
            </a:r>
          </a:p>
          <a:p>
            <a:pPr marL="12700" marR="398145">
              <a:lnSpc>
                <a:spcPct val="168800"/>
              </a:lnSpc>
            </a:pP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Analysis methods   Recommendations</a:t>
            </a:r>
            <a:r>
              <a:rPr lang="en-IN" sz="2400" b="1" i="1" dirty="0">
                <a:solidFill>
                  <a:srgbClr val="FFFFFF"/>
                </a:solidFill>
                <a:latin typeface=""/>
                <a:cs typeface="Georgia"/>
              </a:rPr>
              <a:t>  </a:t>
            </a: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Appendix: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387350" indent="-17208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87985" algn="l"/>
              </a:tabLst>
            </a:pPr>
            <a:r>
              <a:rPr sz="1850" b="1" i="1" dirty="0">
                <a:latin typeface=""/>
                <a:cs typeface="Georgia"/>
              </a:rPr>
              <a:t>Data sources</a:t>
            </a:r>
            <a:endParaRPr sz="1850" dirty="0">
              <a:latin typeface=""/>
              <a:cs typeface="Georgia"/>
            </a:endParaRPr>
          </a:p>
          <a:p>
            <a:pPr marL="387350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7985" algn="l"/>
              </a:tabLst>
            </a:pPr>
            <a:r>
              <a:rPr sz="1850" b="1" i="1" dirty="0">
                <a:latin typeface=""/>
                <a:cs typeface="Georgia"/>
              </a:rPr>
              <a:t>Data methodology</a:t>
            </a:r>
            <a:endParaRPr sz="1850" dirty="0">
              <a:latin typeface=""/>
              <a:cs typeface="Georgia"/>
            </a:endParaRPr>
          </a:p>
          <a:p>
            <a:pPr marL="387350" indent="-17208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387985" algn="l"/>
              </a:tabLst>
            </a:pPr>
            <a:r>
              <a:rPr sz="1850" b="1" i="1" dirty="0">
                <a:latin typeface=""/>
                <a:cs typeface="Georgia"/>
              </a:rPr>
              <a:t>Data model assumptions</a:t>
            </a:r>
            <a:endParaRPr sz="1850" dirty="0">
              <a:latin typeface="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54266"/>
            <a:ext cx="7485633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APPENDIX </a:t>
            </a: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Arial"/>
              </a:rPr>
              <a:t>–</a:t>
            </a: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DATA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772983"/>
            <a:ext cx="9220200" cy="27546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Conducted a thorough analysis of NewYork Airbnbs Dataset.</a:t>
            </a:r>
            <a:endParaRPr sz="2400" dirty="0">
              <a:latin typeface="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Cleaned the data set using python.</a:t>
            </a:r>
            <a:endParaRPr sz="2400" dirty="0">
              <a:latin typeface="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Derived the necessary features.</a:t>
            </a:r>
            <a:endParaRPr sz="2400" dirty="0">
              <a:latin typeface="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Used group aggregation, pivot table and other statistical methods.</a:t>
            </a:r>
            <a:endParaRPr sz="2400" dirty="0">
              <a:latin typeface="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Created charts and visualizations using Tableau.</a:t>
            </a:r>
            <a:endParaRPr sz="2400" dirty="0">
              <a:latin typeface="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85381"/>
            <a:ext cx="6879335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APPENDIX - DATA ASSUMPTIONS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71699" y="1856740"/>
            <a:ext cx="5667501" cy="4543581"/>
            <a:chOff x="3171699" y="1047671"/>
            <a:chExt cx="5667501" cy="45435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699" y="1047671"/>
              <a:ext cx="5667501" cy="4543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1219200"/>
              <a:ext cx="5143500" cy="4019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442" y="1459611"/>
            <a:ext cx="283495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2C282F"/>
                </a:solidFill>
                <a:latin typeface=""/>
              </a:rPr>
              <a:t>OBJECTIVE</a:t>
            </a:r>
            <a:endParaRPr sz="3200" dirty="0">
              <a:latin typeface="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9175" y="2162175"/>
            <a:ext cx="10134600" cy="1133475"/>
            <a:chOff x="1019175" y="2162175"/>
            <a:chExt cx="10134600" cy="1133475"/>
          </a:xfrm>
        </p:grpSpPr>
        <p:sp>
          <p:nvSpPr>
            <p:cNvPr id="4" name="object 4"/>
            <p:cNvSpPr/>
            <p:nvPr/>
          </p:nvSpPr>
          <p:spPr>
            <a:xfrm>
              <a:off x="1019175" y="2162175"/>
              <a:ext cx="10134600" cy="1133475"/>
            </a:xfrm>
            <a:custGeom>
              <a:avLst/>
              <a:gdLst/>
              <a:ahLst/>
              <a:cxnLst/>
              <a:rect l="l" t="t" r="r" b="b"/>
              <a:pathLst>
                <a:path w="10134600" h="1133475">
                  <a:moveTo>
                    <a:pt x="10021189" y="0"/>
                  </a:moveTo>
                  <a:lnTo>
                    <a:pt x="113347" y="0"/>
                  </a:lnTo>
                  <a:lnTo>
                    <a:pt x="69228" y="8915"/>
                  </a:lnTo>
                  <a:lnTo>
                    <a:pt x="33199" y="33226"/>
                  </a:lnTo>
                  <a:lnTo>
                    <a:pt x="8907" y="69276"/>
                  </a:lnTo>
                  <a:lnTo>
                    <a:pt x="0" y="113411"/>
                  </a:lnTo>
                  <a:lnTo>
                    <a:pt x="0" y="1020063"/>
                  </a:lnTo>
                  <a:lnTo>
                    <a:pt x="8907" y="1064198"/>
                  </a:lnTo>
                  <a:lnTo>
                    <a:pt x="33199" y="1100248"/>
                  </a:lnTo>
                  <a:lnTo>
                    <a:pt x="69228" y="1124559"/>
                  </a:lnTo>
                  <a:lnTo>
                    <a:pt x="113347" y="1133475"/>
                  </a:lnTo>
                  <a:lnTo>
                    <a:pt x="10021189" y="1133475"/>
                  </a:lnTo>
                  <a:lnTo>
                    <a:pt x="10065323" y="1124559"/>
                  </a:lnTo>
                  <a:lnTo>
                    <a:pt x="10101373" y="1100248"/>
                  </a:lnTo>
                  <a:lnTo>
                    <a:pt x="10125684" y="1064198"/>
                  </a:lnTo>
                  <a:lnTo>
                    <a:pt x="10134600" y="1020063"/>
                  </a:lnTo>
                  <a:lnTo>
                    <a:pt x="10134600" y="113411"/>
                  </a:lnTo>
                  <a:lnTo>
                    <a:pt x="10125684" y="69276"/>
                  </a:lnTo>
                  <a:lnTo>
                    <a:pt x="10101373" y="33226"/>
                  </a:lnTo>
                  <a:lnTo>
                    <a:pt x="10065323" y="8915"/>
                  </a:lnTo>
                  <a:lnTo>
                    <a:pt x="10021189" y="0"/>
                  </a:lnTo>
                  <a:close/>
                </a:path>
              </a:pathLst>
            </a:custGeom>
            <a:solidFill>
              <a:srgbClr val="DBD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1951" y="2574330"/>
              <a:ext cx="509905" cy="318770"/>
            </a:xfrm>
            <a:custGeom>
              <a:avLst/>
              <a:gdLst/>
              <a:ahLst/>
              <a:cxnLst/>
              <a:rect l="l" t="t" r="r" b="b"/>
              <a:pathLst>
                <a:path w="509905" h="318769">
                  <a:moveTo>
                    <a:pt x="509797" y="0"/>
                  </a:moveTo>
                  <a:lnTo>
                    <a:pt x="350253" y="0"/>
                  </a:lnTo>
                  <a:lnTo>
                    <a:pt x="350253" y="31907"/>
                  </a:lnTo>
                  <a:lnTo>
                    <a:pt x="455203" y="31907"/>
                  </a:lnTo>
                  <a:lnTo>
                    <a:pt x="286435" y="200667"/>
                  </a:lnTo>
                  <a:lnTo>
                    <a:pt x="190708" y="104945"/>
                  </a:lnTo>
                  <a:lnTo>
                    <a:pt x="0" y="295887"/>
                  </a:lnTo>
                  <a:lnTo>
                    <a:pt x="22436" y="318324"/>
                  </a:lnTo>
                  <a:lnTo>
                    <a:pt x="190708" y="150313"/>
                  </a:lnTo>
                  <a:lnTo>
                    <a:pt x="286435" y="246035"/>
                  </a:lnTo>
                  <a:lnTo>
                    <a:pt x="477889" y="54591"/>
                  </a:lnTo>
                  <a:lnTo>
                    <a:pt x="477889" y="159536"/>
                  </a:lnTo>
                  <a:lnTo>
                    <a:pt x="509798" y="159536"/>
                  </a:lnTo>
                  <a:lnTo>
                    <a:pt x="509797" y="0"/>
                  </a:lnTo>
                  <a:close/>
                </a:path>
              </a:pathLst>
            </a:custGeom>
            <a:solidFill>
              <a:srgbClr val="908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1951" y="2574330"/>
              <a:ext cx="509905" cy="318770"/>
            </a:xfrm>
            <a:custGeom>
              <a:avLst/>
              <a:gdLst/>
              <a:ahLst/>
              <a:cxnLst/>
              <a:rect l="l" t="t" r="r" b="b"/>
              <a:pathLst>
                <a:path w="509905" h="318769">
                  <a:moveTo>
                    <a:pt x="509797" y="0"/>
                  </a:moveTo>
                  <a:lnTo>
                    <a:pt x="509798" y="159536"/>
                  </a:lnTo>
                  <a:lnTo>
                    <a:pt x="477889" y="159536"/>
                  </a:lnTo>
                  <a:lnTo>
                    <a:pt x="477889" y="54591"/>
                  </a:lnTo>
                  <a:lnTo>
                    <a:pt x="286435" y="246035"/>
                  </a:lnTo>
                  <a:lnTo>
                    <a:pt x="190708" y="150313"/>
                  </a:lnTo>
                  <a:lnTo>
                    <a:pt x="22436" y="318324"/>
                  </a:lnTo>
                  <a:lnTo>
                    <a:pt x="0" y="295887"/>
                  </a:lnTo>
                  <a:lnTo>
                    <a:pt x="190708" y="104945"/>
                  </a:lnTo>
                  <a:lnTo>
                    <a:pt x="286435" y="200667"/>
                  </a:lnTo>
                  <a:lnTo>
                    <a:pt x="455203" y="31907"/>
                  </a:lnTo>
                  <a:lnTo>
                    <a:pt x="350253" y="31907"/>
                  </a:lnTo>
                  <a:lnTo>
                    <a:pt x="350253" y="0"/>
                  </a:lnTo>
                  <a:lnTo>
                    <a:pt x="509797" y="0"/>
                  </a:lnTo>
                  <a:close/>
                </a:path>
              </a:pathLst>
            </a:custGeom>
            <a:ln w="3175">
              <a:solidFill>
                <a:srgbClr val="908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6900" y="2424175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619125"/>
                  </a:moveTo>
                  <a:lnTo>
                    <a:pt x="619125" y="619125"/>
                  </a:lnTo>
                  <a:lnTo>
                    <a:pt x="619125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09800" y="2424175"/>
            <a:ext cx="8963025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To Conduct a thorough analysis of New York Airbnb Dataset.</a:t>
            </a:r>
            <a:endParaRPr sz="245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3581400"/>
            <a:ext cx="10134600" cy="11334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5000625"/>
            <a:ext cx="10134600" cy="11334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37128" y="3926840"/>
            <a:ext cx="9373871" cy="20351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Ask effective questions that can lead to data insights</a:t>
            </a:r>
            <a:endParaRPr sz="245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>
              <a:lnSpc>
                <a:spcPct val="100000"/>
              </a:lnSpc>
            </a:pPr>
            <a:endParaRPr sz="28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12700">
              <a:lnSpc>
                <a:spcPts val="2820"/>
              </a:lnSpc>
            </a:pPr>
            <a:r>
              <a:rPr sz="245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process,analyze and share findings by data visualization </a:t>
            </a:r>
            <a:endParaRPr lang="en-US" sz="2450" b="1" i="1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12700">
              <a:lnSpc>
                <a:spcPts val="2820"/>
              </a:lnSpc>
            </a:pPr>
            <a:r>
              <a:rPr lang="en-IN" sz="245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A</a:t>
            </a:r>
            <a:r>
              <a:rPr sz="2450" b="1" i="1" dirty="0" err="1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nd</a:t>
            </a:r>
            <a:r>
              <a:rPr lang="en-US" sz="2450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 </a:t>
            </a:r>
            <a:r>
              <a:rPr sz="245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statistical techniques</a:t>
            </a:r>
            <a:endParaRPr sz="245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392" y="1440561"/>
            <a:ext cx="9864408" cy="46025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dirty="0">
                <a:latin typeface=""/>
                <a:cs typeface="Georgia"/>
              </a:rPr>
              <a:t>DATA LIFE CYCLE</a:t>
            </a:r>
            <a:endParaRPr sz="3200" dirty="0">
              <a:latin typeface=""/>
              <a:cs typeface="Georgia"/>
            </a:endParaRPr>
          </a:p>
          <a:p>
            <a:pPr marL="77470" marR="1785620">
              <a:lnSpc>
                <a:spcPts val="3310"/>
              </a:lnSpc>
              <a:spcBef>
                <a:spcPts val="3000"/>
              </a:spcBef>
              <a:tabLst>
                <a:tab pos="4358005" algn="l"/>
              </a:tabLst>
            </a:pPr>
            <a:r>
              <a:rPr sz="32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In the first phase the data</a:t>
            </a: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 </a:t>
            </a:r>
            <a:r>
              <a:rPr sz="32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captured and  loaded into various envirnoment.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838835" marR="1145540">
              <a:lnSpc>
                <a:spcPts val="3300"/>
              </a:lnSpc>
            </a:pPr>
            <a:r>
              <a:rPr sz="32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Once data is cleaned, EDA is done and  new features are created.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1665605">
              <a:lnSpc>
                <a:spcPts val="3575"/>
              </a:lnSpc>
              <a:spcBef>
                <a:spcPts val="5"/>
              </a:spcBef>
            </a:pPr>
            <a:r>
              <a:rPr sz="32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Then Meaningful insights are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1598930">
              <a:lnSpc>
                <a:spcPts val="3575"/>
              </a:lnSpc>
            </a:pPr>
            <a:r>
              <a:rPr sz="32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derived using various analytical methods.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866251" y="3065526"/>
            <a:ext cx="1546225" cy="2165350"/>
            <a:chOff x="8866251" y="3065526"/>
            <a:chExt cx="1546225" cy="2165350"/>
          </a:xfrm>
        </p:grpSpPr>
        <p:sp>
          <p:nvSpPr>
            <p:cNvPr id="4" name="object 4"/>
            <p:cNvSpPr/>
            <p:nvPr/>
          </p:nvSpPr>
          <p:spPr>
            <a:xfrm>
              <a:off x="8872601" y="3071876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597916" y="0"/>
                  </a:moveTo>
                  <a:lnTo>
                    <a:pt x="173481" y="0"/>
                  </a:lnTo>
                  <a:lnTo>
                    <a:pt x="173481" y="424307"/>
                  </a:lnTo>
                  <a:lnTo>
                    <a:pt x="0" y="424307"/>
                  </a:lnTo>
                  <a:lnTo>
                    <a:pt x="385699" y="771525"/>
                  </a:lnTo>
                  <a:lnTo>
                    <a:pt x="771525" y="424307"/>
                  </a:lnTo>
                  <a:lnTo>
                    <a:pt x="597916" y="424307"/>
                  </a:lnTo>
                  <a:lnTo>
                    <a:pt x="597916" y="0"/>
                  </a:lnTo>
                  <a:close/>
                </a:path>
              </a:pathLst>
            </a:custGeom>
            <a:solidFill>
              <a:srgbClr val="DBD7D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72601" y="3071876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0" y="424307"/>
                  </a:moveTo>
                  <a:lnTo>
                    <a:pt x="173481" y="424307"/>
                  </a:lnTo>
                  <a:lnTo>
                    <a:pt x="173481" y="0"/>
                  </a:lnTo>
                  <a:lnTo>
                    <a:pt x="597916" y="0"/>
                  </a:lnTo>
                  <a:lnTo>
                    <a:pt x="597916" y="424307"/>
                  </a:lnTo>
                  <a:lnTo>
                    <a:pt x="771525" y="424307"/>
                  </a:lnTo>
                  <a:lnTo>
                    <a:pt x="385699" y="771525"/>
                  </a:lnTo>
                  <a:lnTo>
                    <a:pt x="0" y="424307"/>
                  </a:lnTo>
                  <a:close/>
                </a:path>
              </a:pathLst>
            </a:custGeom>
            <a:ln w="12700">
              <a:solidFill>
                <a:srgbClr val="DBD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34601" y="4453001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597916" y="0"/>
                  </a:moveTo>
                  <a:lnTo>
                    <a:pt x="173481" y="0"/>
                  </a:lnTo>
                  <a:lnTo>
                    <a:pt x="173481" y="424306"/>
                  </a:lnTo>
                  <a:lnTo>
                    <a:pt x="0" y="424306"/>
                  </a:lnTo>
                  <a:lnTo>
                    <a:pt x="385699" y="771525"/>
                  </a:lnTo>
                  <a:lnTo>
                    <a:pt x="771525" y="424306"/>
                  </a:lnTo>
                  <a:lnTo>
                    <a:pt x="597916" y="424306"/>
                  </a:lnTo>
                  <a:lnTo>
                    <a:pt x="597916" y="0"/>
                  </a:lnTo>
                  <a:close/>
                </a:path>
              </a:pathLst>
            </a:custGeom>
            <a:solidFill>
              <a:srgbClr val="DBD7D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34601" y="4453001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0" y="424306"/>
                  </a:moveTo>
                  <a:lnTo>
                    <a:pt x="173481" y="424306"/>
                  </a:lnTo>
                  <a:lnTo>
                    <a:pt x="173481" y="0"/>
                  </a:lnTo>
                  <a:lnTo>
                    <a:pt x="597916" y="0"/>
                  </a:lnTo>
                  <a:lnTo>
                    <a:pt x="597916" y="424306"/>
                  </a:lnTo>
                  <a:lnTo>
                    <a:pt x="771525" y="424306"/>
                  </a:lnTo>
                  <a:lnTo>
                    <a:pt x="385699" y="771525"/>
                  </a:lnTo>
                  <a:lnTo>
                    <a:pt x="0" y="424306"/>
                  </a:lnTo>
                  <a:close/>
                </a:path>
              </a:pathLst>
            </a:custGeom>
            <a:ln w="12700">
              <a:solidFill>
                <a:srgbClr val="DBD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64" y="391223"/>
            <a:ext cx="8141335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"/>
              </a:rPr>
              <a:t>1. Importing libraries and reading the 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0035" y="1781042"/>
            <a:ext cx="8039734" cy="4496435"/>
            <a:chOff x="1000035" y="1781042"/>
            <a:chExt cx="8039734" cy="4496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035" y="1781042"/>
              <a:ext cx="8039278" cy="4496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574" y="1952624"/>
              <a:ext cx="7515225" cy="3971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887" y="348932"/>
            <a:ext cx="3929063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"/>
              </a:rPr>
              <a:t>2. Creating 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725" y="1504950"/>
            <a:ext cx="12096750" cy="3037205"/>
            <a:chOff x="85725" y="1504950"/>
            <a:chExt cx="12096750" cy="3037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975" y="3954638"/>
              <a:ext cx="10106025" cy="5870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5" y="1504950"/>
              <a:ext cx="4467225" cy="2619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275" y="1714500"/>
              <a:ext cx="3867150" cy="2019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9075" y="1504950"/>
              <a:ext cx="4391025" cy="2619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8625" y="1714500"/>
              <a:ext cx="3790950" cy="2019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1950" y="1504950"/>
              <a:ext cx="4200525" cy="26384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1500" y="1714500"/>
              <a:ext cx="3600450" cy="2038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002" y="306641"/>
            <a:ext cx="3764598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"/>
              </a:rPr>
              <a:t>3. Fixing columns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628662"/>
            <a:ext cx="9086850" cy="6096000"/>
            <a:chOff x="447675" y="628662"/>
            <a:chExt cx="9086850" cy="609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" y="628662"/>
              <a:ext cx="9086850" cy="6096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225" y="838200"/>
              <a:ext cx="8486775" cy="5495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002" y="306641"/>
            <a:ext cx="3154998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"/>
              </a:rPr>
              <a:t>4. Data types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5800" y="571500"/>
            <a:ext cx="8153400" cy="6286500"/>
            <a:chOff x="619125" y="571500"/>
            <a:chExt cx="8153400" cy="6286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25" y="3467100"/>
              <a:ext cx="5238750" cy="33908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675" y="3676650"/>
              <a:ext cx="4638675" cy="28765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" y="571500"/>
              <a:ext cx="5238750" cy="3409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5" y="781050"/>
              <a:ext cx="4638675" cy="2809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9250" y="1419250"/>
              <a:ext cx="3343275" cy="4343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1628775"/>
              <a:ext cx="2743200" cy="3743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002" y="306641"/>
            <a:ext cx="3764598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"/>
              </a:rPr>
              <a:t>5. Missing values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5300" y="762012"/>
            <a:ext cx="8639175" cy="5924550"/>
            <a:chOff x="495300" y="762012"/>
            <a:chExt cx="8639175" cy="5924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762012"/>
              <a:ext cx="8639175" cy="59245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850" y="971550"/>
              <a:ext cx="8039100" cy="5324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{0993F396-3D91-F744-9744-655A5AD3D44B}tf10001077</Template>
  <TotalTime>189</TotalTime>
  <Words>405</Words>
  <Application>Microsoft Macintosh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American Typewriter</vt:lpstr>
      <vt:lpstr>Arial</vt:lpstr>
      <vt:lpstr>Arial MT</vt:lpstr>
      <vt:lpstr>Copperplate Gothic Bold</vt:lpstr>
      <vt:lpstr>Georgia</vt:lpstr>
      <vt:lpstr>Times New Roman</vt:lpstr>
      <vt:lpstr>Trebuchet MS</vt:lpstr>
      <vt:lpstr>Wingdings 3</vt:lpstr>
      <vt:lpstr>Facet</vt:lpstr>
      <vt:lpstr>"Revealing the Hidden Insights of Airbnb in NYC” </vt:lpstr>
      <vt:lpstr>AGENDA</vt:lpstr>
      <vt:lpstr>OBJECTIVE</vt:lpstr>
      <vt:lpstr>PowerPoint Presentation</vt:lpstr>
      <vt:lpstr>1. Importing libraries and reading the data</vt:lpstr>
      <vt:lpstr>2. Creating features</vt:lpstr>
      <vt:lpstr>3. Fixing columns</vt:lpstr>
      <vt:lpstr>4. Data types</vt:lpstr>
      <vt:lpstr>5. Missing values</vt:lpstr>
      <vt:lpstr>5.1 Missing value analysis</vt:lpstr>
      <vt:lpstr>6. Analysis</vt:lpstr>
      <vt:lpstr>THE PROBLEMS WITH SHARED ROOMS</vt:lpstr>
      <vt:lpstr>EVERY HOST MATTER</vt:lpstr>
      <vt:lpstr>MOST CONTRIBUTING NEIGHBORHOODS</vt:lpstr>
      <vt:lpstr>MINIMUM NIGHT CATEGORIES</vt:lpstr>
      <vt:lpstr>EFFECT OF MINIMUM NIGHT ON REVIEWS</vt:lpstr>
      <vt:lpstr>7. Bivariate and Multivariate Analysis</vt:lpstr>
      <vt:lpstr>CONCLUSION </vt:lpstr>
      <vt:lpstr>PowerPoint Presentation</vt:lpstr>
      <vt:lpstr>APPENDIX –DATA METHODOLOGY</vt:lpstr>
      <vt:lpstr>APPENDIX - DATA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"Revealing the Hidden Insights of Airbnb in NYC” </dc:title>
  <cp:lastModifiedBy>Nitish Kumar</cp:lastModifiedBy>
  <cp:revision>3</cp:revision>
  <dcterms:created xsi:type="dcterms:W3CDTF">2024-03-09T10:52:33Z</dcterms:created>
  <dcterms:modified xsi:type="dcterms:W3CDTF">2024-08-09T17:45:10Z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LastSaved">
    <vt:filetime>2024-03-09T00:00:00Z</vt:filetime>
  </property>
</Properties>
</file>