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2" r:id="rId2"/>
    <p:sldId id="273" r:id="rId3"/>
    <p:sldId id="275" r:id="rId4"/>
    <p:sldId id="28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7/10/2023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Insights for Marketing Team in F&amp;B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NITISH KASHINATH VIRAKTAMATH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4FBA-5A24-5867-6CA2-B75ED402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</a:t>
            </a:r>
            <a:r>
              <a:rPr lang="en-US" dirty="0" err="1"/>
              <a:t>Behaviour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546581-D3ED-6357-E175-B8E94679C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536" y="2131062"/>
            <a:ext cx="3040380" cy="29565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7C7C1-25A2-9EFF-75AC-C4F4CF76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A48C3-8F0B-5BBB-29AB-B8376DA3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946ED-B7D5-A343-A5E2-53F51211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36D848-2AE1-40CA-8CBB-CD46FB338E31}"/>
              </a:ext>
            </a:extLst>
          </p:cNvPr>
          <p:cNvSpPr txBox="1"/>
          <p:nvPr/>
        </p:nvSpPr>
        <p:spPr>
          <a:xfrm>
            <a:off x="5184559" y="2263806"/>
            <a:ext cx="4589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1.Respondents prefer to buy energy drinks at Supermarkets and Online retailers.</a:t>
            </a:r>
            <a:endParaRPr lang="en-IN" dirty="0"/>
          </a:p>
          <a:p>
            <a:r>
              <a:rPr lang="en-IN" dirty="0"/>
              <a:t>2.Respondents tend to consume energy drinks during Sports/exercise or during Studying/working late.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6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F9CB-DF1F-333E-02F7-C24401C5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2DFA-69C6-3473-AA6C-90B5335E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should focus more on Brand Reputation as maximum number of respondents stated that as the primary reason for choosing a brand.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A9957-D933-6D94-8321-1D9B2D49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9EFAE-7FA9-1C99-3854-39E2EB90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EA14E-0EB3-34F5-D662-F85E0557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8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5415-AB63-69C3-B3FF-F4E12BC6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EB00-8735-0731-9E3E-39B7F75BF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sure to add caffeine to our energy drinks and make them in compact portable cans.</a:t>
            </a:r>
          </a:p>
          <a:p>
            <a:r>
              <a:rPr lang="en-US" dirty="0"/>
              <a:t>50-99 would be the ideal price range for a can of energy drink</a:t>
            </a:r>
          </a:p>
          <a:p>
            <a:r>
              <a:rPr lang="en-US" dirty="0"/>
              <a:t>We can focus on Online Ads and TV Commercials to spread awareness about our products.</a:t>
            </a:r>
          </a:p>
          <a:p>
            <a:r>
              <a:rPr lang="en-US" dirty="0"/>
              <a:t>A popular celebrity can be brand ambassador as we try to reach more individuals mainly through Ads and TV Commercials.</a:t>
            </a:r>
          </a:p>
          <a:p>
            <a:r>
              <a:rPr lang="en-US" dirty="0"/>
              <a:t>Our target audience 15-30 as they consume drinks the most.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26FAD-5AE1-509B-1444-10BA2B2E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3B235-4F14-CB01-6920-8D407486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FBCAB-7461-39BC-ACB8-F205A45D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9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8A7EF-3CD6-3066-A3D8-5D51DF71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345" y="471449"/>
            <a:ext cx="622953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Objective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CBC6D-7B50-6438-DF40-B57E8D7BF9B4}"/>
              </a:ext>
            </a:extLst>
          </p:cNvPr>
          <p:cNvSpPr txBox="1"/>
          <p:nvPr/>
        </p:nvSpPr>
        <p:spPr>
          <a:xfrm>
            <a:off x="1310936" y="2485748"/>
            <a:ext cx="957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provide insights for Marketing Team based on survey responses by users of different cities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A3410-7C33-CACD-90CE-AEF6AA559E07}"/>
              </a:ext>
            </a:extLst>
          </p:cNvPr>
          <p:cNvSpPr txBox="1"/>
          <p:nvPr/>
        </p:nvSpPr>
        <p:spPr>
          <a:xfrm>
            <a:off x="1384917" y="3195961"/>
            <a:ext cx="8247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 provided -:</a:t>
            </a:r>
          </a:p>
          <a:p>
            <a:pPr marL="342900" indent="-342900">
              <a:buAutoNum type="arabicPeriod"/>
            </a:pPr>
            <a:r>
              <a:rPr lang="en-US" dirty="0" err="1"/>
              <a:t>dim_cities</a:t>
            </a:r>
            <a:r>
              <a:rPr lang="en-US" dirty="0"/>
              <a:t> – Info about the cities along with their names and tiers</a:t>
            </a:r>
          </a:p>
          <a:p>
            <a:pPr marL="342900" indent="-342900">
              <a:buAutoNum type="arabicPeriod"/>
            </a:pPr>
            <a:r>
              <a:rPr lang="en-US" dirty="0" err="1"/>
              <a:t>dim_respondents</a:t>
            </a:r>
            <a:r>
              <a:rPr lang="en-US" dirty="0"/>
              <a:t> – Info about users</a:t>
            </a:r>
          </a:p>
          <a:p>
            <a:pPr marL="342900" indent="-342900">
              <a:buAutoNum type="arabicPeriod"/>
            </a:pPr>
            <a:r>
              <a:rPr lang="en-US" dirty="0" err="1"/>
              <a:t>fact_survey_responses</a:t>
            </a:r>
            <a:r>
              <a:rPr lang="en-US" dirty="0"/>
              <a:t> – Survey responses of users on energy drinks consumed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DDE40-9F66-CFAA-F27A-EF6C22C76643}"/>
              </a:ext>
            </a:extLst>
          </p:cNvPr>
          <p:cNvSpPr txBox="1"/>
          <p:nvPr/>
        </p:nvSpPr>
        <p:spPr>
          <a:xfrm>
            <a:off x="1310936" y="4989250"/>
            <a:ext cx="83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 used : Excel along with Pivot Table and Power Query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74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4DCA-2833-F8E9-7C47-F2D7196F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7" y="402844"/>
            <a:ext cx="10515600" cy="676656"/>
          </a:xfrm>
        </p:spPr>
        <p:txBody>
          <a:bodyPr/>
          <a:lstStyle/>
          <a:p>
            <a:r>
              <a:rPr lang="en-US" dirty="0"/>
              <a:t>Pivot Table Diagram View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6F46BC-2560-71F6-4F62-F6DB5FF5D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87" y="1557607"/>
            <a:ext cx="8676327" cy="409174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2784A-41A9-F56B-111D-F0FE02C4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59EE0-6CD5-6133-03B3-66D47989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5AE8C-3601-1E04-99D8-04D748F9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00B6B-6C23-5AF6-9398-B053BA3B7EAD}"/>
              </a:ext>
            </a:extLst>
          </p:cNvPr>
          <p:cNvSpPr txBox="1"/>
          <p:nvPr/>
        </p:nvSpPr>
        <p:spPr>
          <a:xfrm>
            <a:off x="9454718" y="1557607"/>
            <a:ext cx="25604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Relationships -:</a:t>
            </a:r>
          </a:p>
          <a:p>
            <a:pPr marL="342900" indent="-342900">
              <a:buAutoNum type="arabicPeriod"/>
            </a:pPr>
            <a:r>
              <a:rPr lang="en-US" dirty="0"/>
              <a:t>dim_respondents – </a:t>
            </a:r>
            <a:r>
              <a:rPr lang="en-US" dirty="0" err="1"/>
              <a:t>fact_survey_responses</a:t>
            </a:r>
            <a:r>
              <a:rPr lang="en-US" dirty="0"/>
              <a:t> on </a:t>
            </a:r>
            <a:r>
              <a:rPr lang="en-US" dirty="0" err="1"/>
              <a:t>Respondent_ID</a:t>
            </a:r>
            <a:r>
              <a:rPr lang="en-US" dirty="0"/>
              <a:t> (Many to One)</a:t>
            </a:r>
          </a:p>
          <a:p>
            <a:pPr marL="342900" indent="-342900">
              <a:buAutoNum type="arabicPeriod"/>
            </a:pPr>
            <a:r>
              <a:rPr lang="en-US" dirty="0"/>
              <a:t>dim_cities – </a:t>
            </a:r>
            <a:r>
              <a:rPr lang="en-US" dirty="0" err="1"/>
              <a:t>dim_responses</a:t>
            </a:r>
            <a:r>
              <a:rPr lang="en-US" dirty="0"/>
              <a:t> on </a:t>
            </a:r>
            <a:r>
              <a:rPr lang="en-US" dirty="0" err="1"/>
              <a:t>City_ID</a:t>
            </a:r>
            <a:r>
              <a:rPr lang="en-US" dirty="0"/>
              <a:t> (One to Many)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00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C764-BF32-803B-C63E-1C28AFE0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cleaning/Transformation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6950C-7DE2-E21E-354F-8DDF36D81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dim_cities</a:t>
            </a:r>
            <a:r>
              <a:rPr lang="en-US" dirty="0"/>
              <a:t> – 10 rows:</a:t>
            </a:r>
          </a:p>
          <a:p>
            <a:pPr lvl="1"/>
            <a:r>
              <a:rPr lang="en-US" dirty="0"/>
              <a:t>The first row of the table is made the header row</a:t>
            </a:r>
          </a:p>
          <a:p>
            <a:pPr lvl="1"/>
            <a:r>
              <a:rPr lang="en-US" dirty="0" err="1"/>
              <a:t>City_id</a:t>
            </a:r>
            <a:r>
              <a:rPr lang="en-US" dirty="0"/>
              <a:t> is changed from a numeric column to a text column</a:t>
            </a:r>
          </a:p>
          <a:p>
            <a:pPr lvl="1"/>
            <a:r>
              <a:rPr lang="en-US" dirty="0"/>
              <a:t>Table not found to have duplicate values/errors.</a:t>
            </a:r>
          </a:p>
          <a:p>
            <a:r>
              <a:rPr lang="en-US" dirty="0"/>
              <a:t> </a:t>
            </a:r>
            <a:r>
              <a:rPr lang="en-US" dirty="0" err="1"/>
              <a:t>dim_respondents</a:t>
            </a:r>
            <a:r>
              <a:rPr lang="en-US" dirty="0"/>
              <a:t> – 10,000 rows:</a:t>
            </a:r>
          </a:p>
          <a:p>
            <a:pPr lvl="1"/>
            <a:r>
              <a:rPr lang="en-US" dirty="0" err="1"/>
              <a:t>Respondent_id</a:t>
            </a:r>
            <a:r>
              <a:rPr lang="en-US" dirty="0"/>
              <a:t> is changed from a numeric to text column</a:t>
            </a:r>
          </a:p>
          <a:p>
            <a:pPr lvl="1"/>
            <a:r>
              <a:rPr lang="en-US" dirty="0"/>
              <a:t>Duplicate values and errors are removed.</a:t>
            </a:r>
          </a:p>
          <a:p>
            <a:r>
              <a:rPr lang="en-US" dirty="0" err="1"/>
              <a:t>fact_survey_responses</a:t>
            </a:r>
            <a:r>
              <a:rPr lang="en-US" dirty="0"/>
              <a:t> – 10,000 rows:</a:t>
            </a:r>
          </a:p>
          <a:p>
            <a:pPr lvl="1"/>
            <a:r>
              <a:rPr lang="en-US" dirty="0"/>
              <a:t>Respondents who have not heard about energy drinks but have tried before are removed from the table as people who have not heard about it would not try it.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34FA6-29F7-E942-A0B9-F00F348C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142F9-58BE-6665-00D7-C3B9CF82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61ADA-471E-D011-81ED-460E8139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2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AA32-597D-9198-AB92-AF621369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Insights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4C61B4-A3FD-4507-44E6-65DA8478B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443" y="1495006"/>
            <a:ext cx="3173242" cy="485554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4382-C6CB-F5C4-67B6-8C17BE3C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AAEFD-869D-4BAB-1535-AB6EA421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02DB1-AD1B-20A6-2425-C059A3A0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2032C5-4F28-6012-35A1-73C69DFB9700}"/>
              </a:ext>
            </a:extLst>
          </p:cNvPr>
          <p:cNvSpPr txBox="1"/>
          <p:nvPr/>
        </p:nvSpPr>
        <p:spPr>
          <a:xfrm>
            <a:off x="4287915" y="1750905"/>
            <a:ext cx="6551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2-Scale Color coding used – Lighter shade refers to a higher numeric value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Males prefer energy drinks most – 4241 respondents</a:t>
            </a:r>
          </a:p>
          <a:p>
            <a:pPr marL="342900" indent="-342900">
              <a:buAutoNum type="arabicPeriod"/>
            </a:pPr>
            <a:r>
              <a:rPr lang="en-US" dirty="0"/>
              <a:t>The Age group of 19-30 prefer energy drinks most – 3946 respondents</a:t>
            </a:r>
          </a:p>
          <a:p>
            <a:pPr marL="342900" indent="-342900">
              <a:buAutoNum type="arabicPeriod"/>
            </a:pPr>
            <a:r>
              <a:rPr lang="en-US" dirty="0"/>
              <a:t>Online ads are the best medium to market for the youth(15-30) – 2324 respondents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31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F322-533E-FB6D-F81D-64AB7246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Preferences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9498C6-0842-DE09-CD77-C2B31E6D6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123" y="1978810"/>
            <a:ext cx="3718560" cy="3048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71CA9-BC6C-E58A-8B90-9489B1AC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1A465-2AA9-6712-D32D-8E84D913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4C0BB-075B-469D-BA00-86063B00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4F8C4-6909-38E4-B400-1AF50BF0025C}"/>
              </a:ext>
            </a:extLst>
          </p:cNvPr>
          <p:cNvSpPr txBox="1"/>
          <p:nvPr/>
        </p:nvSpPr>
        <p:spPr>
          <a:xfrm>
            <a:off x="6096000" y="2041864"/>
            <a:ext cx="4779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Caffeine is the most preferred ingredient among respondents – 2787 respondents</a:t>
            </a:r>
          </a:p>
          <a:p>
            <a:pPr marL="342900" indent="-342900">
              <a:buAutoNum type="arabicPeriod"/>
            </a:pPr>
            <a:r>
              <a:rPr lang="en-US" dirty="0"/>
              <a:t>Compact and portable cans is the most preferred packaging method – 2877 respondents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19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DA03-1121-8EAE-A40D-3F28972B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Analysis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8FE97B-D58F-0B7F-9945-C9EB38D75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81" y="1830220"/>
            <a:ext cx="2994660" cy="334518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0AFD2-11AA-87C8-2276-20B36C35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65BDC-9A16-44BB-03B4-7C5CCA97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8CB5E-0999-59A4-C902-812AB95A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CDE5B3-6167-C29C-27CF-7D0078065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050" y="3322468"/>
            <a:ext cx="4877569" cy="29305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F2C277-3F80-B9B4-002C-FD68364E0396}"/>
              </a:ext>
            </a:extLst>
          </p:cNvPr>
          <p:cNvSpPr txBox="1"/>
          <p:nvPr/>
        </p:nvSpPr>
        <p:spPr>
          <a:xfrm>
            <a:off x="3343500" y="2625647"/>
            <a:ext cx="3622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1.The current market leaders are Cola </a:t>
            </a:r>
            <a:r>
              <a:rPr lang="en-US" dirty="0" err="1"/>
              <a:t>Coka</a:t>
            </a:r>
            <a:r>
              <a:rPr lang="en-US" dirty="0"/>
              <a:t> and </a:t>
            </a:r>
            <a:r>
              <a:rPr lang="en-US" dirty="0" err="1"/>
              <a:t>Bepsi</a:t>
            </a:r>
            <a:r>
              <a:rPr lang="en-US" dirty="0"/>
              <a:t> with 26% and 21% of the market share respectively</a:t>
            </a:r>
          </a:p>
          <a:p>
            <a:r>
              <a:rPr lang="en-US" dirty="0"/>
              <a:t>2.</a:t>
            </a:r>
            <a:r>
              <a:rPr lang="en-IN" dirty="0"/>
              <a:t>Primary reasons for preference are Brand reputation and Taste/</a:t>
            </a:r>
            <a:r>
              <a:rPr lang="en-IN" dirty="0" err="1"/>
              <a:t>flavor</a:t>
            </a:r>
            <a:r>
              <a:rPr lang="en-IN" dirty="0"/>
              <a:t> preference.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8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7464-5F12-54F1-0438-5B056E1C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Channels and Brand Awareness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682598-4D1F-BD94-D5FB-7C06CA79F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536" y="2324877"/>
            <a:ext cx="3625041" cy="220824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DBF1B-61F6-F9B8-EEC1-139BA765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4960A-BC40-A331-800D-85822F89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B019E-0553-1E7E-DE5F-0F1D9922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A7F498-8051-972C-5BD2-93623F302F2F}"/>
              </a:ext>
            </a:extLst>
          </p:cNvPr>
          <p:cNvSpPr txBox="1"/>
          <p:nvPr/>
        </p:nvSpPr>
        <p:spPr>
          <a:xfrm>
            <a:off x="4909351" y="2567939"/>
            <a:ext cx="5149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Online ads and TV commercials are the most effective marketing channels according to the respondents data</a:t>
            </a:r>
          </a:p>
          <a:p>
            <a:pPr marL="342900" indent="-342900">
              <a:buAutoNum type="arabicPeriod"/>
            </a:pPr>
            <a:r>
              <a:rPr lang="en-US" dirty="0"/>
              <a:t>Our company can use more of Online ads and TV commercials to make our brand popular so that it is consumed more.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79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19A0-E47E-1E24-016F-AFA43E26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penetration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1A4610-92E2-7B15-C536-F5A0CF88B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928" y="1516765"/>
            <a:ext cx="3738047" cy="466766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4841D-D43B-58CA-4505-F61D0A44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F5D19-EC45-DFFC-DEDF-55973013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63E3C-ACED-9A4D-45A4-BCBC5F6E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7C788-0786-A706-94CF-FB006C9B2312}"/>
              </a:ext>
            </a:extLst>
          </p:cNvPr>
          <p:cNvSpPr txBox="1"/>
          <p:nvPr/>
        </p:nvSpPr>
        <p:spPr>
          <a:xfrm>
            <a:off x="4971495" y="1740023"/>
            <a:ext cx="5406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 overall rating given by respondents is 3.29.</a:t>
            </a:r>
          </a:p>
          <a:p>
            <a:pPr marL="342900" indent="-342900">
              <a:buAutoNum type="arabicPeriod"/>
            </a:pPr>
            <a:r>
              <a:rPr lang="en-US" dirty="0"/>
              <a:t>We need to focus more on the cities of </a:t>
            </a:r>
            <a:r>
              <a:rPr lang="en-US" dirty="0" err="1"/>
              <a:t>Lucknow,Ahmedabad</a:t>
            </a:r>
            <a:r>
              <a:rPr lang="en-US" dirty="0"/>
              <a:t>, Jaipur and Kolkata as they have the lowest number of respondents among other cities.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71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{D406EFA3-D6EE-44E9-995E-E575783B2729}tf11964407_win32</Template>
  <TotalTime>198</TotalTime>
  <Words>609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Insights for Marketing Team in F&amp;B </vt:lpstr>
      <vt:lpstr>Objective</vt:lpstr>
      <vt:lpstr>Pivot Table Diagram View</vt:lpstr>
      <vt:lpstr>Data cleaning/Transformation </vt:lpstr>
      <vt:lpstr>Demographic Insights</vt:lpstr>
      <vt:lpstr>Consumer Preferences</vt:lpstr>
      <vt:lpstr>Competition Analysis</vt:lpstr>
      <vt:lpstr>Marketing Channels and Brand Awareness</vt:lpstr>
      <vt:lpstr>Brand penetration</vt:lpstr>
      <vt:lpstr>Purchase Behaviour</vt:lpstr>
      <vt:lpstr>Product Development</vt:lpstr>
      <vt:lpstr>Suggestions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for Marketing Team in F&amp;B </dc:title>
  <dc:creator>Umadevi Hiremath</dc:creator>
  <cp:lastModifiedBy>Umadevi Hiremath</cp:lastModifiedBy>
  <cp:revision>5</cp:revision>
  <dcterms:created xsi:type="dcterms:W3CDTF">2023-07-09T16:04:20Z</dcterms:created>
  <dcterms:modified xsi:type="dcterms:W3CDTF">2023-07-10T18:36:10Z</dcterms:modified>
</cp:coreProperties>
</file>