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69" r:id="rId3"/>
    <p:sldId id="270" r:id="rId4"/>
    <p:sldId id="272" r:id="rId5"/>
    <p:sldId id="284" r:id="rId6"/>
    <p:sldId id="273" r:id="rId7"/>
    <p:sldId id="281" r:id="rId8"/>
    <p:sldId id="275" r:id="rId9"/>
    <p:sldId id="283" r:id="rId10"/>
    <p:sldId id="276" r:id="rId11"/>
    <p:sldId id="277" r:id="rId12"/>
    <p:sldId id="278" r:id="rId13"/>
    <p:sldId id="280" r:id="rId14"/>
    <p:sldId id="285" r:id="rId15"/>
    <p:sldId id="279"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sh kumar" userId="14e93a3602edf71b" providerId="LiveId" clId="{EF3F7359-92D8-4A4F-9365-AFC981B3292A}"/>
    <pc:docChg chg="custSel addSld delSld modSld sldOrd">
      <pc:chgData name="nitish kumar" userId="14e93a3602edf71b" providerId="LiveId" clId="{EF3F7359-92D8-4A4F-9365-AFC981B3292A}" dt="2022-02-06T15:43:24.441" v="577" actId="20577"/>
      <pc:docMkLst>
        <pc:docMk/>
      </pc:docMkLst>
      <pc:sldChg chg="modSp mod">
        <pc:chgData name="nitish kumar" userId="14e93a3602edf71b" providerId="LiveId" clId="{EF3F7359-92D8-4A4F-9365-AFC981B3292A}" dt="2022-02-06T15:30:17.222" v="557" actId="20577"/>
        <pc:sldMkLst>
          <pc:docMk/>
          <pc:sldMk cId="780384893" sldId="278"/>
        </pc:sldMkLst>
        <pc:spChg chg="mod">
          <ac:chgData name="nitish kumar" userId="14e93a3602edf71b" providerId="LiveId" clId="{EF3F7359-92D8-4A4F-9365-AFC981B3292A}" dt="2022-02-06T15:27:37.990" v="303" actId="20577"/>
          <ac:spMkLst>
            <pc:docMk/>
            <pc:sldMk cId="780384893" sldId="278"/>
            <ac:spMk id="3" creationId="{A9B730F4-D518-43B7-8229-BC6DC52B1BC7}"/>
          </ac:spMkLst>
        </pc:spChg>
        <pc:spChg chg="mod">
          <ac:chgData name="nitish kumar" userId="14e93a3602edf71b" providerId="LiveId" clId="{EF3F7359-92D8-4A4F-9365-AFC981B3292A}" dt="2022-02-06T15:30:17.222" v="557" actId="20577"/>
          <ac:spMkLst>
            <pc:docMk/>
            <pc:sldMk cId="780384893" sldId="278"/>
            <ac:spMk id="6" creationId="{20329711-D1EA-4FFD-B64F-EE019B41AB86}"/>
          </ac:spMkLst>
        </pc:spChg>
      </pc:sldChg>
      <pc:sldChg chg="modSp mod">
        <pc:chgData name="nitish kumar" userId="14e93a3602edf71b" providerId="LiveId" clId="{EF3F7359-92D8-4A4F-9365-AFC981B3292A}" dt="2022-02-06T15:30:32.390" v="561" actId="20577"/>
        <pc:sldMkLst>
          <pc:docMk/>
          <pc:sldMk cId="1793242559" sldId="279"/>
        </pc:sldMkLst>
        <pc:spChg chg="mod">
          <ac:chgData name="nitish kumar" userId="14e93a3602edf71b" providerId="LiveId" clId="{EF3F7359-92D8-4A4F-9365-AFC981B3292A}" dt="2022-02-06T15:30:32.390" v="561" actId="20577"/>
          <ac:spMkLst>
            <pc:docMk/>
            <pc:sldMk cId="1793242559" sldId="279"/>
            <ac:spMk id="5" creationId="{613C0337-06B5-40FF-A01C-B51E492EDFD3}"/>
          </ac:spMkLst>
        </pc:spChg>
      </pc:sldChg>
      <pc:sldChg chg="addSp modSp mod ord setBg">
        <pc:chgData name="nitish kumar" userId="14e93a3602edf71b" providerId="LiveId" clId="{EF3F7359-92D8-4A4F-9365-AFC981B3292A}" dt="2022-02-06T15:31:19.355" v="565" actId="26606"/>
        <pc:sldMkLst>
          <pc:docMk/>
          <pc:sldMk cId="830458372" sldId="280"/>
        </pc:sldMkLst>
        <pc:spChg chg="ord">
          <ac:chgData name="nitish kumar" userId="14e93a3602edf71b" providerId="LiveId" clId="{EF3F7359-92D8-4A4F-9365-AFC981B3292A}" dt="2022-02-06T15:31:19.355" v="565" actId="26606"/>
          <ac:spMkLst>
            <pc:docMk/>
            <pc:sldMk cId="830458372" sldId="280"/>
            <ac:spMk id="2" creationId="{7991656C-8CC5-4518-98DB-C0AEBC047B65}"/>
          </ac:spMkLst>
        </pc:spChg>
        <pc:spChg chg="add">
          <ac:chgData name="nitish kumar" userId="14e93a3602edf71b" providerId="LiveId" clId="{EF3F7359-92D8-4A4F-9365-AFC981B3292A}" dt="2022-02-06T15:31:19.355" v="565" actId="26606"/>
          <ac:spMkLst>
            <pc:docMk/>
            <pc:sldMk cId="830458372" sldId="280"/>
            <ac:spMk id="10" creationId="{42A4FC2C-047E-45A5-965D-8E1E3BF09BC6}"/>
          </ac:spMkLst>
        </pc:spChg>
        <pc:picChg chg="add mod">
          <ac:chgData name="nitish kumar" userId="14e93a3602edf71b" providerId="LiveId" clId="{EF3F7359-92D8-4A4F-9365-AFC981B3292A}" dt="2022-02-06T15:31:19.355" v="565" actId="26606"/>
          <ac:picMkLst>
            <pc:docMk/>
            <pc:sldMk cId="830458372" sldId="280"/>
            <ac:picMk id="5" creationId="{530077A7-D445-49E7-8A54-33B448119344}"/>
          </ac:picMkLst>
        </pc:picChg>
      </pc:sldChg>
      <pc:sldChg chg="modSp mod">
        <pc:chgData name="nitish kumar" userId="14e93a3602edf71b" providerId="LiveId" clId="{EF3F7359-92D8-4A4F-9365-AFC981B3292A}" dt="2022-02-06T15:43:24.441" v="577" actId="20577"/>
        <pc:sldMkLst>
          <pc:docMk/>
          <pc:sldMk cId="3505233964" sldId="281"/>
        </pc:sldMkLst>
        <pc:spChg chg="mod">
          <ac:chgData name="nitish kumar" userId="14e93a3602edf71b" providerId="LiveId" clId="{EF3F7359-92D8-4A4F-9365-AFC981B3292A}" dt="2022-02-06T15:43:24.441" v="577" actId="20577"/>
          <ac:spMkLst>
            <pc:docMk/>
            <pc:sldMk cId="3505233964" sldId="281"/>
            <ac:spMk id="3" creationId="{7236F186-D1C2-4DDB-AFB2-3D5932A721DD}"/>
          </ac:spMkLst>
        </pc:spChg>
      </pc:sldChg>
      <pc:sldChg chg="del">
        <pc:chgData name="nitish kumar" userId="14e93a3602edf71b" providerId="LiveId" clId="{EF3F7359-92D8-4A4F-9365-AFC981B3292A}" dt="2022-02-06T15:26:54.750" v="216" actId="47"/>
        <pc:sldMkLst>
          <pc:docMk/>
          <pc:sldMk cId="2047456779" sldId="285"/>
        </pc:sldMkLst>
      </pc:sldChg>
      <pc:sldChg chg="addSp delSp modSp new mod setBg">
        <pc:chgData name="nitish kumar" userId="14e93a3602edf71b" providerId="LiveId" clId="{EF3F7359-92D8-4A4F-9365-AFC981B3292A}" dt="2022-02-06T15:33:05.715" v="569" actId="1076"/>
        <pc:sldMkLst>
          <pc:docMk/>
          <pc:sldMk cId="2669307106" sldId="285"/>
        </pc:sldMkLst>
        <pc:spChg chg="del">
          <ac:chgData name="nitish kumar" userId="14e93a3602edf71b" providerId="LiveId" clId="{EF3F7359-92D8-4A4F-9365-AFC981B3292A}" dt="2022-02-06T15:32:43.808" v="568" actId="26606"/>
          <ac:spMkLst>
            <pc:docMk/>
            <pc:sldMk cId="2669307106" sldId="285"/>
            <ac:spMk id="2" creationId="{1DFCCD5C-8EFE-49E7-80B9-DD5F0A5DE440}"/>
          </ac:spMkLst>
        </pc:spChg>
        <pc:spChg chg="del">
          <ac:chgData name="nitish kumar" userId="14e93a3602edf71b" providerId="LiveId" clId="{EF3F7359-92D8-4A4F-9365-AFC981B3292A}" dt="2022-02-06T15:32:43.808" v="568" actId="26606"/>
          <ac:spMkLst>
            <pc:docMk/>
            <pc:sldMk cId="2669307106" sldId="285"/>
            <ac:spMk id="3" creationId="{61794705-90D7-4489-B5F3-30922E32F9C0}"/>
          </ac:spMkLst>
        </pc:spChg>
        <pc:spChg chg="add">
          <ac:chgData name="nitish kumar" userId="14e93a3602edf71b" providerId="LiveId" clId="{EF3F7359-92D8-4A4F-9365-AFC981B3292A}" dt="2022-02-06T15:32:43.808" v="568" actId="26606"/>
          <ac:spMkLst>
            <pc:docMk/>
            <pc:sldMk cId="2669307106" sldId="285"/>
            <ac:spMk id="10" creationId="{42A4FC2C-047E-45A5-965D-8E1E3BF09BC6}"/>
          </ac:spMkLst>
        </pc:spChg>
        <pc:picChg chg="add mod">
          <ac:chgData name="nitish kumar" userId="14e93a3602edf71b" providerId="LiveId" clId="{EF3F7359-92D8-4A4F-9365-AFC981B3292A}" dt="2022-02-06T15:33:05.715" v="569" actId="1076"/>
          <ac:picMkLst>
            <pc:docMk/>
            <pc:sldMk cId="2669307106" sldId="285"/>
            <ac:picMk id="5" creationId="{0C45E8B3-3140-46D0-9F6B-58B4613161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D3DC1-0539-40CF-9237-7AE5A62FB75B}" type="datetimeFigureOut">
              <a:rPr lang="en-CA" smtClean="0"/>
              <a:t>2022-02-06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A0AF6-3DA5-469A-8A86-6E7FF3FD0347}" type="slidenum">
              <a:rPr lang="en-CA" smtClean="0"/>
              <a:t>‹#›</a:t>
            </a:fld>
            <a:endParaRPr lang="en-CA"/>
          </a:p>
        </p:txBody>
      </p:sp>
    </p:spTree>
    <p:extLst>
      <p:ext uri="{BB962C8B-B14F-4D97-AF65-F5344CB8AC3E}">
        <p14:creationId xmlns:p14="http://schemas.microsoft.com/office/powerpoint/2010/main" val="238373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DA7B-73CA-4052-8AD1-CBA681CD52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DFB36AE-69FD-496E-846C-20756C5D2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2F58011-877C-4189-B242-293F462896BA}"/>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5" name="Footer Placeholder 4">
            <a:extLst>
              <a:ext uri="{FF2B5EF4-FFF2-40B4-BE49-F238E27FC236}">
                <a16:creationId xmlns:a16="http://schemas.microsoft.com/office/drawing/2014/main" id="{90C899BF-5755-4D9D-9B2F-3524817910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1B75A9-A8B6-4CDE-85C5-139519CFB200}"/>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306771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A7AB-3201-48A4-A1B8-7350695E3C5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1C3B9E-812B-41E3-806A-D5485ACCB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7096F5-BA15-4F35-9C14-4E41C88214D1}"/>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5" name="Footer Placeholder 4">
            <a:extLst>
              <a:ext uri="{FF2B5EF4-FFF2-40B4-BE49-F238E27FC236}">
                <a16:creationId xmlns:a16="http://schemas.microsoft.com/office/drawing/2014/main" id="{76F070B3-680F-43C2-A8B2-CBA28D8CB5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ED70E5-B24F-4F34-9806-8A66D90B6A3F}"/>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180229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252B0-4514-4697-85FB-B0DADDE7F8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B4B5CC3-A174-4A86-99CE-12EBCBA073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4467E7-4AAD-4FA6-BB2B-08AAB2009704}"/>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5" name="Footer Placeholder 4">
            <a:extLst>
              <a:ext uri="{FF2B5EF4-FFF2-40B4-BE49-F238E27FC236}">
                <a16:creationId xmlns:a16="http://schemas.microsoft.com/office/drawing/2014/main" id="{AB33BA5F-25A4-435E-8C06-00C4025E43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936EF9E-F383-49C1-AB65-CBECF5D1886D}"/>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92356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400F-A4FF-4141-885D-C30AA8A88A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E31ACD-DDEB-4562-AE86-FE6DBE062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4CE46B-BC48-439C-9392-FC69E7D3F3F1}"/>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5" name="Footer Placeholder 4">
            <a:extLst>
              <a:ext uri="{FF2B5EF4-FFF2-40B4-BE49-F238E27FC236}">
                <a16:creationId xmlns:a16="http://schemas.microsoft.com/office/drawing/2014/main" id="{521CF213-9872-4FA4-A2EA-E9AEBEB8CA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E271AFA-91DE-4A6B-B992-441439DC17F2}"/>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410346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6859-8EC7-4A1F-8DF7-FD789104B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0CD6F84-B1AB-4F2A-BC40-694B29822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7A7D3-88C8-4AF3-B088-7B4CC8471321}"/>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5" name="Footer Placeholder 4">
            <a:extLst>
              <a:ext uri="{FF2B5EF4-FFF2-40B4-BE49-F238E27FC236}">
                <a16:creationId xmlns:a16="http://schemas.microsoft.com/office/drawing/2014/main" id="{CAA6E10B-8895-4E4F-9E5E-CEA10263D3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6E941A-0499-41BE-A76F-92C13629EEB1}"/>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382123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AFEB-05B8-4E19-92BC-11E0E63E43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808DF6-431A-41F6-99A4-C473FC4A4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606C505-BCD1-4EF4-9C56-0D938E888F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D3B173C-8616-4D64-8173-8CECD9202776}"/>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6" name="Footer Placeholder 5">
            <a:extLst>
              <a:ext uri="{FF2B5EF4-FFF2-40B4-BE49-F238E27FC236}">
                <a16:creationId xmlns:a16="http://schemas.microsoft.com/office/drawing/2014/main" id="{B2B1EC0E-0B3A-42AA-BE18-8CA862A3AB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4E71EB-9371-4892-AB4E-3AFC3C58EFB6}"/>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399408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5AA-D01A-49BF-B483-F1593C2B936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62FC75-A860-47A2-AA4E-147E5F8DB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7F04F8-DF5A-49DE-B62E-707C0A2A8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CFD3A22-CD86-438C-BBFD-079F1562C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0C5A9F-AAE2-4C3D-B88B-D4D4A9220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D7E2D3-3F62-42AA-B870-8DD4F8BA6865}"/>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8" name="Footer Placeholder 7">
            <a:extLst>
              <a:ext uri="{FF2B5EF4-FFF2-40B4-BE49-F238E27FC236}">
                <a16:creationId xmlns:a16="http://schemas.microsoft.com/office/drawing/2014/main" id="{96F2E3BF-EDDA-4E46-85BF-9B9BBD6D60C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0051879-329D-4DF5-922D-B5B35D862FB3}"/>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302999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2B11-643F-4128-A20F-948FF396D4F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E62A02D-DD27-48C0-870F-43299A4CEB98}"/>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4" name="Footer Placeholder 3">
            <a:extLst>
              <a:ext uri="{FF2B5EF4-FFF2-40B4-BE49-F238E27FC236}">
                <a16:creationId xmlns:a16="http://schemas.microsoft.com/office/drawing/2014/main" id="{56BCB3A6-C527-4A3B-B6FD-12E24BABB1C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F06B5EC-91D4-461F-8AA9-2958D74CAB5C}"/>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300873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181B4-61D4-4FA2-9BD6-EB673803D423}"/>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3" name="Footer Placeholder 2">
            <a:extLst>
              <a:ext uri="{FF2B5EF4-FFF2-40B4-BE49-F238E27FC236}">
                <a16:creationId xmlns:a16="http://schemas.microsoft.com/office/drawing/2014/main" id="{F97C136C-E7B5-4E60-B250-92F6AB3A7CB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57352F2-179C-4B44-B051-63E393346E98}"/>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13299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183C-469B-4C27-A2AC-2221380A5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1038E5F-C1D3-4E13-997A-028931894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6DF6A64-0069-40D4-8273-439EC8B65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7E9C3-59EC-448D-BCBB-BA11C9E12AEB}"/>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6" name="Footer Placeholder 5">
            <a:extLst>
              <a:ext uri="{FF2B5EF4-FFF2-40B4-BE49-F238E27FC236}">
                <a16:creationId xmlns:a16="http://schemas.microsoft.com/office/drawing/2014/main" id="{281F807C-FE8E-47F1-B5CB-31955D4452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E9930A2-F56A-44BD-826D-7A65698FB94D}"/>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22973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5B4D-11B1-43BC-9437-EC3D5014D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7659FF-FDDB-4C4C-B7C0-B4F1D9D0A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CDCBABD-721C-4D22-A684-68108B825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3CC6B-D02A-4260-824C-9361303BD43F}"/>
              </a:ext>
            </a:extLst>
          </p:cNvPr>
          <p:cNvSpPr>
            <a:spLocks noGrp="1"/>
          </p:cNvSpPr>
          <p:nvPr>
            <p:ph type="dt" sz="half" idx="10"/>
          </p:nvPr>
        </p:nvSpPr>
        <p:spPr/>
        <p:txBody>
          <a:bodyPr/>
          <a:lstStyle/>
          <a:p>
            <a:fld id="{8778D708-8FA9-40E0-B958-73BE528A51F6}" type="datetimeFigureOut">
              <a:rPr lang="en-CA" smtClean="0"/>
              <a:t>2022-02-06</a:t>
            </a:fld>
            <a:endParaRPr lang="en-CA"/>
          </a:p>
        </p:txBody>
      </p:sp>
      <p:sp>
        <p:nvSpPr>
          <p:cNvPr id="6" name="Footer Placeholder 5">
            <a:extLst>
              <a:ext uri="{FF2B5EF4-FFF2-40B4-BE49-F238E27FC236}">
                <a16:creationId xmlns:a16="http://schemas.microsoft.com/office/drawing/2014/main" id="{BE173DF5-48D6-44B3-9F63-2F030D7693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CA17053-26F6-49A4-B377-1578346F7CB6}"/>
              </a:ext>
            </a:extLst>
          </p:cNvPr>
          <p:cNvSpPr>
            <a:spLocks noGrp="1"/>
          </p:cNvSpPr>
          <p:nvPr>
            <p:ph type="sldNum" sz="quarter" idx="12"/>
          </p:nvPr>
        </p:nvSpPr>
        <p:spPr/>
        <p:txBody>
          <a:bodyPr/>
          <a:lstStyle/>
          <a:p>
            <a:fld id="{72C4B3FC-7244-4543-B593-A45B62A58D12}" type="slidenum">
              <a:rPr lang="en-CA" smtClean="0"/>
              <a:t>‹#›</a:t>
            </a:fld>
            <a:endParaRPr lang="en-CA"/>
          </a:p>
        </p:txBody>
      </p:sp>
    </p:spTree>
    <p:extLst>
      <p:ext uri="{BB962C8B-B14F-4D97-AF65-F5344CB8AC3E}">
        <p14:creationId xmlns:p14="http://schemas.microsoft.com/office/powerpoint/2010/main" val="95632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57000"/>
                    </a14:imgEffect>
                    <a14:imgEffect>
                      <a14:saturation sat="93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12524-BBF7-4E5E-8C36-8E36D82B9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80D609-F8A0-4519-80DC-F3041F5A5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2448A2-299A-455D-979E-A111E7FFB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8D708-8FA9-40E0-B958-73BE528A51F6}" type="datetimeFigureOut">
              <a:rPr lang="en-CA" smtClean="0"/>
              <a:t>2022-02-06</a:t>
            </a:fld>
            <a:endParaRPr lang="en-CA"/>
          </a:p>
        </p:txBody>
      </p:sp>
      <p:sp>
        <p:nvSpPr>
          <p:cNvPr id="5" name="Footer Placeholder 4">
            <a:extLst>
              <a:ext uri="{FF2B5EF4-FFF2-40B4-BE49-F238E27FC236}">
                <a16:creationId xmlns:a16="http://schemas.microsoft.com/office/drawing/2014/main" id="{A89022F9-1A2A-4E34-8E94-87B32ACD9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38B28BA-EDBF-4CFE-A922-20B8BAD4C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4B3FC-7244-4543-B593-A45B62A58D12}" type="slidenum">
              <a:rPr lang="en-CA" smtClean="0"/>
              <a:t>‹#›</a:t>
            </a:fld>
            <a:endParaRPr lang="en-CA"/>
          </a:p>
        </p:txBody>
      </p:sp>
    </p:spTree>
    <p:extLst>
      <p:ext uri="{BB962C8B-B14F-4D97-AF65-F5344CB8AC3E}">
        <p14:creationId xmlns:p14="http://schemas.microsoft.com/office/powerpoint/2010/main" val="207335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nitish20899/CANDEV_2022/tree/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57000"/>
                    </a14:imgEffect>
                    <a14:imgEffect>
                      <a14:saturation sat="93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9F958C-0D8C-465F-BDC4-508E8F1B7B71}"/>
              </a:ext>
            </a:extLst>
          </p:cNvPr>
          <p:cNvSpPr>
            <a:spLocks noGrp="1"/>
          </p:cNvSpPr>
          <p:nvPr>
            <p:ph type="title"/>
          </p:nvPr>
        </p:nvSpPr>
        <p:spPr>
          <a:xfrm>
            <a:off x="1104330" y="1769802"/>
            <a:ext cx="9777641" cy="1173871"/>
          </a:xfrm>
          <a:noFill/>
          <a:ln>
            <a:noFill/>
          </a:ln>
        </p:spPr>
        <p:txBody>
          <a:bodyPr>
            <a:normAutofit fontScale="90000"/>
          </a:bodyPr>
          <a:lstStyle/>
          <a:p>
            <a:pPr algn="ctr"/>
            <a:r>
              <a:rPr lang="en-US" dirty="0">
                <a:solidFill>
                  <a:schemeClr val="bg1"/>
                </a:solidFill>
                <a:latin typeface="Bahnschrift SemiBold Condensed" panose="020B0502040204020203" pitchFamily="34" charset="0"/>
              </a:rPr>
              <a:t>INSIGHTS AND SOLUTIONS TO IMPROVE IT SERVICE DELIVERY TO FEDERAL DEPARTMENTS</a:t>
            </a:r>
            <a:endParaRPr lang="en-CA" dirty="0">
              <a:solidFill>
                <a:schemeClr val="bg1"/>
              </a:solidFill>
              <a:latin typeface="Bahnschrift SemiBold Condensed" panose="020B0502040204020203" pitchFamily="34" charset="0"/>
            </a:endParaRPr>
          </a:p>
        </p:txBody>
      </p:sp>
      <p:sp>
        <p:nvSpPr>
          <p:cNvPr id="5" name="Content Placeholder 2">
            <a:extLst>
              <a:ext uri="{FF2B5EF4-FFF2-40B4-BE49-F238E27FC236}">
                <a16:creationId xmlns:a16="http://schemas.microsoft.com/office/drawing/2014/main" id="{9E673093-8828-404A-9C84-D866B6274F8D}"/>
              </a:ext>
            </a:extLst>
          </p:cNvPr>
          <p:cNvSpPr>
            <a:spLocks noGrp="1"/>
          </p:cNvSpPr>
          <p:nvPr>
            <p:ph idx="1"/>
          </p:nvPr>
        </p:nvSpPr>
        <p:spPr>
          <a:xfrm>
            <a:off x="6800071" y="3593960"/>
            <a:ext cx="4972760" cy="1787938"/>
          </a:xfrm>
        </p:spPr>
        <p:txBody>
          <a:bodyPr anchor="t">
            <a:normAutofit lnSpcReduction="10000"/>
          </a:bodyPr>
          <a:lstStyle/>
          <a:p>
            <a:pPr marL="0" indent="0">
              <a:buNone/>
            </a:pPr>
            <a:r>
              <a:rPr lang="en-US" sz="2400" b="1" dirty="0">
                <a:solidFill>
                  <a:schemeClr val="bg1"/>
                </a:solidFill>
              </a:rPr>
              <a:t>Team:</a:t>
            </a:r>
          </a:p>
          <a:p>
            <a:r>
              <a:rPr lang="en-US" sz="1800" dirty="0">
                <a:solidFill>
                  <a:schemeClr val="bg1"/>
                </a:solidFill>
                <a:latin typeface="Bahnschrift SemiBold Condensed" panose="020B0502040204020203" pitchFamily="34" charset="0"/>
              </a:rPr>
              <a:t>Nitish Kumar Pilla </a:t>
            </a:r>
            <a:r>
              <a:rPr lang="en-US" sz="1400" dirty="0">
                <a:solidFill>
                  <a:schemeClr val="bg1"/>
                </a:solidFill>
                <a:latin typeface="Bahnschrift SemiBold Condensed" panose="020B0502040204020203" pitchFamily="34" charset="0"/>
              </a:rPr>
              <a:t>( Master’s Student in CS at bishop’s University ) </a:t>
            </a:r>
            <a:endParaRPr lang="en-US" sz="1800" dirty="0">
              <a:solidFill>
                <a:schemeClr val="bg1"/>
              </a:solidFill>
              <a:latin typeface="Bahnschrift SemiBold Condensed" panose="020B0502040204020203" pitchFamily="34" charset="0"/>
            </a:endParaRPr>
          </a:p>
          <a:p>
            <a:r>
              <a:rPr lang="en-US" sz="1800" dirty="0">
                <a:solidFill>
                  <a:schemeClr val="bg1"/>
                </a:solidFill>
                <a:latin typeface="Bahnschrift SemiBold Condensed" panose="020B0502040204020203" pitchFamily="34" charset="0"/>
              </a:rPr>
              <a:t>Wesley Howe </a:t>
            </a:r>
            <a:r>
              <a:rPr lang="en-US" sz="1400" dirty="0">
                <a:solidFill>
                  <a:schemeClr val="bg1"/>
                </a:solidFill>
                <a:latin typeface="Bahnschrift SemiBold Condensed" panose="020B0502040204020203" pitchFamily="34" charset="0"/>
              </a:rPr>
              <a:t>( Bachelor’s Student in CS at University of Ottawa )</a:t>
            </a:r>
          </a:p>
          <a:p>
            <a:r>
              <a:rPr lang="en-US" sz="1800" dirty="0">
                <a:solidFill>
                  <a:schemeClr val="bg1"/>
                </a:solidFill>
                <a:latin typeface="Bahnschrift SemiBold Condensed" panose="020B0502040204020203" pitchFamily="34" charset="0"/>
              </a:rPr>
              <a:t>Doan vo </a:t>
            </a:r>
            <a:r>
              <a:rPr lang="en-US" sz="1400" dirty="0">
                <a:solidFill>
                  <a:schemeClr val="bg1"/>
                </a:solidFill>
                <a:latin typeface="Bahnschrift SemiBold Condensed" panose="020B0502040204020203" pitchFamily="34" charset="0"/>
              </a:rPr>
              <a:t>( Master’s Student in CS at bishop’s University )</a:t>
            </a:r>
          </a:p>
          <a:p>
            <a:r>
              <a:rPr lang="en-US" sz="1800" dirty="0">
                <a:solidFill>
                  <a:schemeClr val="bg1"/>
                </a:solidFill>
                <a:latin typeface="Bahnschrift SemiBold Condensed" panose="020B0502040204020203" pitchFamily="34" charset="0"/>
              </a:rPr>
              <a:t>Phuoc Lien </a:t>
            </a:r>
            <a:r>
              <a:rPr lang="en-US" sz="1400" dirty="0">
                <a:solidFill>
                  <a:schemeClr val="bg1"/>
                </a:solidFill>
                <a:latin typeface="Bahnschrift SemiBold Condensed" panose="020B0502040204020203" pitchFamily="34" charset="0"/>
              </a:rPr>
              <a:t>( Master’s Student in CS at bishop’s University )</a:t>
            </a:r>
          </a:p>
          <a:p>
            <a:endParaRPr lang="en-US" sz="1400" dirty="0">
              <a:solidFill>
                <a:schemeClr val="bg1"/>
              </a:solidFill>
              <a:latin typeface="Bahnschrift SemiBold Condensed" panose="020B0502040204020203" pitchFamily="34" charset="0"/>
            </a:endParaRPr>
          </a:p>
        </p:txBody>
      </p:sp>
      <p:sp>
        <p:nvSpPr>
          <p:cNvPr id="7" name="TextBox 6">
            <a:extLst>
              <a:ext uri="{FF2B5EF4-FFF2-40B4-BE49-F238E27FC236}">
                <a16:creationId xmlns:a16="http://schemas.microsoft.com/office/drawing/2014/main" id="{80BA09FE-22C4-447D-95C4-13D3B7B1E7F3}"/>
              </a:ext>
            </a:extLst>
          </p:cNvPr>
          <p:cNvSpPr txBox="1"/>
          <p:nvPr/>
        </p:nvSpPr>
        <p:spPr>
          <a:xfrm>
            <a:off x="10707800" y="6183802"/>
            <a:ext cx="2486380" cy="369332"/>
          </a:xfrm>
          <a:prstGeom prst="rect">
            <a:avLst/>
          </a:prstGeom>
          <a:noFill/>
        </p:spPr>
        <p:txBody>
          <a:bodyPr wrap="square" rtlCol="0">
            <a:spAutoFit/>
          </a:bodyPr>
          <a:lstStyle/>
          <a:p>
            <a:r>
              <a:rPr lang="en-US" dirty="0">
                <a:solidFill>
                  <a:schemeClr val="bg1"/>
                </a:solidFill>
                <a:hlinkClick r:id="rId4"/>
              </a:rPr>
              <a:t>GitHub</a:t>
            </a:r>
            <a:endParaRPr lang="en-CA" dirty="0">
              <a:solidFill>
                <a:schemeClr val="bg1"/>
              </a:solidFill>
            </a:endParaRPr>
          </a:p>
        </p:txBody>
      </p:sp>
    </p:spTree>
    <p:extLst>
      <p:ext uri="{BB962C8B-B14F-4D97-AF65-F5344CB8AC3E}">
        <p14:creationId xmlns:p14="http://schemas.microsoft.com/office/powerpoint/2010/main" val="275148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DCFCE79-7CA3-431A-9970-2125401037A4}"/>
              </a:ext>
            </a:extLst>
          </p:cNvPr>
          <p:cNvSpPr txBox="1">
            <a:spLocks/>
          </p:cNvSpPr>
          <p:nvPr/>
        </p:nvSpPr>
        <p:spPr>
          <a:xfrm>
            <a:off x="1318130" y="692238"/>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haroni" panose="02010803020104030203" pitchFamily="2" charset="-79"/>
                <a:cs typeface="Aharoni" panose="02010803020104030203" pitchFamily="2" charset="-79"/>
              </a:rPr>
              <a:t>Data Insights and Findings (4)</a:t>
            </a:r>
            <a:endParaRPr lang="en-CA"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A3E7A85E-45E6-4C0D-8239-8E75028CB728}"/>
              </a:ext>
            </a:extLst>
          </p:cNvPr>
          <p:cNvSpPr txBox="1"/>
          <p:nvPr/>
        </p:nvSpPr>
        <p:spPr>
          <a:xfrm>
            <a:off x="1298484" y="1436917"/>
            <a:ext cx="9222099" cy="958980"/>
          </a:xfrm>
          <a:prstGeom prst="rect">
            <a:avLst/>
          </a:prstGeom>
          <a:noFill/>
        </p:spPr>
        <p:txBody>
          <a:bodyPr wrap="square" rtlCol="0">
            <a:spAutoFit/>
          </a:bodyPr>
          <a:lstStyle/>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We did find a weak </a:t>
            </a:r>
            <a:r>
              <a:rPr lang="en-US" sz="1800" b="0" strike="noStrike" spc="7" dirty="0">
                <a:solidFill>
                  <a:srgbClr val="FFFF00"/>
                </a:solidFill>
                <a:latin typeface="Bahnschrift SemiBold Condensed"/>
                <a:ea typeface="Calibri"/>
              </a:rPr>
              <a:t>correlation of 0.305 between the number of times an incident is reassigned and how long it took to restore. </a:t>
            </a:r>
            <a:endParaRPr lang="en-CA" sz="1800" b="0" strike="noStrike" spc="-1" dirty="0">
              <a:latin typeface="Arial"/>
            </a:endParaRPr>
          </a:p>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We used 3 correlation methods (Kendall, Spearman, and Pearson). The Spearman correlation is 0.305.</a:t>
            </a:r>
            <a:endParaRPr lang="en-CA" sz="1800" b="0" strike="noStrike" spc="-1" dirty="0">
              <a:latin typeface="Arial"/>
            </a:endParaRPr>
          </a:p>
        </p:txBody>
      </p:sp>
    </p:spTree>
    <p:extLst>
      <p:ext uri="{BB962C8B-B14F-4D97-AF65-F5344CB8AC3E}">
        <p14:creationId xmlns:p14="http://schemas.microsoft.com/office/powerpoint/2010/main" val="236689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991656C-8CC5-4518-98DB-C0AEBC047B65}"/>
              </a:ext>
            </a:extLst>
          </p:cNvPr>
          <p:cNvSpPr txBox="1">
            <a:spLocks/>
          </p:cNvSpPr>
          <p:nvPr/>
        </p:nvSpPr>
        <p:spPr>
          <a:xfrm>
            <a:off x="1318130" y="692238"/>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haroni" panose="02010803020104030203" pitchFamily="2" charset="-79"/>
                <a:cs typeface="Aharoni" panose="02010803020104030203" pitchFamily="2" charset="-79"/>
              </a:rPr>
              <a:t>Data Insights and Findings (5)</a:t>
            </a:r>
            <a:endParaRPr lang="en-CA"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53153E45-F414-4172-8AAF-A2411B06EF0C}"/>
              </a:ext>
            </a:extLst>
          </p:cNvPr>
          <p:cNvSpPr txBox="1"/>
          <p:nvPr/>
        </p:nvSpPr>
        <p:spPr>
          <a:xfrm>
            <a:off x="1298484" y="1436917"/>
            <a:ext cx="9222099" cy="658578"/>
          </a:xfrm>
          <a:prstGeom prst="rect">
            <a:avLst/>
          </a:prstGeom>
          <a:noFill/>
        </p:spPr>
        <p:txBody>
          <a:bodyPr wrap="square" rtlCol="0">
            <a:spAutoFit/>
          </a:bodyPr>
          <a:lstStyle/>
          <a:p>
            <a:pPr marL="342900" lvl="0" indent="-342900">
              <a:lnSpc>
                <a:spcPct val="107000"/>
              </a:lnSpc>
              <a:buFont typeface="Arial" panose="020B0604020202020204" pitchFamily="34" charset="0"/>
              <a:buChar char="•"/>
            </a:pP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We found that there is </a:t>
            </a:r>
            <a:r>
              <a:rPr lang="en-US" sz="1800" spc="10" dirty="0">
                <a:solidFill>
                  <a:srgbClr val="FFFF00"/>
                </a:solidFill>
                <a:effectLst/>
                <a:latin typeface="Bahnschrift SemiBold Condensed" panose="020B0502040204020203" pitchFamily="34" charset="0"/>
                <a:ea typeface="Calibri" panose="020F0502020204030204" pitchFamily="34" charset="0"/>
                <a:cs typeface="Calibri" panose="020F0502020204030204" pitchFamily="34" charset="0"/>
              </a:rPr>
              <a:t>40% Increase in Actual Time Completion and 34% Increase in Business time without Event Management Tickets</a:t>
            </a: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 Below is the table that shows numbers related to event management tickets.</a:t>
            </a:r>
          </a:p>
        </p:txBody>
      </p:sp>
      <p:pic>
        <p:nvPicPr>
          <p:cNvPr id="10" name="Picture 9">
            <a:extLst>
              <a:ext uri="{FF2B5EF4-FFF2-40B4-BE49-F238E27FC236}">
                <a16:creationId xmlns:a16="http://schemas.microsoft.com/office/drawing/2014/main" id="{198066F7-E67F-45B9-8D4D-6D0034955AA8}"/>
              </a:ext>
            </a:extLst>
          </p:cNvPr>
          <p:cNvPicPr>
            <a:picLocks noChangeAspect="1"/>
          </p:cNvPicPr>
          <p:nvPr/>
        </p:nvPicPr>
        <p:blipFill>
          <a:blip r:embed="rId2"/>
          <a:stretch>
            <a:fillRect/>
          </a:stretch>
        </p:blipFill>
        <p:spPr>
          <a:xfrm>
            <a:off x="1745346" y="2411937"/>
            <a:ext cx="7097231" cy="3653157"/>
          </a:xfrm>
          <a:prstGeom prst="rect">
            <a:avLst/>
          </a:prstGeom>
        </p:spPr>
      </p:pic>
    </p:spTree>
    <p:extLst>
      <p:ext uri="{BB962C8B-B14F-4D97-AF65-F5344CB8AC3E}">
        <p14:creationId xmlns:p14="http://schemas.microsoft.com/office/powerpoint/2010/main" val="426613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991656C-8CC5-4518-98DB-C0AEBC047B65}"/>
              </a:ext>
            </a:extLst>
          </p:cNvPr>
          <p:cNvSpPr txBox="1">
            <a:spLocks/>
          </p:cNvSpPr>
          <p:nvPr/>
        </p:nvSpPr>
        <p:spPr>
          <a:xfrm>
            <a:off x="1318130" y="692238"/>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haroni" panose="02010803020104030203" pitchFamily="2" charset="-79"/>
                <a:cs typeface="Aharoni" panose="02010803020104030203" pitchFamily="2" charset="-79"/>
              </a:rPr>
              <a:t>Data Insights and Findings (6)</a:t>
            </a:r>
            <a:endParaRPr lang="en-CA"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A9B730F4-D518-43B7-8229-BC6DC52B1BC7}"/>
              </a:ext>
            </a:extLst>
          </p:cNvPr>
          <p:cNvSpPr txBox="1"/>
          <p:nvPr/>
        </p:nvSpPr>
        <p:spPr>
          <a:xfrm>
            <a:off x="1298484" y="1436917"/>
            <a:ext cx="9222099" cy="1251305"/>
          </a:xfrm>
          <a:prstGeom prst="rect">
            <a:avLst/>
          </a:prstGeom>
          <a:noFill/>
        </p:spPr>
        <p:txBody>
          <a:bodyPr wrap="square" rtlCol="0">
            <a:spAutoFit/>
          </a:bodyPr>
          <a:lstStyle/>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We found the average time between when an incident occurs and when SSC starts working on it, by priority. </a:t>
            </a:r>
            <a:endParaRPr lang="en-CA" sz="1800" b="0" strike="noStrike" spc="-1" dirty="0">
              <a:latin typeface="Arial"/>
            </a:endParaRPr>
          </a:p>
          <a:p>
            <a:pPr marL="343080" indent="-343080">
              <a:lnSpc>
                <a:spcPct val="107000"/>
              </a:lnSpc>
              <a:buClr>
                <a:srgbClr val="FFFF00"/>
              </a:buClr>
              <a:buFont typeface="Arial"/>
              <a:buChar char="•"/>
            </a:pPr>
            <a:r>
              <a:rPr lang="en-US" sz="1800" b="0" strike="noStrike" spc="7" dirty="0">
                <a:solidFill>
                  <a:srgbClr val="FFFF00"/>
                </a:solidFill>
                <a:latin typeface="Bahnschrift SemiBold Condensed"/>
                <a:ea typeface="Calibri"/>
              </a:rPr>
              <a:t>For low and medium priority incidents the average time taken by SSC to respond is around 20 hours. </a:t>
            </a:r>
            <a:endParaRPr lang="en-CA" sz="1800" b="0" strike="noStrike" spc="-1" dirty="0">
              <a:latin typeface="Arial"/>
            </a:endParaRPr>
          </a:p>
          <a:p>
            <a:pPr marL="343080" indent="-343080">
              <a:lnSpc>
                <a:spcPct val="107000"/>
              </a:lnSpc>
              <a:buClr>
                <a:srgbClr val="FFFF00"/>
              </a:buClr>
              <a:buFont typeface="Arial"/>
              <a:buChar char="•"/>
            </a:pPr>
            <a:r>
              <a:rPr lang="en-US" sz="1800" b="0" strike="noStrike" spc="7" dirty="0">
                <a:solidFill>
                  <a:srgbClr val="FFFF00"/>
                </a:solidFill>
                <a:latin typeface="Bahnschrift SemiBold Condensed"/>
                <a:ea typeface="Calibri"/>
              </a:rPr>
              <a:t>For high priority tickets, SSC takes an average time of 52.8 hours to respond. This is largely due to certain tickets that take a very long time to resolve, and which are frequently reassigned.</a:t>
            </a:r>
            <a:endParaRPr lang="en-CA" sz="1800" b="0" strike="noStrike" spc="-1" dirty="0">
              <a:latin typeface="Arial"/>
            </a:endParaRPr>
          </a:p>
        </p:txBody>
      </p:sp>
      <p:graphicFrame>
        <p:nvGraphicFramePr>
          <p:cNvPr id="4" name="Table 4">
            <a:extLst>
              <a:ext uri="{FF2B5EF4-FFF2-40B4-BE49-F238E27FC236}">
                <a16:creationId xmlns:a16="http://schemas.microsoft.com/office/drawing/2014/main" id="{6BE98489-90D9-46E7-AF51-AF432A97DB0F}"/>
              </a:ext>
            </a:extLst>
          </p:cNvPr>
          <p:cNvGraphicFramePr>
            <a:graphicFrameLocks noGrp="1"/>
          </p:cNvGraphicFramePr>
          <p:nvPr>
            <p:extLst>
              <p:ext uri="{D42A27DB-BD31-4B8C-83A1-F6EECF244321}">
                <p14:modId xmlns:p14="http://schemas.microsoft.com/office/powerpoint/2010/main" val="2656489604"/>
              </p:ext>
            </p:extLst>
          </p:nvPr>
        </p:nvGraphicFramePr>
        <p:xfrm>
          <a:off x="1545351" y="2932059"/>
          <a:ext cx="7992932" cy="1485676"/>
        </p:xfrm>
        <a:graphic>
          <a:graphicData uri="http://schemas.openxmlformats.org/drawingml/2006/table">
            <a:tbl>
              <a:tblPr firstRow="1" bandRow="1">
                <a:tableStyleId>{5C22544A-7EE6-4342-B048-85BDC9FD1C3A}</a:tableStyleId>
              </a:tblPr>
              <a:tblGrid>
                <a:gridCol w="3996466">
                  <a:extLst>
                    <a:ext uri="{9D8B030D-6E8A-4147-A177-3AD203B41FA5}">
                      <a16:colId xmlns:a16="http://schemas.microsoft.com/office/drawing/2014/main" val="3549400627"/>
                    </a:ext>
                  </a:extLst>
                </a:gridCol>
                <a:gridCol w="3996466">
                  <a:extLst>
                    <a:ext uri="{9D8B030D-6E8A-4147-A177-3AD203B41FA5}">
                      <a16:colId xmlns:a16="http://schemas.microsoft.com/office/drawing/2014/main" val="1061821722"/>
                    </a:ext>
                  </a:extLst>
                </a:gridCol>
              </a:tblGrid>
              <a:tr h="371419">
                <a:tc>
                  <a:txBody>
                    <a:bodyPr/>
                    <a:lstStyle/>
                    <a:p>
                      <a:r>
                        <a:rPr lang="en-US" dirty="0"/>
                        <a:t>Priority</a:t>
                      </a:r>
                      <a:endParaRPr lang="en-CA" dirty="0"/>
                    </a:p>
                  </a:txBody>
                  <a:tcPr/>
                </a:tc>
                <a:tc>
                  <a:txBody>
                    <a:bodyPr/>
                    <a:lstStyle/>
                    <a:p>
                      <a:r>
                        <a:rPr lang="en-US" dirty="0"/>
                        <a:t>Average Hours took to for SSC to Act</a:t>
                      </a:r>
                      <a:endParaRPr lang="en-CA" dirty="0"/>
                    </a:p>
                  </a:txBody>
                  <a:tcPr/>
                </a:tc>
                <a:extLst>
                  <a:ext uri="{0D108BD9-81ED-4DB2-BD59-A6C34878D82A}">
                    <a16:rowId xmlns:a16="http://schemas.microsoft.com/office/drawing/2014/main" val="3463094535"/>
                  </a:ext>
                </a:extLst>
              </a:tr>
              <a:tr h="371419">
                <a:tc>
                  <a:txBody>
                    <a:bodyPr/>
                    <a:lstStyle/>
                    <a:p>
                      <a:r>
                        <a:rPr lang="en-US" dirty="0"/>
                        <a:t>Low</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1635420495"/>
                  </a:ext>
                </a:extLst>
              </a:tr>
              <a:tr h="371419">
                <a:tc>
                  <a:txBody>
                    <a:bodyPr/>
                    <a:lstStyle/>
                    <a:p>
                      <a:r>
                        <a:rPr lang="en-US" dirty="0"/>
                        <a:t>Medium</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464116897"/>
                  </a:ext>
                </a:extLst>
              </a:tr>
              <a:tr h="371419">
                <a:tc>
                  <a:txBody>
                    <a:bodyPr/>
                    <a:lstStyle/>
                    <a:p>
                      <a:r>
                        <a:rPr lang="en-US" dirty="0"/>
                        <a:t>High</a:t>
                      </a:r>
                      <a:endParaRPr lang="en-CA" dirty="0"/>
                    </a:p>
                  </a:txBody>
                  <a:tcPr/>
                </a:tc>
                <a:tc>
                  <a:txBody>
                    <a:bodyPr/>
                    <a:lstStyle/>
                    <a:p>
                      <a:r>
                        <a:rPr lang="en-US" dirty="0"/>
                        <a:t>52.8</a:t>
                      </a:r>
                      <a:endParaRPr lang="en-CA" dirty="0"/>
                    </a:p>
                  </a:txBody>
                  <a:tcPr/>
                </a:tc>
                <a:extLst>
                  <a:ext uri="{0D108BD9-81ED-4DB2-BD59-A6C34878D82A}">
                    <a16:rowId xmlns:a16="http://schemas.microsoft.com/office/drawing/2014/main" val="3033784184"/>
                  </a:ext>
                </a:extLst>
              </a:tr>
            </a:tbl>
          </a:graphicData>
        </a:graphic>
      </p:graphicFrame>
      <p:sp>
        <p:nvSpPr>
          <p:cNvPr id="6" name="TextBox 5">
            <a:extLst>
              <a:ext uri="{FF2B5EF4-FFF2-40B4-BE49-F238E27FC236}">
                <a16:creationId xmlns:a16="http://schemas.microsoft.com/office/drawing/2014/main" id="{20329711-D1EA-4FFD-B64F-EE019B41AB86}"/>
              </a:ext>
            </a:extLst>
          </p:cNvPr>
          <p:cNvSpPr txBox="1"/>
          <p:nvPr/>
        </p:nvSpPr>
        <p:spPr>
          <a:xfrm>
            <a:off x="1298483" y="4661572"/>
            <a:ext cx="9222099" cy="1251305"/>
          </a:xfrm>
          <a:prstGeom prst="rect">
            <a:avLst/>
          </a:prstGeom>
          <a:noFill/>
        </p:spPr>
        <p:txBody>
          <a:bodyPr wrap="square" rtlCol="0">
            <a:spAutoFit/>
          </a:bodyPr>
          <a:lstStyle/>
          <a:p>
            <a:pPr marL="342900" lvl="0" indent="-342900">
              <a:lnSpc>
                <a:spcPct val="107000"/>
              </a:lnSpc>
              <a:buFont typeface="Arial" panose="020B0604020202020204" pitchFamily="34" charset="0"/>
              <a:buChar char="•"/>
            </a:pP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From the above table we can see that the response time is higher for high priority incidents. As the high </a:t>
            </a:r>
            <a:r>
              <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rPr>
              <a:t>p</a:t>
            </a: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riority tickets undergo more escalations, the amount time it stays in Queued status increases. </a:t>
            </a:r>
          </a:p>
          <a:p>
            <a:pPr marL="342900" lvl="0" indent="-342900">
              <a:lnSpc>
                <a:spcPct val="107000"/>
              </a:lnSpc>
              <a:buFont typeface="Arial" panose="020B0604020202020204" pitchFamily="34" charset="0"/>
              <a:buChar char="•"/>
            </a:pP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In order to decrease the time that SSC take to respond to a newly opened ticket, the resources to handle the tickets should increase.</a:t>
            </a:r>
          </a:p>
        </p:txBody>
      </p:sp>
    </p:spTree>
    <p:extLst>
      <p:ext uri="{BB962C8B-B14F-4D97-AF65-F5344CB8AC3E}">
        <p14:creationId xmlns:p14="http://schemas.microsoft.com/office/powerpoint/2010/main" val="78038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530077A7-D445-49E7-8A54-33B448119344}"/>
              </a:ext>
            </a:extLst>
          </p:cNvPr>
          <p:cNvPicPr>
            <a:picLocks noChangeAspect="1"/>
          </p:cNvPicPr>
          <p:nvPr/>
        </p:nvPicPr>
        <p:blipFill rotWithShape="1">
          <a:blip r:embed="rId2"/>
          <a:srcRect r="425" b="-1"/>
          <a:stretch/>
        </p:blipFill>
        <p:spPr>
          <a:xfrm>
            <a:off x="20" y="1282"/>
            <a:ext cx="12191980" cy="6856718"/>
          </a:xfrm>
          <a:prstGeom prst="rect">
            <a:avLst/>
          </a:prstGeom>
        </p:spPr>
      </p:pic>
      <p:sp>
        <p:nvSpPr>
          <p:cNvPr id="2" name="Subtitle 2">
            <a:extLst>
              <a:ext uri="{FF2B5EF4-FFF2-40B4-BE49-F238E27FC236}">
                <a16:creationId xmlns:a16="http://schemas.microsoft.com/office/drawing/2014/main" id="{7991656C-8CC5-4518-98DB-C0AEBC047B65}"/>
              </a:ext>
            </a:extLst>
          </p:cNvPr>
          <p:cNvSpPr txBox="1">
            <a:spLocks/>
          </p:cNvSpPr>
          <p:nvPr/>
        </p:nvSpPr>
        <p:spPr>
          <a:xfrm>
            <a:off x="1318130" y="692238"/>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3045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C45E8B3-3140-46D0-9F6B-58B461316146}"/>
              </a:ext>
            </a:extLst>
          </p:cNvPr>
          <p:cNvPicPr>
            <a:picLocks noGrp="1" noChangeAspect="1"/>
          </p:cNvPicPr>
          <p:nvPr>
            <p:ph idx="1"/>
          </p:nvPr>
        </p:nvPicPr>
        <p:blipFill rotWithShape="1">
          <a:blip r:embed="rId2"/>
          <a:srcRect r="872" b="1"/>
          <a:stretch/>
        </p:blipFill>
        <p:spPr>
          <a:xfrm>
            <a:off x="-1504" y="1282"/>
            <a:ext cx="12191980" cy="6856718"/>
          </a:xfrm>
          <a:prstGeom prst="rect">
            <a:avLst/>
          </a:prstGeom>
        </p:spPr>
      </p:pic>
    </p:spTree>
    <p:extLst>
      <p:ext uri="{BB962C8B-B14F-4D97-AF65-F5344CB8AC3E}">
        <p14:creationId xmlns:p14="http://schemas.microsoft.com/office/powerpoint/2010/main" val="266930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991656C-8CC5-4518-98DB-C0AEBC047B65}"/>
              </a:ext>
            </a:extLst>
          </p:cNvPr>
          <p:cNvSpPr txBox="1">
            <a:spLocks/>
          </p:cNvSpPr>
          <p:nvPr/>
        </p:nvSpPr>
        <p:spPr>
          <a:xfrm>
            <a:off x="1318130" y="692238"/>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haroni" panose="02010803020104030203" pitchFamily="2" charset="-79"/>
                <a:cs typeface="Aharoni" panose="02010803020104030203" pitchFamily="2" charset="-79"/>
              </a:rPr>
              <a:t>Summary of Insights </a:t>
            </a:r>
            <a:endParaRPr lang="en-CA"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613C0337-06B5-40FF-A01C-B51E492EDFD3}"/>
              </a:ext>
            </a:extLst>
          </p:cNvPr>
          <p:cNvSpPr txBox="1"/>
          <p:nvPr/>
        </p:nvSpPr>
        <p:spPr>
          <a:xfrm>
            <a:off x="1298484" y="1436917"/>
            <a:ext cx="9222099" cy="4511300"/>
          </a:xfrm>
          <a:prstGeom prst="rect">
            <a:avLst/>
          </a:prstGeom>
          <a:noFill/>
        </p:spPr>
        <p:txBody>
          <a:bodyPr wrap="square" rtlCol="0">
            <a:spAutoFit/>
          </a:bodyPr>
          <a:lstStyle/>
          <a:p>
            <a:pPr marL="342900" lvl="0" indent="-342900">
              <a:lnSpc>
                <a:spcPct val="107000"/>
              </a:lnSpc>
              <a:buFont typeface="Arial" panose="020B0604020202020204" pitchFamily="34" charset="0"/>
              <a:buChar char="•"/>
            </a:pPr>
            <a:r>
              <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rPr>
              <a:t>If </a:t>
            </a: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10% efficiency is increased on top 10 Assignment Group with high resolving time average, there is 7.11 % increase in efficiency of MTRS. </a:t>
            </a:r>
          </a:p>
          <a:p>
            <a:pPr marL="342900" lvl="0" indent="-342900">
              <a:lnSpc>
                <a:spcPct val="107000"/>
              </a:lnSpc>
              <a:buFont typeface="Arial" panose="020B0604020202020204" pitchFamily="34" charset="0"/>
              <a:buChar char="•"/>
            </a:pPr>
            <a:endPar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endParaRPr>
          </a:p>
          <a:p>
            <a:pPr marL="342900" indent="-342900">
              <a:lnSpc>
                <a:spcPct val="107000"/>
              </a:lnSpc>
              <a:buFont typeface="Arial" panose="020B0604020202020204" pitchFamily="34" charset="0"/>
              <a:buChar char="•"/>
            </a:pPr>
            <a:r>
              <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rPr>
              <a:t>If</a:t>
            </a: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 10% efficiency is increased on the top 10 services that take long time to resolve, there is 7% increase in efficiency of MTRS (Mean time to restore service)</a:t>
            </a:r>
          </a:p>
          <a:p>
            <a:pPr marL="342900" indent="-342900">
              <a:lnSpc>
                <a:spcPct val="107000"/>
              </a:lnSpc>
              <a:buFont typeface="Arial" panose="020B0604020202020204" pitchFamily="34" charset="0"/>
              <a:buChar char="•"/>
            </a:pPr>
            <a:endPar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endParaRPr>
          </a:p>
          <a:p>
            <a:pPr marL="342900" indent="-342900">
              <a:lnSpc>
                <a:spcPct val="107000"/>
              </a:lnSpc>
              <a:buFont typeface="Arial" panose="020B0604020202020204" pitchFamily="34" charset="0"/>
              <a:buChar char="•"/>
            </a:pP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If 10% efficiency is increased on top 10 organizations that take long time to resolve, there is 2.7% increase in efficiency of MTRS (Mean time to restore service)</a:t>
            </a:r>
            <a:endParaRPr lang="en-CA" sz="1800" dirty="0">
              <a:solidFill>
                <a:schemeClr val="bg1"/>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endPar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endParaRPr>
          </a:p>
          <a:p>
            <a:pPr marL="342900" indent="-342900">
              <a:lnSpc>
                <a:spcPct val="107000"/>
              </a:lnSpc>
              <a:buFont typeface="Arial" panose="020B0604020202020204" pitchFamily="34" charset="0"/>
              <a:buChar char="•"/>
            </a:pPr>
            <a:r>
              <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rPr>
              <a:t>A</a:t>
            </a: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 weak correlation of 0.305 in between the number of times an incident is reassigned and how long it took to restore.</a:t>
            </a:r>
          </a:p>
          <a:p>
            <a:pPr marL="342900" lvl="0" indent="-342900">
              <a:lnSpc>
                <a:spcPct val="107000"/>
              </a:lnSpc>
              <a:buFont typeface="Arial" panose="020B0604020202020204" pitchFamily="34" charset="0"/>
              <a:buChar char="•"/>
            </a:pPr>
            <a:endPar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endParaRPr>
          </a:p>
          <a:p>
            <a:pPr marL="342900" indent="-342900">
              <a:lnSpc>
                <a:spcPct val="107000"/>
              </a:lnSpc>
              <a:buFont typeface="Arial" panose="020B0604020202020204" pitchFamily="34" charset="0"/>
              <a:buChar char="•"/>
            </a:pP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In order to decrease the time that SSC take to respond to a newly opened ticket, the resources to handle the tickets should increase.</a:t>
            </a:r>
            <a:endPar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endParaRPr>
          </a:p>
          <a:p>
            <a:pPr marL="342900" lvl="0" indent="-342900">
              <a:lnSpc>
                <a:spcPct val="107000"/>
              </a:lnSpc>
              <a:buFont typeface="Arial" panose="020B0604020202020204" pitchFamily="34" charset="0"/>
              <a:buChar char="•"/>
            </a:pPr>
            <a:endPar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3242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45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s of thank you for ppt presentation">
            <a:extLst>
              <a:ext uri="{FF2B5EF4-FFF2-40B4-BE49-F238E27FC236}">
                <a16:creationId xmlns:a16="http://schemas.microsoft.com/office/drawing/2014/main" id="{4D164FFD-2EBA-4AC6-A5E1-2CD0A14172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08196" y="963506"/>
            <a:ext cx="4228321"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71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57000"/>
                    </a14:imgEffect>
                    <a14:imgEffect>
                      <a14:saturation sat="93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CD6A355F-C6E5-4BBE-B772-8F8924C844EB}"/>
              </a:ext>
            </a:extLst>
          </p:cNvPr>
          <p:cNvSpPr txBox="1">
            <a:spLocks/>
          </p:cNvSpPr>
          <p:nvPr/>
        </p:nvSpPr>
        <p:spPr>
          <a:xfrm>
            <a:off x="1318130" y="692239"/>
            <a:ext cx="9727974" cy="543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haroni" panose="02010803020104030203" pitchFamily="2" charset="-79"/>
                <a:cs typeface="Aharoni" panose="02010803020104030203" pitchFamily="2" charset="-79"/>
              </a:rPr>
              <a:t>OBJECTIVE</a:t>
            </a:r>
            <a:endParaRPr lang="en-CA" dirty="0">
              <a:solidFill>
                <a:schemeClr val="bg1"/>
              </a:solidFill>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1712D64F-9223-4602-AFF9-0730764BAC57}"/>
              </a:ext>
            </a:extLst>
          </p:cNvPr>
          <p:cNvSpPr txBox="1"/>
          <p:nvPr/>
        </p:nvSpPr>
        <p:spPr>
          <a:xfrm>
            <a:off x="1308015" y="1389617"/>
            <a:ext cx="9727974" cy="646331"/>
          </a:xfrm>
          <a:prstGeom prst="rect">
            <a:avLst/>
          </a:prstGeom>
          <a:noFill/>
        </p:spPr>
        <p:txBody>
          <a:bodyPr wrap="square" rtlCol="0">
            <a:spAutoFit/>
          </a:bodyPr>
          <a:lstStyle/>
          <a:p>
            <a:pPr>
              <a:lnSpc>
                <a:spcPct val="100000"/>
              </a:lnSpc>
              <a:buNone/>
            </a:pPr>
            <a:r>
              <a:rPr lang="en-US" sz="1800" b="0" strike="noStrike" spc="-1" dirty="0">
                <a:solidFill>
                  <a:srgbClr val="FFFFFF"/>
                </a:solidFill>
                <a:latin typeface="Bahnschrift SemiBold Condensed"/>
                <a:ea typeface="DejaVu Sans"/>
              </a:rPr>
              <a:t>Our Objective is to improve the IT Service Delivery by Shared Services Canada. Below are some of the problems we selected to get Insights and find ways to improve the service.</a:t>
            </a:r>
            <a:endParaRPr lang="en-CA" sz="1800" b="0" strike="noStrike" spc="-1" dirty="0">
              <a:latin typeface="Arial"/>
            </a:endParaRPr>
          </a:p>
        </p:txBody>
      </p:sp>
      <p:sp>
        <p:nvSpPr>
          <p:cNvPr id="7" name="TextBox 6">
            <a:extLst>
              <a:ext uri="{FF2B5EF4-FFF2-40B4-BE49-F238E27FC236}">
                <a16:creationId xmlns:a16="http://schemas.microsoft.com/office/drawing/2014/main" id="{EE191DAF-D8A7-4413-94C6-9EAEC85C5A69}"/>
              </a:ext>
            </a:extLst>
          </p:cNvPr>
          <p:cNvSpPr txBox="1"/>
          <p:nvPr/>
        </p:nvSpPr>
        <p:spPr>
          <a:xfrm>
            <a:off x="1308016" y="2315361"/>
            <a:ext cx="9603140" cy="3047116"/>
          </a:xfrm>
          <a:prstGeom prst="rect">
            <a:avLst/>
          </a:prstGeom>
          <a:noFill/>
        </p:spPr>
        <p:txBody>
          <a:bodyPr wrap="square" rtlCol="0">
            <a:spAutoFit/>
          </a:bodyPr>
          <a:lstStyle/>
          <a:p>
            <a:pPr marL="343080" indent="-343080">
              <a:lnSpc>
                <a:spcPct val="150000"/>
              </a:lnSpc>
              <a:buClr>
                <a:srgbClr val="FFFFFF"/>
              </a:buClr>
              <a:buFont typeface="Arial"/>
              <a:buChar char="•"/>
            </a:pPr>
            <a:r>
              <a:rPr lang="en-CA" sz="1800" b="0" strike="noStrike" spc="7" dirty="0">
                <a:solidFill>
                  <a:srgbClr val="FFFFFF"/>
                </a:solidFill>
                <a:latin typeface="Bahnschrift SemiBold Condensed"/>
                <a:ea typeface="Calibri"/>
              </a:rPr>
              <a:t>Identify tickets that are bounced between support groups or remain open for long periods of time to inform process improvements and find insights on that data.</a:t>
            </a:r>
            <a:endParaRPr lang="en-CA" sz="1800" b="0" strike="noStrike" spc="-1" dirty="0">
              <a:latin typeface="Arial"/>
            </a:endParaRPr>
          </a:p>
          <a:p>
            <a:pPr marL="343080" indent="-343080">
              <a:lnSpc>
                <a:spcPct val="150000"/>
              </a:lnSpc>
              <a:buClr>
                <a:srgbClr val="FFFFFF"/>
              </a:buClr>
              <a:buFont typeface="Arial"/>
              <a:buChar char="•"/>
            </a:pPr>
            <a:r>
              <a:rPr lang="en-CA" sz="1800" b="0" strike="noStrike" spc="7" dirty="0">
                <a:solidFill>
                  <a:srgbClr val="FFFFFF"/>
                </a:solidFill>
                <a:latin typeface="Bahnschrift SemiBold Condensed"/>
                <a:ea typeface="Calibri"/>
              </a:rPr>
              <a:t>Find a correlation between </a:t>
            </a:r>
            <a:r>
              <a:rPr lang="en-US" sz="1800" b="0" strike="noStrike" spc="7" dirty="0">
                <a:solidFill>
                  <a:srgbClr val="FFFFFF"/>
                </a:solidFill>
                <a:latin typeface="Bahnschrift SemiBold Condensed"/>
                <a:ea typeface="Calibri"/>
              </a:rPr>
              <a:t>the number of times an incident is reassigned and how long it took to restore.</a:t>
            </a:r>
            <a:endParaRPr lang="en-CA" sz="1800" b="0" strike="noStrike" spc="-1" dirty="0">
              <a:latin typeface="Arial"/>
            </a:endParaRPr>
          </a:p>
          <a:p>
            <a:pPr marL="343080" indent="-343080">
              <a:lnSpc>
                <a:spcPct val="150000"/>
              </a:lnSpc>
              <a:buClr>
                <a:srgbClr val="FFFFFF"/>
              </a:buClr>
              <a:buFont typeface="Arial"/>
              <a:buChar char="•"/>
            </a:pPr>
            <a:r>
              <a:rPr lang="en-CA" sz="1800" b="0" strike="noStrike" spc="7" dirty="0">
                <a:solidFill>
                  <a:srgbClr val="FFFFFF"/>
                </a:solidFill>
                <a:latin typeface="Bahnschrift SemiBold Condensed"/>
                <a:ea typeface="Calibri"/>
              </a:rPr>
              <a:t>Which support teams need to be engaged</a:t>
            </a:r>
            <a:r>
              <a:rPr lang="en-CA" sz="1800" b="0" strike="noStrike" spc="-1" dirty="0">
                <a:solidFill>
                  <a:srgbClr val="FFFFFF"/>
                </a:solidFill>
                <a:latin typeface="Bahnschrift SemiBold Condensed"/>
                <a:ea typeface="Calibri"/>
              </a:rPr>
              <a:t> to improve service delivery?</a:t>
            </a:r>
            <a:endParaRPr lang="en-CA" sz="1800" b="0" strike="noStrike" spc="-1" dirty="0">
              <a:latin typeface="Arial"/>
            </a:endParaRPr>
          </a:p>
          <a:p>
            <a:pPr marL="343080" indent="-343080">
              <a:lnSpc>
                <a:spcPct val="150000"/>
              </a:lnSpc>
              <a:spcAft>
                <a:spcPts val="799"/>
              </a:spcAft>
              <a:buClr>
                <a:srgbClr val="FFFFFF"/>
              </a:buClr>
              <a:buFont typeface="Arial"/>
              <a:buChar char="•"/>
            </a:pPr>
            <a:r>
              <a:rPr lang="en-CA" sz="1800" b="0" strike="noStrike" spc="7" dirty="0">
                <a:solidFill>
                  <a:srgbClr val="FFFFFF"/>
                </a:solidFill>
                <a:latin typeface="Bahnschrift SemiBold Condensed"/>
                <a:ea typeface="Calibri"/>
              </a:rPr>
              <a:t>Defining the time between when an incident occurs and when SSC actively starts working on an incident would be another indicator to help SSC improve our processes.</a:t>
            </a:r>
            <a:endParaRPr lang="en-CA" sz="1800" b="0" strike="noStrike" spc="-1" dirty="0">
              <a:latin typeface="Arial"/>
            </a:endParaRPr>
          </a:p>
          <a:p>
            <a:pPr marL="343080" indent="-343080">
              <a:lnSpc>
                <a:spcPct val="150000"/>
              </a:lnSpc>
              <a:spcAft>
                <a:spcPts val="799"/>
              </a:spcAft>
              <a:buClr>
                <a:srgbClr val="FFFFFF"/>
              </a:buClr>
              <a:buFont typeface="Arial"/>
              <a:buChar char="•"/>
            </a:pPr>
            <a:r>
              <a:rPr lang="en-CA" sz="1800" b="0" strike="noStrike" spc="7" dirty="0">
                <a:solidFill>
                  <a:srgbClr val="FFFFFF"/>
                </a:solidFill>
                <a:latin typeface="Bahnschrift SemiBold Condensed"/>
                <a:ea typeface="Calibri"/>
              </a:rPr>
              <a:t>Solutions to improve MTRS (Mean Time to Restore Service) </a:t>
            </a:r>
            <a:endParaRPr lang="en-CA" sz="1800" b="0" strike="noStrike" spc="-1" dirty="0">
              <a:latin typeface="Arial"/>
            </a:endParaRPr>
          </a:p>
        </p:txBody>
      </p:sp>
    </p:spTree>
    <p:extLst>
      <p:ext uri="{BB962C8B-B14F-4D97-AF65-F5344CB8AC3E}">
        <p14:creationId xmlns:p14="http://schemas.microsoft.com/office/powerpoint/2010/main" val="397448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57000"/>
                    </a14:imgEffect>
                    <a14:imgEffect>
                      <a14:saturation sat="93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015498B2-C0FB-44CD-B9D8-5D60C7D3715A}"/>
              </a:ext>
            </a:extLst>
          </p:cNvPr>
          <p:cNvSpPr txBox="1">
            <a:spLocks/>
          </p:cNvSpPr>
          <p:nvPr/>
        </p:nvSpPr>
        <p:spPr>
          <a:xfrm>
            <a:off x="1611922" y="504202"/>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haroni" panose="02010803020104030203" pitchFamily="2" charset="-79"/>
                <a:cs typeface="Aharoni" panose="02010803020104030203" pitchFamily="2" charset="-79"/>
              </a:rPr>
              <a:t>Data Preparation</a:t>
            </a:r>
            <a:endParaRPr lang="en-CA" dirty="0">
              <a:solidFill>
                <a:schemeClr val="bg1"/>
              </a:solidFill>
              <a:latin typeface="Aharoni" panose="02010803020104030203" pitchFamily="2" charset="-79"/>
              <a:cs typeface="Aharoni" panose="02010803020104030203" pitchFamily="2" charset="-79"/>
            </a:endParaRPr>
          </a:p>
        </p:txBody>
      </p:sp>
      <p:sp>
        <p:nvSpPr>
          <p:cNvPr id="19" name="TextBox 18">
            <a:extLst>
              <a:ext uri="{FF2B5EF4-FFF2-40B4-BE49-F238E27FC236}">
                <a16:creationId xmlns:a16="http://schemas.microsoft.com/office/drawing/2014/main" id="{78924D40-95CC-491A-9A90-15FF95D0062E}"/>
              </a:ext>
            </a:extLst>
          </p:cNvPr>
          <p:cNvSpPr txBox="1"/>
          <p:nvPr/>
        </p:nvSpPr>
        <p:spPr>
          <a:xfrm>
            <a:off x="1244776" y="1004987"/>
            <a:ext cx="9222099" cy="5022016"/>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US" sz="1800" b="0" strike="noStrike" spc="7" dirty="0">
                <a:solidFill>
                  <a:srgbClr val="FFFFFF"/>
                </a:solidFill>
                <a:latin typeface="Bahnschrift SemiBold Condensed"/>
                <a:ea typeface="Calibri"/>
              </a:rPr>
              <a:t>The given data has incorrect completion hours due to the close date occurring before the open date. This led to negative calculations values for the actual hours and business hours</a:t>
            </a:r>
            <a:r>
              <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rPr>
              <a:t>.</a:t>
            </a:r>
          </a:p>
          <a:p>
            <a:pPr marL="342900" lvl="0" indent="-342900">
              <a:lnSpc>
                <a:spcPct val="150000"/>
              </a:lnSpc>
              <a:buFont typeface="Arial" panose="020B0604020202020204" pitchFamily="34" charset="0"/>
              <a:buChar char="•"/>
            </a:pPr>
            <a:endParaRPr lang="en-US"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endParaRPr lang="en-US"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endParaRPr lang="en-CA"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endParaRPr lang="en-CA" spc="10" dirty="0">
              <a:solidFill>
                <a:schemeClr val="bg1"/>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50000"/>
              </a:lnSpc>
            </a:pPr>
            <a:endParaRPr lang="en-CA" sz="1800" spc="10" dirty="0">
              <a:solidFill>
                <a:schemeClr val="bg1"/>
              </a:solidFill>
              <a:effectLst/>
              <a:latin typeface="Bahnschrift SemiBold Condensed" panose="020B0502040204020203" pitchFamily="34" charset="0"/>
              <a:ea typeface="Calibri" panose="020F0502020204030204" pitchFamily="34" charset="0"/>
              <a:cs typeface="Calibri" panose="020F0502020204030204" pitchFamily="34" charset="0"/>
            </a:endParaRPr>
          </a:p>
          <a:p>
            <a:pPr marL="343080" indent="-343080">
              <a:lnSpc>
                <a:spcPct val="150000"/>
              </a:lnSpc>
              <a:buClr>
                <a:srgbClr val="FFFFFF"/>
              </a:buClr>
              <a:buFont typeface="Arial"/>
              <a:buChar char="•"/>
            </a:pPr>
            <a:r>
              <a:rPr lang="en-CA" sz="1800" b="0" strike="noStrike" spc="7" dirty="0">
                <a:solidFill>
                  <a:srgbClr val="FFFFFF"/>
                </a:solidFill>
                <a:latin typeface="Bahnschrift SemiBold Condensed"/>
                <a:ea typeface="Calibri"/>
              </a:rPr>
              <a:t>In order to resolve this</a:t>
            </a:r>
            <a:r>
              <a:rPr lang="en-US" sz="1800" b="0" strike="noStrike" spc="-1" dirty="0">
                <a:solidFill>
                  <a:srgbClr val="FFFFFF"/>
                </a:solidFill>
                <a:latin typeface="Bahnschrift SemiBold Condensed"/>
                <a:ea typeface="Calibri"/>
              </a:rPr>
              <a:t> and to get business hours at each status change, we wrote a script which calculates the actual hours and business hours by taking the open dates and close dates of the tickets. Our scripts are created by keeping the priority of the ticket and status of the ticket in mind for accurate results.</a:t>
            </a:r>
            <a:endParaRPr lang="en-CA" sz="1800" b="0" strike="noStrike" spc="-1" dirty="0">
              <a:latin typeface="Arial"/>
            </a:endParaRPr>
          </a:p>
          <a:p>
            <a:pPr marL="343080" indent="-343080">
              <a:lnSpc>
                <a:spcPct val="150000"/>
              </a:lnSpc>
              <a:buClr>
                <a:srgbClr val="FFFFFF"/>
              </a:buClr>
              <a:buFont typeface="Arial"/>
              <a:buChar char="•"/>
            </a:pPr>
            <a:r>
              <a:rPr lang="en-CA" sz="1800" b="0" strike="noStrike" spc="-1" dirty="0">
                <a:solidFill>
                  <a:srgbClr val="FFFFFF"/>
                </a:solidFill>
                <a:latin typeface="Bahnschrift SemiBold Condensed"/>
                <a:ea typeface="Calibri"/>
              </a:rPr>
              <a:t>Basic cleaning is done, </a:t>
            </a:r>
            <a:r>
              <a:rPr lang="en-CA" sz="1800" b="0" strike="noStrike" spc="-1" dirty="0" err="1">
                <a:solidFill>
                  <a:srgbClr val="FFFFFF"/>
                </a:solidFill>
                <a:latin typeface="Bahnschrift SemiBold Condensed"/>
                <a:ea typeface="Calibri"/>
              </a:rPr>
              <a:t>ie</a:t>
            </a:r>
            <a:r>
              <a:rPr lang="en-CA" sz="1800" b="0" strike="noStrike" spc="-1" dirty="0">
                <a:solidFill>
                  <a:srgbClr val="FFFFFF"/>
                </a:solidFill>
                <a:latin typeface="Bahnschrift SemiBold Condensed"/>
                <a:ea typeface="Calibri"/>
              </a:rPr>
              <a:t>: removing invalid characters and null values.</a:t>
            </a:r>
            <a:endParaRPr lang="en-CA" sz="1800" b="0" strike="noStrike" spc="-1" dirty="0">
              <a:latin typeface="Arial"/>
            </a:endParaRPr>
          </a:p>
          <a:p>
            <a:pPr marL="343080" indent="-343080">
              <a:lnSpc>
                <a:spcPct val="150000"/>
              </a:lnSpc>
              <a:buClr>
                <a:srgbClr val="FFFFFF"/>
              </a:buClr>
              <a:buFont typeface="Arial"/>
              <a:buChar char="•"/>
            </a:pPr>
            <a:r>
              <a:rPr lang="en-CA" sz="1800" b="0" strike="noStrike" spc="7" dirty="0">
                <a:solidFill>
                  <a:srgbClr val="FFFFFF"/>
                </a:solidFill>
                <a:latin typeface="Bahnschrift SemiBold Condensed"/>
                <a:ea typeface="Calibri"/>
              </a:rPr>
              <a:t>Null values are removed based on the Problem we are dealing to avoid data loss for Analysis</a:t>
            </a:r>
            <a:endParaRPr lang="en-CA" sz="1800" dirty="0">
              <a:solidFill>
                <a:schemeClr val="bg1"/>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pic>
        <p:nvPicPr>
          <p:cNvPr id="20" name="Picture 2">
            <a:extLst>
              <a:ext uri="{FF2B5EF4-FFF2-40B4-BE49-F238E27FC236}">
                <a16:creationId xmlns:a16="http://schemas.microsoft.com/office/drawing/2014/main" id="{4893E0C4-B157-4594-8DE8-E4D2010FD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6638" y="1927594"/>
            <a:ext cx="7820093" cy="200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98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57000"/>
                    </a14:imgEffect>
                    <a14:imgEffect>
                      <a14:saturation sat="93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F35224E-2D5F-45CE-83FA-E713B3B21004}"/>
              </a:ext>
            </a:extLst>
          </p:cNvPr>
          <p:cNvSpPr txBox="1">
            <a:spLocks/>
          </p:cNvSpPr>
          <p:nvPr/>
        </p:nvSpPr>
        <p:spPr>
          <a:xfrm>
            <a:off x="1318130" y="602763"/>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haroni" panose="02010803020104030203" pitchFamily="2" charset="-79"/>
                <a:cs typeface="Aharoni" panose="02010803020104030203" pitchFamily="2" charset="-79"/>
              </a:rPr>
              <a:t>Data Insights and Findings (1)</a:t>
            </a:r>
            <a:endParaRPr lang="en-CA"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AB298870-0512-4D13-830B-11C432451B5D}"/>
              </a:ext>
            </a:extLst>
          </p:cNvPr>
          <p:cNvSpPr txBox="1"/>
          <p:nvPr/>
        </p:nvSpPr>
        <p:spPr>
          <a:xfrm>
            <a:off x="1318130" y="1170542"/>
            <a:ext cx="9727974" cy="923330"/>
          </a:xfrm>
          <a:prstGeom prst="rect">
            <a:avLst/>
          </a:prstGeom>
          <a:noFill/>
        </p:spPr>
        <p:txBody>
          <a:bodyPr wrap="square" rtlCol="0">
            <a:spAutoFit/>
          </a:bodyPr>
          <a:lstStyle/>
          <a:p>
            <a:r>
              <a:rPr lang="en-US" sz="1800" b="0" strike="noStrike" spc="-1" dirty="0">
                <a:solidFill>
                  <a:srgbClr val="FFFFFF"/>
                </a:solidFill>
                <a:latin typeface="Bahnschrift SemiBold Condensed"/>
                <a:ea typeface="DejaVu Sans"/>
              </a:rPr>
              <a:t>The given data has incorrect Actual hours and Business hours and for some of the tickets the Close date occurred before than Open date of This let to negative calculations in the Actual hours and Business hours . We also dealt with null values according to the problem we are dealing with</a:t>
            </a:r>
            <a:endParaRPr lang="en-CA" dirty="0">
              <a:solidFill>
                <a:schemeClr val="bg1"/>
              </a:solidFill>
              <a:latin typeface="Bahnschrift SemiBold Condensed" panose="020B0502040204020203" pitchFamily="34" charset="0"/>
            </a:endParaRPr>
          </a:p>
        </p:txBody>
      </p:sp>
      <p:sp>
        <p:nvSpPr>
          <p:cNvPr id="4" name="TextBox 3">
            <a:extLst>
              <a:ext uri="{FF2B5EF4-FFF2-40B4-BE49-F238E27FC236}">
                <a16:creationId xmlns:a16="http://schemas.microsoft.com/office/drawing/2014/main" id="{3E41D144-ADE0-41DB-AB1E-4AA12C5EBE0D}"/>
              </a:ext>
            </a:extLst>
          </p:cNvPr>
          <p:cNvSpPr txBox="1"/>
          <p:nvPr/>
        </p:nvSpPr>
        <p:spPr>
          <a:xfrm>
            <a:off x="1318130" y="2093872"/>
            <a:ext cx="9222099" cy="2140394"/>
          </a:xfrm>
          <a:prstGeom prst="rect">
            <a:avLst/>
          </a:prstGeom>
          <a:noFill/>
        </p:spPr>
        <p:txBody>
          <a:bodyPr wrap="square" rtlCol="0">
            <a:spAutoFit/>
          </a:bodyPr>
          <a:lstStyle/>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We found that there are some assignment groups that are taking a long time to resolve tickets, resulting in a high MTRS.</a:t>
            </a:r>
            <a:endParaRPr lang="en-CA" sz="1800" b="0" strike="noStrike" spc="-1" dirty="0">
              <a:latin typeface="Arial"/>
            </a:endParaRPr>
          </a:p>
          <a:p>
            <a:pPr marL="342900" lvl="0" indent="-342900">
              <a:lnSpc>
                <a:spcPct val="107000"/>
              </a:lnSpc>
              <a:buFont typeface="Arial" panose="020B0604020202020204" pitchFamily="34" charset="0"/>
              <a:buChar char="•"/>
            </a:pPr>
            <a:r>
              <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rPr>
              <a:t>If </a:t>
            </a:r>
            <a:r>
              <a:rPr lang="en-US" sz="1800" spc="10" dirty="0">
                <a:solidFill>
                  <a:srgbClr val="FFFF00"/>
                </a:solidFill>
                <a:effectLst/>
                <a:latin typeface="Bahnschrift SemiBold Condensed" panose="020B0502040204020203" pitchFamily="34" charset="0"/>
                <a:ea typeface="Calibri" panose="020F0502020204030204" pitchFamily="34" charset="0"/>
                <a:cs typeface="Calibri" panose="020F0502020204030204" pitchFamily="34" charset="0"/>
              </a:rPr>
              <a:t>10% efficiency is increased on these Top 10 </a:t>
            </a:r>
            <a:r>
              <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rPr>
              <a:t>a</a:t>
            </a:r>
            <a:r>
              <a:rPr lang="en-US" sz="1800" spc="10" dirty="0">
                <a:solidFill>
                  <a:srgbClr val="FFFF00"/>
                </a:solidFill>
                <a:effectLst/>
                <a:latin typeface="Bahnschrift SemiBold Condensed" panose="020B0502040204020203" pitchFamily="34" charset="0"/>
                <a:ea typeface="Calibri" panose="020F0502020204030204" pitchFamily="34" charset="0"/>
                <a:cs typeface="Calibri" panose="020F0502020204030204" pitchFamily="34" charset="0"/>
              </a:rPr>
              <a:t>ssignment Group which take long time to resolve, there is 7.11 % increase in efficiency of MTRS. The Top 20 Assignment Groups and their average hours taken to resolve an issue is belo</a:t>
            </a:r>
            <a:r>
              <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rPr>
              <a:t>w.</a:t>
            </a: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z="1800" spc="10" dirty="0">
              <a:solidFill>
                <a:srgbClr val="FFFF00"/>
              </a:solidFill>
              <a:effectLst/>
              <a:latin typeface="Bahnschrift SemiBold Condensed" panose="020B0502040204020203"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E771AEC-A8E4-4272-8701-28CDD35CC837}"/>
              </a:ext>
            </a:extLst>
          </p:cNvPr>
          <p:cNvPicPr>
            <a:picLocks noChangeAspect="1"/>
          </p:cNvPicPr>
          <p:nvPr/>
        </p:nvPicPr>
        <p:blipFill>
          <a:blip r:embed="rId4"/>
          <a:stretch>
            <a:fillRect/>
          </a:stretch>
        </p:blipFill>
        <p:spPr>
          <a:xfrm>
            <a:off x="2728308" y="3429000"/>
            <a:ext cx="6401741" cy="3263399"/>
          </a:xfrm>
          <a:prstGeom prst="rect">
            <a:avLst/>
          </a:prstGeom>
        </p:spPr>
      </p:pic>
    </p:spTree>
    <p:extLst>
      <p:ext uri="{BB962C8B-B14F-4D97-AF65-F5344CB8AC3E}">
        <p14:creationId xmlns:p14="http://schemas.microsoft.com/office/powerpoint/2010/main" val="220191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36F186-D1C2-4DDB-AFB2-3D5932A721DD}"/>
              </a:ext>
            </a:extLst>
          </p:cNvPr>
          <p:cNvSpPr txBox="1"/>
          <p:nvPr/>
        </p:nvSpPr>
        <p:spPr>
          <a:xfrm>
            <a:off x="1174659" y="1173350"/>
            <a:ext cx="9222099" cy="3918573"/>
          </a:xfrm>
          <a:prstGeom prst="rect">
            <a:avLst/>
          </a:prstGeom>
          <a:noFill/>
        </p:spPr>
        <p:txBody>
          <a:bodyPr wrap="square" rtlCol="0">
            <a:spAutoFit/>
          </a:bodyPr>
          <a:lstStyle/>
          <a:p>
            <a:pPr>
              <a:lnSpc>
                <a:spcPct val="107000"/>
              </a:lnSpc>
            </a:pPr>
            <a:r>
              <a:rPr lang="en-US" dirty="0">
                <a:solidFill>
                  <a:schemeClr val="bg1"/>
                </a:solidFill>
                <a:latin typeface="Aharoni" panose="02010803020104030203" pitchFamily="2" charset="-79"/>
                <a:cs typeface="Aharoni" panose="02010803020104030203" pitchFamily="2" charset="-79"/>
              </a:rPr>
              <a:t>Process Improvement:</a:t>
            </a:r>
          </a:p>
          <a:p>
            <a:pPr>
              <a:lnSpc>
                <a:spcPct val="107000"/>
              </a:lnSpc>
            </a:pPr>
            <a:endParaRPr lang="en-US" dirty="0">
              <a:solidFill>
                <a:schemeClr val="bg1"/>
              </a:solidFill>
              <a:latin typeface="Aharoni" panose="02010803020104030203" pitchFamily="2" charset="-79"/>
              <a:cs typeface="Aharoni" panose="02010803020104030203" pitchFamily="2" charset="-79"/>
            </a:endParaRPr>
          </a:p>
          <a:p>
            <a:pPr marL="285750" indent="-285750">
              <a:lnSpc>
                <a:spcPct val="107000"/>
              </a:lnSpc>
              <a:buFont typeface="Arial" panose="020B0604020202020204" pitchFamily="34" charset="0"/>
              <a:buChar char="•"/>
            </a:pPr>
            <a:r>
              <a:rPr lang="en-US" dirty="0">
                <a:solidFill>
                  <a:schemeClr val="bg1"/>
                </a:solidFill>
                <a:latin typeface="Bahnschrift SemiBold Condensed" panose="020B0502040204020203" pitchFamily="34" charset="0"/>
                <a:cs typeface="Aharoni" panose="02010803020104030203" pitchFamily="2" charset="-79"/>
              </a:rPr>
              <a:t>Set the action plan for Improving team effectiveness for those assignment Groups.</a:t>
            </a:r>
          </a:p>
          <a:p>
            <a:pPr marL="285750" indent="-285750">
              <a:lnSpc>
                <a:spcPct val="107000"/>
              </a:lnSpc>
              <a:buFont typeface="Arial" panose="020B0604020202020204" pitchFamily="34" charset="0"/>
              <a:buChar char="•"/>
            </a:pPr>
            <a:r>
              <a:rPr lang="en-US" dirty="0">
                <a:solidFill>
                  <a:schemeClr val="bg1"/>
                </a:solidFill>
                <a:latin typeface="Bahnschrift SemiBold Condensed" panose="020B0502040204020203" pitchFamily="34" charset="0"/>
                <a:cs typeface="Aharoni" panose="02010803020104030203" pitchFamily="2" charset="-79"/>
              </a:rPr>
              <a:t>Clarifying goals, roles, and responsibilities to improve the performance of the groups</a:t>
            </a:r>
            <a:endParaRPr lang="en-CA" dirty="0">
              <a:solidFill>
                <a:schemeClr val="bg1"/>
              </a:solidFill>
              <a:latin typeface="Bahnschrift SemiBold Condensed" panose="020B0502040204020203" pitchFamily="34" charset="0"/>
              <a:cs typeface="Aharoni" panose="02010803020104030203" pitchFamily="2" charset="-79"/>
            </a:endParaRPr>
          </a:p>
          <a:p>
            <a:pPr marL="342900" indent="-342900">
              <a:lnSpc>
                <a:spcPct val="107000"/>
              </a:lnSpc>
              <a:buFont typeface="+mj-lt"/>
              <a:buAutoNum type="arabicPeriod"/>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CA" sz="1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30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57000"/>
                    </a14:imgEffect>
                    <a14:imgEffect>
                      <a14:saturation sat="93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A5C6EB2-4EAD-4F31-99A4-5D6E3249B3F1}"/>
              </a:ext>
            </a:extLst>
          </p:cNvPr>
          <p:cNvSpPr txBox="1">
            <a:spLocks/>
          </p:cNvSpPr>
          <p:nvPr/>
        </p:nvSpPr>
        <p:spPr>
          <a:xfrm>
            <a:off x="1337180" y="547441"/>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latin typeface="Aharoni" panose="02010803020104030203" pitchFamily="2" charset="-79"/>
                <a:cs typeface="Aharoni" panose="02010803020104030203" pitchFamily="2" charset="-79"/>
              </a:rPr>
              <a:t>Data Insights and Findings (2)</a:t>
            </a:r>
            <a:endParaRPr lang="en-CA"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7236F186-D1C2-4DDB-AFB2-3D5932A721DD}"/>
              </a:ext>
            </a:extLst>
          </p:cNvPr>
          <p:cNvSpPr txBox="1"/>
          <p:nvPr/>
        </p:nvSpPr>
        <p:spPr>
          <a:xfrm>
            <a:off x="1250859" y="1229520"/>
            <a:ext cx="9222099" cy="3325847"/>
          </a:xfrm>
          <a:prstGeom prst="rect">
            <a:avLst/>
          </a:prstGeom>
          <a:noFill/>
        </p:spPr>
        <p:txBody>
          <a:bodyPr wrap="square" rtlCol="0">
            <a:spAutoFit/>
          </a:bodyPr>
          <a:lstStyle/>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By looking at the lengthiest tickets, we found that some of the services take longer than average to be resolved. Below are the services and their MTRS.</a:t>
            </a:r>
            <a:endParaRPr lang="en-CA" sz="1800" b="0" strike="noStrike" spc="-1" dirty="0">
              <a:latin typeface="Arial"/>
            </a:endParaRPr>
          </a:p>
          <a:p>
            <a:pPr marL="343080" indent="-343080">
              <a:lnSpc>
                <a:spcPct val="107000"/>
              </a:lnSpc>
              <a:buClr>
                <a:srgbClr val="FFFF00"/>
              </a:buClr>
              <a:buFont typeface="Arial"/>
              <a:buChar char="•"/>
            </a:pPr>
            <a:r>
              <a:rPr lang="en-US" sz="1800" b="0" strike="noStrike" spc="7" dirty="0">
                <a:solidFill>
                  <a:srgbClr val="FFFF00"/>
                </a:solidFill>
                <a:latin typeface="Bahnschrift SemiBold Condensed"/>
                <a:ea typeface="Calibri"/>
              </a:rPr>
              <a:t>If the top 10 services became 10% more efficient, there would be a 7% overall decrease in MTRS for SSC.</a:t>
            </a: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CA" sz="1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DF44A35-6AD2-438B-8C6B-BB6BCE57281F}"/>
              </a:ext>
            </a:extLst>
          </p:cNvPr>
          <p:cNvPicPr>
            <a:picLocks noChangeAspect="1"/>
          </p:cNvPicPr>
          <p:nvPr/>
        </p:nvPicPr>
        <p:blipFill>
          <a:blip r:embed="rId4"/>
          <a:stretch>
            <a:fillRect/>
          </a:stretch>
        </p:blipFill>
        <p:spPr>
          <a:xfrm>
            <a:off x="1599184" y="2288016"/>
            <a:ext cx="8000391" cy="4022543"/>
          </a:xfrm>
          <a:prstGeom prst="rect">
            <a:avLst/>
          </a:prstGeom>
        </p:spPr>
      </p:pic>
    </p:spTree>
    <p:extLst>
      <p:ext uri="{BB962C8B-B14F-4D97-AF65-F5344CB8AC3E}">
        <p14:creationId xmlns:p14="http://schemas.microsoft.com/office/powerpoint/2010/main" val="161318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57000"/>
                    </a14:imgEffect>
                    <a14:imgEffect>
                      <a14:saturation sat="93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36F186-D1C2-4DDB-AFB2-3D5932A721DD}"/>
              </a:ext>
            </a:extLst>
          </p:cNvPr>
          <p:cNvSpPr txBox="1"/>
          <p:nvPr/>
        </p:nvSpPr>
        <p:spPr>
          <a:xfrm>
            <a:off x="1174659" y="1173350"/>
            <a:ext cx="9222099" cy="3583481"/>
          </a:xfrm>
          <a:prstGeom prst="rect">
            <a:avLst/>
          </a:prstGeom>
          <a:noFill/>
        </p:spPr>
        <p:txBody>
          <a:bodyPr wrap="square" rtlCol="0">
            <a:spAutoFit/>
          </a:bodyPr>
          <a:lstStyle/>
          <a:p>
            <a:pPr>
              <a:lnSpc>
                <a:spcPct val="107000"/>
              </a:lnSpc>
            </a:pPr>
            <a:r>
              <a:rPr lang="en-US" sz="1800" b="0" strike="noStrike" spc="-1">
                <a:solidFill>
                  <a:srgbClr val="FFFFFF"/>
                </a:solidFill>
                <a:latin typeface="Aharoni"/>
                <a:ea typeface="DejaVu Sans"/>
              </a:rPr>
              <a:t>Suggestions for Process Improvement</a:t>
            </a:r>
            <a:r>
              <a:rPr lang="en-US">
                <a:solidFill>
                  <a:schemeClr val="bg1"/>
                </a:solidFill>
                <a:latin typeface="Aharoni" panose="02010803020104030203" pitchFamily="2" charset="-79"/>
                <a:cs typeface="Aharoni" panose="02010803020104030203" pitchFamily="2" charset="-79"/>
              </a:rPr>
              <a:t>:</a:t>
            </a:r>
          </a:p>
          <a:p>
            <a:pPr>
              <a:lnSpc>
                <a:spcPct val="107000"/>
              </a:lnSpc>
            </a:pPr>
            <a:endParaRPr lang="en-US">
              <a:solidFill>
                <a:schemeClr val="bg1"/>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a:solidFill>
                  <a:schemeClr val="bg1"/>
                </a:solidFill>
                <a:latin typeface="Bahnschrift SemiBold Condensed" panose="020B0502040204020203" pitchFamily="34" charset="0"/>
                <a:cs typeface="Aharoni" panose="02010803020104030203" pitchFamily="2" charset="-79"/>
              </a:rPr>
              <a:t>Consider the Top 10 services that are taking long time resolve and analyze the ticket description and reason behind long time. </a:t>
            </a: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CA" sz="1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pic>
        <p:nvPicPr>
          <p:cNvPr id="4" name="Picture 2" descr="PPT MAKING">
            <a:extLst>
              <a:ext uri="{FF2B5EF4-FFF2-40B4-BE49-F238E27FC236}">
                <a16:creationId xmlns:a16="http://schemas.microsoft.com/office/drawing/2014/main" id="{4D9B4277-66EE-4421-856E-A18AB94F8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7185" y="3349690"/>
            <a:ext cx="4373286" cy="266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23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0EC6874-8661-4D50-8856-2F93A8918E36}"/>
              </a:ext>
            </a:extLst>
          </p:cNvPr>
          <p:cNvSpPr txBox="1">
            <a:spLocks/>
          </p:cNvSpPr>
          <p:nvPr/>
        </p:nvSpPr>
        <p:spPr>
          <a:xfrm>
            <a:off x="1318130" y="692238"/>
            <a:ext cx="9727974"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latin typeface="Aharoni" panose="02010803020104030203" pitchFamily="2" charset="-79"/>
                <a:cs typeface="Aharoni" panose="02010803020104030203" pitchFamily="2" charset="-79"/>
              </a:rPr>
              <a:t>Data Insights and Findings (3)</a:t>
            </a:r>
          </a:p>
          <a:p>
            <a:pPr marL="0" indent="0">
              <a:buNone/>
            </a:pPr>
            <a:endParaRPr lang="en-CA"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69B1605E-F024-4A5C-A6C3-FC041A3C186C}"/>
              </a:ext>
            </a:extLst>
          </p:cNvPr>
          <p:cNvSpPr txBox="1"/>
          <p:nvPr/>
        </p:nvSpPr>
        <p:spPr>
          <a:xfrm>
            <a:off x="1298484" y="1436917"/>
            <a:ext cx="9222099" cy="958980"/>
          </a:xfrm>
          <a:prstGeom prst="rect">
            <a:avLst/>
          </a:prstGeom>
          <a:noFill/>
        </p:spPr>
        <p:txBody>
          <a:bodyPr wrap="square" rtlCol="0">
            <a:spAutoFit/>
          </a:bodyPr>
          <a:lstStyle/>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We found that some of the organizations have higher MTRS. Below are the 10 organizations that whose tickets take the longest to get resolved. </a:t>
            </a:r>
            <a:endParaRPr lang="en-CA" sz="1800" b="0" strike="noStrike" spc="-1" dirty="0">
              <a:latin typeface="Arial"/>
            </a:endParaRPr>
          </a:p>
          <a:p>
            <a:pPr marL="343080" indent="-343080">
              <a:lnSpc>
                <a:spcPct val="107000"/>
              </a:lnSpc>
              <a:buClr>
                <a:srgbClr val="FFFF00"/>
              </a:buClr>
              <a:buFont typeface="Arial"/>
              <a:buChar char="•"/>
            </a:pPr>
            <a:r>
              <a:rPr lang="en-US" sz="1800" b="0" strike="noStrike" spc="7" dirty="0">
                <a:solidFill>
                  <a:srgbClr val="FFFF00"/>
                </a:solidFill>
                <a:latin typeface="Bahnschrift SemiBold Condensed"/>
                <a:ea typeface="Calibri"/>
              </a:rPr>
              <a:t>If these organizations had a 10% lower MTRS, there would be a 2.7% overall decrease in MTRS for SSC.</a:t>
            </a:r>
            <a:endParaRPr lang="en-CA" sz="1800" b="0" strike="noStrike" spc="-1" dirty="0">
              <a:latin typeface="Arial"/>
            </a:endParaRPr>
          </a:p>
        </p:txBody>
      </p:sp>
      <p:pic>
        <p:nvPicPr>
          <p:cNvPr id="39" name="Picture 38">
            <a:extLst>
              <a:ext uri="{FF2B5EF4-FFF2-40B4-BE49-F238E27FC236}">
                <a16:creationId xmlns:a16="http://schemas.microsoft.com/office/drawing/2014/main" id="{F1CAC402-1B6B-45C7-8FF8-8DEA4AF6F5CB}"/>
              </a:ext>
            </a:extLst>
          </p:cNvPr>
          <p:cNvPicPr>
            <a:picLocks noChangeAspect="1"/>
          </p:cNvPicPr>
          <p:nvPr/>
        </p:nvPicPr>
        <p:blipFill>
          <a:blip r:embed="rId2"/>
          <a:stretch>
            <a:fillRect/>
          </a:stretch>
        </p:blipFill>
        <p:spPr>
          <a:xfrm>
            <a:off x="1749628" y="2827352"/>
            <a:ext cx="5523625" cy="3539410"/>
          </a:xfrm>
          <a:prstGeom prst="rect">
            <a:avLst/>
          </a:prstGeom>
        </p:spPr>
      </p:pic>
    </p:spTree>
    <p:extLst>
      <p:ext uri="{BB962C8B-B14F-4D97-AF65-F5344CB8AC3E}">
        <p14:creationId xmlns:p14="http://schemas.microsoft.com/office/powerpoint/2010/main" val="62423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36F186-D1C2-4DDB-AFB2-3D5932A721DD}"/>
              </a:ext>
            </a:extLst>
          </p:cNvPr>
          <p:cNvSpPr txBox="1"/>
          <p:nvPr/>
        </p:nvSpPr>
        <p:spPr>
          <a:xfrm>
            <a:off x="1017278" y="1035107"/>
            <a:ext cx="9222099" cy="3918573"/>
          </a:xfrm>
          <a:prstGeom prst="rect">
            <a:avLst/>
          </a:prstGeom>
          <a:noFill/>
        </p:spPr>
        <p:txBody>
          <a:bodyPr wrap="square" rtlCol="0">
            <a:spAutoFit/>
          </a:bodyPr>
          <a:lstStyle/>
          <a:p>
            <a:pPr>
              <a:lnSpc>
                <a:spcPct val="107000"/>
              </a:lnSpc>
            </a:pPr>
            <a:r>
              <a:rPr lang="en-US" dirty="0">
                <a:solidFill>
                  <a:schemeClr val="bg1"/>
                </a:solidFill>
                <a:latin typeface="Aharoni" panose="02010803020104030203" pitchFamily="2" charset="-79"/>
                <a:cs typeface="Aharoni" panose="02010803020104030203" pitchFamily="2" charset="-79"/>
              </a:rPr>
              <a:t>Process Improvement:</a:t>
            </a:r>
          </a:p>
          <a:p>
            <a:pPr>
              <a:lnSpc>
                <a:spcPct val="107000"/>
              </a:lnSpc>
            </a:pPr>
            <a:endParaRPr lang="en-US" dirty="0">
              <a:solidFill>
                <a:schemeClr val="bg1"/>
              </a:solidFill>
              <a:latin typeface="Aharoni" panose="02010803020104030203" pitchFamily="2" charset="-79"/>
              <a:cs typeface="Aharoni" panose="02010803020104030203" pitchFamily="2" charset="-79"/>
            </a:endParaRPr>
          </a:p>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Finding services that are linked to these organizations and improving them will have a positive impact on decreasing the MTRS.</a:t>
            </a:r>
            <a:endParaRPr lang="en-CA" sz="1800" b="0" strike="noStrike" spc="-1" dirty="0">
              <a:latin typeface="Arial"/>
            </a:endParaRPr>
          </a:p>
          <a:p>
            <a:pPr>
              <a:lnSpc>
                <a:spcPct val="107000"/>
              </a:lnSpc>
              <a:buNone/>
            </a:pPr>
            <a:endParaRPr lang="en-CA" sz="1800" b="0" strike="noStrike" spc="-1" dirty="0">
              <a:latin typeface="Arial"/>
            </a:endParaRPr>
          </a:p>
          <a:p>
            <a:pPr marL="343080" indent="-343080">
              <a:lnSpc>
                <a:spcPct val="107000"/>
              </a:lnSpc>
              <a:buClr>
                <a:srgbClr val="FFFFFF"/>
              </a:buClr>
              <a:buFont typeface="Arial"/>
              <a:buChar char="•"/>
            </a:pPr>
            <a:r>
              <a:rPr lang="en-US" sz="1800" b="0" strike="noStrike" spc="7" dirty="0">
                <a:solidFill>
                  <a:srgbClr val="FFFFFF"/>
                </a:solidFill>
                <a:latin typeface="Bahnschrift SemiBold Condensed"/>
                <a:ea typeface="Calibri"/>
              </a:rPr>
              <a:t>Deep analysis on ticket descriptions could be used to find other solutions.</a:t>
            </a:r>
            <a:endParaRPr lang="en-CA" sz="1800" b="0" strike="noStrike" spc="-1" dirty="0">
              <a:latin typeface="Arial"/>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US" spc="10" dirty="0">
              <a:solidFill>
                <a:srgbClr val="FFFF00"/>
              </a:solidFill>
              <a:latin typeface="Bahnschrift SemiBold 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CA" sz="1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482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1062</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Arial</vt:lpstr>
      <vt:lpstr>Bahnschrift SemiBold Condensed</vt:lpstr>
      <vt:lpstr>Calibri</vt:lpstr>
      <vt:lpstr>Calibri Light</vt:lpstr>
      <vt:lpstr>Office Theme</vt:lpstr>
      <vt:lpstr>INSIGHTS AND SOLUTIONS TO IMPROVE IT SERVICE DELIVERY TO FEDERAL DEPARTMENTS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INSIGHTS TO IMPROVE IT SERVICE DELIVERY TO FEDERAL DEPARTMENTS</dc:title>
  <dc:creator>nitish kumar</dc:creator>
  <cp:lastModifiedBy>nitish kumar</cp:lastModifiedBy>
  <cp:revision>6</cp:revision>
  <dcterms:created xsi:type="dcterms:W3CDTF">2022-02-06T04:30:15Z</dcterms:created>
  <dcterms:modified xsi:type="dcterms:W3CDTF">2022-02-06T16:24:05Z</dcterms:modified>
</cp:coreProperties>
</file>