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59" r:id="rId6"/>
    <p:sldId id="260" r:id="rId7"/>
    <p:sldId id="261" r:id="rId8"/>
    <p:sldId id="262" r:id="rId9"/>
    <p:sldId id="264" r:id="rId10"/>
    <p:sldId id="265" r:id="rId11"/>
    <p:sldId id="266" r:id="rId12"/>
    <p:sldId id="267" r:id="rId13"/>
    <p:sldId id="268" r:id="rId14"/>
    <p:sldId id="269" r:id="rId15"/>
    <p:sldId id="270" r:id="rId16"/>
    <p:sldId id="277" r:id="rId17"/>
    <p:sldId id="271" r:id="rId18"/>
    <p:sldId id="272" r:id="rId19"/>
    <p:sldId id="273" r:id="rId20"/>
    <p:sldId id="27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74" autoAdjust="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05016"/>
            <a:ext cx="9144000" cy="935439"/>
          </a:xfrm>
        </p:spPr>
        <p:txBody>
          <a:bodyPr>
            <a:normAutofit fontScale="90000"/>
          </a:bodyPr>
          <a:lstStyle/>
          <a:p>
            <a:r>
              <a:rPr lang="en-US" sz="6600" b="1" dirty="0">
                <a:cs typeface="Calibri Light"/>
              </a:rPr>
              <a:t>MINI PROJECT-I</a:t>
            </a:r>
            <a:endParaRPr lang="en-US" sz="6600" b="1" dirty="0"/>
          </a:p>
        </p:txBody>
      </p:sp>
      <p:sp>
        <p:nvSpPr>
          <p:cNvPr id="3" name="Subtitle 2"/>
          <p:cNvSpPr>
            <a:spLocks noGrp="1"/>
          </p:cNvSpPr>
          <p:nvPr>
            <p:ph type="subTitle" idx="1"/>
          </p:nvPr>
        </p:nvSpPr>
        <p:spPr>
          <a:xfrm>
            <a:off x="1524000" y="3429000"/>
            <a:ext cx="9144000" cy="2820880"/>
          </a:xfrm>
        </p:spPr>
        <p:txBody>
          <a:bodyPr vert="horz" lIns="91440" tIns="45720" rIns="91440" bIns="45720" rtlCol="0" anchor="t">
            <a:normAutofit fontScale="92500" lnSpcReduction="10000"/>
          </a:bodyPr>
          <a:lstStyle/>
          <a:p>
            <a:r>
              <a:rPr lang="en-US" sz="2800" b="1" dirty="0">
                <a:latin typeface="Bahnschrift Condensed" panose="020B0502040204020203" pitchFamily="34" charset="0"/>
                <a:ea typeface="+mn-lt"/>
                <a:cs typeface="+mn-lt"/>
              </a:rPr>
              <a:t>Rice Talk: Rice Blast Detection Using Internet of Things and Artificial Intelligence Technologies</a:t>
            </a:r>
          </a:p>
          <a:p>
            <a:endParaRPr lang="en-US" sz="2800" b="1" dirty="0">
              <a:latin typeface="Bahnschrift Condensed" panose="020B0502040204020203" pitchFamily="34" charset="0"/>
              <a:ea typeface="+mn-lt"/>
              <a:cs typeface="+mn-lt"/>
            </a:endParaRPr>
          </a:p>
          <a:p>
            <a:r>
              <a:rPr lang="en-US" sz="2000" b="1" dirty="0">
                <a:ea typeface="+mn-lt"/>
                <a:cs typeface="+mn-lt"/>
              </a:rPr>
              <a:t>Team Members</a:t>
            </a:r>
          </a:p>
          <a:p>
            <a:r>
              <a:rPr lang="en-US" sz="2000" dirty="0" err="1">
                <a:ea typeface="+mn-lt"/>
                <a:cs typeface="+mn-lt"/>
              </a:rPr>
              <a:t>Lohitha</a:t>
            </a:r>
            <a:r>
              <a:rPr lang="en-US" sz="2000" dirty="0">
                <a:ea typeface="+mn-lt"/>
                <a:cs typeface="+mn-lt"/>
              </a:rPr>
              <a:t> </a:t>
            </a:r>
            <a:r>
              <a:rPr lang="en-US" sz="2000" dirty="0" err="1">
                <a:ea typeface="+mn-lt"/>
                <a:cs typeface="+mn-lt"/>
              </a:rPr>
              <a:t>Yalavarthi</a:t>
            </a:r>
            <a:r>
              <a:rPr lang="en-US" sz="2000" dirty="0">
                <a:ea typeface="+mn-lt"/>
                <a:cs typeface="+mn-lt"/>
              </a:rPr>
              <a:t>  (002289255)</a:t>
            </a:r>
          </a:p>
          <a:p>
            <a:r>
              <a:rPr lang="en-US" sz="2000" dirty="0">
                <a:ea typeface="+mn-lt"/>
                <a:cs typeface="+mn-lt"/>
              </a:rPr>
              <a:t>Nitish Kumar Pilla  (002286814)</a:t>
            </a:r>
          </a:p>
          <a:p>
            <a:r>
              <a:rPr lang="en-US" sz="2000" dirty="0">
                <a:ea typeface="+mn-lt"/>
                <a:cs typeface="+mn-lt"/>
              </a:rPr>
              <a:t>Bhargav </a:t>
            </a:r>
            <a:r>
              <a:rPr lang="en-US" sz="2000" dirty="0" err="1">
                <a:ea typeface="+mn-lt"/>
                <a:cs typeface="+mn-lt"/>
              </a:rPr>
              <a:t>Movva</a:t>
            </a:r>
            <a:r>
              <a:rPr lang="en-US" sz="2000" dirty="0">
                <a:ea typeface="+mn-lt"/>
                <a:cs typeface="+mn-lt"/>
              </a:rPr>
              <a:t>      (002292699)</a:t>
            </a:r>
            <a:endParaRPr lang="en-US" dirty="0"/>
          </a:p>
          <a:p>
            <a:endParaRPr lang="en-US" sz="2000" dirty="0">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4306-6A04-443D-A199-19F5F5BB61DC}"/>
              </a:ext>
            </a:extLst>
          </p:cNvPr>
          <p:cNvSpPr>
            <a:spLocks noGrp="1"/>
          </p:cNvSpPr>
          <p:nvPr>
            <p:ph type="title"/>
          </p:nvPr>
        </p:nvSpPr>
        <p:spPr>
          <a:xfrm>
            <a:off x="777240" y="413978"/>
            <a:ext cx="10515600" cy="407491"/>
          </a:xfrm>
        </p:spPr>
        <p:txBody>
          <a:bodyPr>
            <a:noAutofit/>
          </a:bodyPr>
          <a:lstStyle/>
          <a:p>
            <a:r>
              <a:rPr lang="en-US" sz="2400" b="1" dirty="0">
                <a:latin typeface="+mn-lt"/>
                <a:ea typeface="+mj-lt"/>
                <a:cs typeface="+mj-lt"/>
              </a:rPr>
              <a:t>Continuation</a:t>
            </a:r>
            <a:endParaRPr lang="en-US" sz="2800" b="1" dirty="0">
              <a:latin typeface="+mn-lt"/>
              <a:cs typeface="Calibri Light"/>
            </a:endParaRPr>
          </a:p>
        </p:txBody>
      </p:sp>
      <p:sp>
        <p:nvSpPr>
          <p:cNvPr id="3" name="Content Placeholder 2">
            <a:extLst>
              <a:ext uri="{FF2B5EF4-FFF2-40B4-BE49-F238E27FC236}">
                <a16:creationId xmlns:a16="http://schemas.microsoft.com/office/drawing/2014/main" id="{E94A73CD-4C06-4399-9F44-CA269F1059B1}"/>
              </a:ext>
            </a:extLst>
          </p:cNvPr>
          <p:cNvSpPr>
            <a:spLocks noGrp="1"/>
          </p:cNvSpPr>
          <p:nvPr>
            <p:ph idx="1"/>
          </p:nvPr>
        </p:nvSpPr>
        <p:spPr>
          <a:xfrm>
            <a:off x="514611" y="1348588"/>
            <a:ext cx="10839189" cy="4797923"/>
          </a:xfrm>
        </p:spPr>
        <p:txBody>
          <a:bodyPr vert="horz" lIns="91440" tIns="45720" rIns="91440" bIns="45720" rtlCol="0" anchor="t">
            <a:normAutofit/>
          </a:bodyPr>
          <a:lstStyle/>
          <a:p>
            <a:pPr>
              <a:spcBef>
                <a:spcPts val="600"/>
              </a:spcBef>
            </a:pPr>
            <a:r>
              <a:rPr lang="en-US" sz="1800" dirty="0">
                <a:ea typeface="+mn-lt"/>
                <a:cs typeface="+mn-lt"/>
              </a:rPr>
              <a:t>Spore Germination function is used to obtain the spore germination rate by using its function.</a:t>
            </a:r>
            <a:endParaRPr lang="en-US" sz="1800" dirty="0">
              <a:cs typeface="Calibri" panose="020F0502020204030204"/>
            </a:endParaRPr>
          </a:p>
          <a:p>
            <a:pPr>
              <a:spcBef>
                <a:spcPts val="600"/>
              </a:spcBef>
            </a:pPr>
            <a:r>
              <a:rPr lang="en-US" sz="1800" dirty="0">
                <a:ea typeface="+mn-lt"/>
                <a:cs typeface="+mn-lt"/>
              </a:rPr>
              <a:t>The ideal temperature for fungal sporulation on seed </a:t>
            </a:r>
            <a:r>
              <a:rPr lang="en-US" sz="1800" dirty="0" err="1">
                <a:ea typeface="+mn-lt"/>
                <a:cs typeface="+mn-lt"/>
              </a:rPr>
              <a:t>lession</a:t>
            </a:r>
            <a:r>
              <a:rPr lang="en-US" sz="1800" dirty="0">
                <a:ea typeface="+mn-lt"/>
                <a:cs typeface="+mn-lt"/>
              </a:rPr>
              <a:t> is around 20°c to 32°c and the maximum germination was observed in free water and decreased at lower relative humidity.</a:t>
            </a:r>
            <a:endParaRPr lang="en-US" sz="1800" dirty="0">
              <a:cs typeface="Calibri"/>
            </a:endParaRPr>
          </a:p>
          <a:p>
            <a:pPr>
              <a:spcBef>
                <a:spcPts val="600"/>
              </a:spcBef>
            </a:pPr>
            <a:r>
              <a:rPr lang="en-US" sz="1800" dirty="0">
                <a:ea typeface="+mn-lt"/>
                <a:cs typeface="+mn-lt"/>
              </a:rPr>
              <a:t>Conidia germinated over a wider range of relative humidity (92%-100%).</a:t>
            </a:r>
            <a:endParaRPr lang="en-US" sz="1800" dirty="0">
              <a:cs typeface="Calibri"/>
            </a:endParaRPr>
          </a:p>
          <a:p>
            <a:pPr>
              <a:spcBef>
                <a:spcPts val="600"/>
              </a:spcBef>
            </a:pPr>
            <a:r>
              <a:rPr lang="en-US" sz="1800" dirty="0">
                <a:ea typeface="+mn-lt"/>
                <a:cs typeface="+mn-lt"/>
              </a:rPr>
              <a:t>Therefore,  in Spore Germination function we consider the temperature and relative humidity as the two important meteorological factors that affects spore germination rate.</a:t>
            </a:r>
            <a:endParaRPr lang="en-US" sz="1800" dirty="0">
              <a:cs typeface="Calibri"/>
            </a:endParaRPr>
          </a:p>
          <a:p>
            <a:pPr>
              <a:spcBef>
                <a:spcPts val="600"/>
              </a:spcBef>
            </a:pPr>
            <a:r>
              <a:rPr lang="en-US" sz="1800" dirty="0">
                <a:ea typeface="+mn-lt"/>
                <a:cs typeface="+mn-lt"/>
              </a:rPr>
              <a:t>The Spore Germination rate F</a:t>
            </a:r>
            <a:r>
              <a:rPr lang="en-US" sz="1800" baseline="-25000" dirty="0">
                <a:ea typeface="+mn-lt"/>
                <a:cs typeface="+mn-lt"/>
              </a:rPr>
              <a:t>T</a:t>
            </a:r>
            <a:r>
              <a:rPr lang="en-US" sz="1800" dirty="0">
                <a:ea typeface="+mn-lt"/>
                <a:cs typeface="+mn-lt"/>
              </a:rPr>
              <a:t>(z) based on temperature is</a:t>
            </a:r>
            <a:endParaRPr lang="en-US" sz="1800" dirty="0">
              <a:cs typeface="Calibri"/>
            </a:endParaRPr>
          </a:p>
          <a:p>
            <a:pPr>
              <a:spcBef>
                <a:spcPts val="600"/>
              </a:spcBef>
            </a:pPr>
            <a:r>
              <a:rPr lang="en-US" sz="1800" dirty="0">
                <a:ea typeface="+mn-lt"/>
                <a:cs typeface="+mn-lt"/>
              </a:rPr>
              <a:t>           F</a:t>
            </a:r>
            <a:r>
              <a:rPr lang="en-US" sz="1800" baseline="-25000" dirty="0">
                <a:ea typeface="+mn-lt"/>
                <a:cs typeface="+mn-lt"/>
              </a:rPr>
              <a:t>T</a:t>
            </a:r>
            <a:r>
              <a:rPr lang="en-US" sz="1800" dirty="0">
                <a:ea typeface="+mn-lt"/>
                <a:cs typeface="+mn-lt"/>
              </a:rPr>
              <a:t>(Z)= aTz</a:t>
            </a:r>
            <a:r>
              <a:rPr lang="en-US" sz="1800" baseline="30000" dirty="0">
                <a:ea typeface="+mn-lt"/>
                <a:cs typeface="+mn-lt"/>
              </a:rPr>
              <a:t>3</a:t>
            </a:r>
            <a:r>
              <a:rPr lang="en-US" sz="1800" dirty="0">
                <a:ea typeface="+mn-lt"/>
                <a:cs typeface="+mn-lt"/>
              </a:rPr>
              <a:t>+bTz</a:t>
            </a:r>
            <a:r>
              <a:rPr lang="en-US" sz="1800" baseline="30000" dirty="0">
                <a:ea typeface="+mn-lt"/>
                <a:cs typeface="+mn-lt"/>
              </a:rPr>
              <a:t>2</a:t>
            </a:r>
            <a:r>
              <a:rPr lang="en-US" sz="1800" dirty="0">
                <a:ea typeface="+mn-lt"/>
                <a:cs typeface="+mn-lt"/>
              </a:rPr>
              <a:t>+cTz+d</a:t>
            </a:r>
            <a:endParaRPr lang="en-US" sz="1800" dirty="0">
              <a:cs typeface="Calibri"/>
            </a:endParaRPr>
          </a:p>
          <a:p>
            <a:pPr>
              <a:spcBef>
                <a:spcPts val="600"/>
              </a:spcBef>
            </a:pPr>
            <a:r>
              <a:rPr lang="en-US" sz="1800" dirty="0">
                <a:ea typeface="+mn-lt"/>
                <a:cs typeface="+mn-lt"/>
              </a:rPr>
              <a:t>The Spore Germination rate F</a:t>
            </a:r>
            <a:r>
              <a:rPr lang="en-US" sz="1800" baseline="-25000" dirty="0">
                <a:ea typeface="+mn-lt"/>
                <a:cs typeface="+mn-lt"/>
              </a:rPr>
              <a:t>H</a:t>
            </a:r>
            <a:r>
              <a:rPr lang="en-US" sz="1800" dirty="0">
                <a:ea typeface="+mn-lt"/>
                <a:cs typeface="+mn-lt"/>
              </a:rPr>
              <a:t>(z) based on relative humidity is</a:t>
            </a:r>
            <a:endParaRPr lang="en-US" sz="1800" dirty="0">
              <a:cs typeface="Calibri"/>
            </a:endParaRPr>
          </a:p>
          <a:p>
            <a:pPr>
              <a:spcBef>
                <a:spcPts val="600"/>
              </a:spcBef>
            </a:pPr>
            <a:r>
              <a:rPr lang="en-US" sz="1800" dirty="0">
                <a:ea typeface="+mn-lt"/>
                <a:cs typeface="+mn-lt"/>
              </a:rPr>
              <a:t>           F</a:t>
            </a:r>
            <a:r>
              <a:rPr lang="en-US" sz="1800" baseline="-25000" dirty="0">
                <a:ea typeface="+mn-lt"/>
                <a:cs typeface="+mn-lt"/>
              </a:rPr>
              <a:t>H</a:t>
            </a:r>
            <a:r>
              <a:rPr lang="en-US" sz="1800" dirty="0">
                <a:ea typeface="+mn-lt"/>
                <a:cs typeface="+mn-lt"/>
              </a:rPr>
              <a:t>(Z)= </a:t>
            </a:r>
            <a:r>
              <a:rPr lang="en-US" sz="1800" dirty="0" err="1">
                <a:ea typeface="+mn-lt"/>
                <a:cs typeface="+mn-lt"/>
              </a:rPr>
              <a:t>a</a:t>
            </a:r>
            <a:r>
              <a:rPr lang="en-US" sz="1800" baseline="-25000" dirty="0" err="1">
                <a:ea typeface="+mn-lt"/>
                <a:cs typeface="+mn-lt"/>
              </a:rPr>
              <a:t>H</a:t>
            </a:r>
            <a:r>
              <a:rPr lang="en-US" sz="1800" dirty="0">
                <a:ea typeface="+mn-lt"/>
                <a:cs typeface="+mn-lt"/>
              </a:rPr>
              <a:t> *exp(</a:t>
            </a:r>
            <a:r>
              <a:rPr lang="en-US" sz="1800" dirty="0" err="1">
                <a:ea typeface="+mn-lt"/>
                <a:cs typeface="+mn-lt"/>
              </a:rPr>
              <a:t>b</a:t>
            </a:r>
            <a:r>
              <a:rPr lang="en-US" sz="1800" baseline="-25000" dirty="0" err="1">
                <a:ea typeface="+mn-lt"/>
                <a:cs typeface="+mn-lt"/>
              </a:rPr>
              <a:t>Hz</a:t>
            </a:r>
            <a:r>
              <a:rPr lang="en-US" sz="1800" dirty="0">
                <a:ea typeface="+mn-lt"/>
                <a:cs typeface="+mn-lt"/>
              </a:rPr>
              <a:t>).</a:t>
            </a:r>
            <a:endParaRPr lang="en-US" sz="1800" dirty="0">
              <a:cs typeface="Calibri"/>
            </a:endParaRPr>
          </a:p>
          <a:p>
            <a:pPr>
              <a:spcBef>
                <a:spcPts val="600"/>
              </a:spcBef>
            </a:pPr>
            <a:r>
              <a:rPr lang="en-US" sz="1800" dirty="0">
                <a:ea typeface="+mn-lt"/>
                <a:cs typeface="+mn-lt"/>
              </a:rPr>
              <a:t>By conducting biological experiments on the spores with temperature and humidity values we get the coefficients  of the above equation through curve fitting.</a:t>
            </a:r>
            <a:endParaRPr lang="en-US" sz="1800" dirty="0">
              <a:cs typeface="Calibri"/>
            </a:endParaRPr>
          </a:p>
          <a:p>
            <a:pPr marL="0" indent="0">
              <a:buNone/>
            </a:pPr>
            <a:br>
              <a:rPr lang="en-US" dirty="0"/>
            </a:br>
            <a:endParaRPr lang="en-US" sz="1800" dirty="0">
              <a:cs typeface="Calibri"/>
            </a:endParaRPr>
          </a:p>
        </p:txBody>
      </p:sp>
    </p:spTree>
    <p:extLst>
      <p:ext uri="{BB962C8B-B14F-4D97-AF65-F5344CB8AC3E}">
        <p14:creationId xmlns:p14="http://schemas.microsoft.com/office/powerpoint/2010/main" val="363661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9DB4-8ABF-4302-8525-85C493AC3B33}"/>
              </a:ext>
            </a:extLst>
          </p:cNvPr>
          <p:cNvSpPr>
            <a:spLocks noGrp="1"/>
          </p:cNvSpPr>
          <p:nvPr>
            <p:ph type="title"/>
          </p:nvPr>
        </p:nvSpPr>
        <p:spPr>
          <a:xfrm>
            <a:off x="765080" y="311520"/>
            <a:ext cx="10515600" cy="435033"/>
          </a:xfrm>
        </p:spPr>
        <p:txBody>
          <a:bodyPr>
            <a:noAutofit/>
          </a:bodyPr>
          <a:lstStyle/>
          <a:p>
            <a:r>
              <a:rPr lang="en-US" sz="2400" b="1" dirty="0">
                <a:latin typeface="+mn-lt"/>
                <a:ea typeface="+mj-lt"/>
                <a:cs typeface="+mj-lt"/>
              </a:rPr>
              <a:t>Continuation</a:t>
            </a:r>
            <a:endParaRPr lang="en-US" sz="2400" b="1" dirty="0">
              <a:latin typeface="+mn-lt"/>
              <a:cs typeface="Calibri Light"/>
            </a:endParaRPr>
          </a:p>
        </p:txBody>
      </p:sp>
      <p:sp>
        <p:nvSpPr>
          <p:cNvPr id="3" name="Content Placeholder 2">
            <a:extLst>
              <a:ext uri="{FF2B5EF4-FFF2-40B4-BE49-F238E27FC236}">
                <a16:creationId xmlns:a16="http://schemas.microsoft.com/office/drawing/2014/main" id="{C4767302-BE98-4DBE-A7E7-B6A9BFF97F96}"/>
              </a:ext>
            </a:extLst>
          </p:cNvPr>
          <p:cNvSpPr>
            <a:spLocks noGrp="1"/>
          </p:cNvSpPr>
          <p:nvPr>
            <p:ph idx="1"/>
          </p:nvPr>
        </p:nvSpPr>
        <p:spPr>
          <a:xfrm>
            <a:off x="512532" y="1051338"/>
            <a:ext cx="10515600" cy="6118312"/>
          </a:xfrm>
        </p:spPr>
        <p:txBody>
          <a:bodyPr vert="horz" lIns="91440" tIns="45720" rIns="91440" bIns="45720" rtlCol="0" anchor="t">
            <a:noAutofit/>
          </a:bodyPr>
          <a:lstStyle/>
          <a:p>
            <a:r>
              <a:rPr lang="en-US" sz="1800" dirty="0">
                <a:ea typeface="+mn-lt"/>
                <a:cs typeface="+mn-lt"/>
              </a:rPr>
              <a:t>For temperature </a:t>
            </a:r>
            <a:r>
              <a:rPr lang="en-US" sz="1800" dirty="0" err="1">
                <a:ea typeface="+mn-lt"/>
                <a:cs typeface="+mn-lt"/>
              </a:rPr>
              <a:t>e</a:t>
            </a:r>
            <a:r>
              <a:rPr lang="en-US" sz="1800" baseline="-25000" dirty="0" err="1">
                <a:ea typeface="+mn-lt"/>
                <a:cs typeface="+mn-lt"/>
              </a:rPr>
              <a:t>T,i,n</a:t>
            </a:r>
            <a:r>
              <a:rPr lang="en-US" sz="1800" dirty="0">
                <a:ea typeface="+mn-lt"/>
                <a:cs typeface="+mn-lt"/>
              </a:rPr>
              <a:t> ⊂ </a:t>
            </a:r>
            <a:r>
              <a:rPr lang="en-US" sz="1800" dirty="0" err="1">
                <a:ea typeface="+mn-lt"/>
                <a:cs typeface="+mn-lt"/>
              </a:rPr>
              <a:t>E</a:t>
            </a:r>
            <a:r>
              <a:rPr lang="en-US" sz="1800" baseline="-25000" dirty="0" err="1">
                <a:ea typeface="+mn-lt"/>
                <a:cs typeface="+mn-lt"/>
              </a:rPr>
              <a:t>T,i</a:t>
            </a:r>
            <a:r>
              <a:rPr lang="en-US" sz="1800" baseline="-25000" dirty="0">
                <a:ea typeface="+mn-lt"/>
                <a:cs typeface="+mn-lt"/>
              </a:rPr>
              <a:t> </a:t>
            </a:r>
            <a:r>
              <a:rPr lang="en-US" sz="1800" dirty="0">
                <a:ea typeface="+mn-lt"/>
                <a:cs typeface="+mn-lt"/>
              </a:rPr>
              <a:t> and relative humidity </a:t>
            </a:r>
            <a:r>
              <a:rPr lang="en-US" sz="1800" dirty="0" err="1">
                <a:ea typeface="+mn-lt"/>
                <a:cs typeface="+mn-lt"/>
              </a:rPr>
              <a:t>e</a:t>
            </a:r>
            <a:r>
              <a:rPr lang="en-US" sz="1800" baseline="-25000" dirty="0" err="1">
                <a:ea typeface="+mn-lt"/>
                <a:cs typeface="+mn-lt"/>
              </a:rPr>
              <a:t>H,i,n</a:t>
            </a:r>
            <a:r>
              <a:rPr lang="en-US" sz="1800" dirty="0">
                <a:ea typeface="+mn-lt"/>
                <a:cs typeface="+mn-lt"/>
              </a:rPr>
              <a:t> ⊂ </a:t>
            </a:r>
            <a:r>
              <a:rPr lang="en-US" sz="1800" dirty="0" err="1">
                <a:ea typeface="+mn-lt"/>
                <a:cs typeface="+mn-lt"/>
              </a:rPr>
              <a:t>E</a:t>
            </a:r>
            <a:r>
              <a:rPr lang="en-US" sz="1800" baseline="-25000" dirty="0" err="1">
                <a:ea typeface="+mn-lt"/>
                <a:cs typeface="+mn-lt"/>
              </a:rPr>
              <a:t>H,i</a:t>
            </a:r>
            <a:r>
              <a:rPr lang="en-US" sz="1800" dirty="0">
                <a:ea typeface="+mn-lt"/>
                <a:cs typeface="+mn-lt"/>
              </a:rPr>
              <a:t>  </a:t>
            </a:r>
            <a:endParaRPr lang="en-US" sz="1800" dirty="0">
              <a:cs typeface="Calibri" panose="020F0502020204030204"/>
            </a:endParaRPr>
          </a:p>
          <a:p>
            <a:pPr marL="0" indent="0">
              <a:buNone/>
            </a:pPr>
            <a:r>
              <a:rPr lang="en-US" sz="1800" dirty="0">
                <a:ea typeface="+mn-lt"/>
                <a:cs typeface="+mn-lt"/>
              </a:rPr>
              <a:t>                  </a:t>
            </a:r>
            <a:r>
              <a:rPr lang="en-US" sz="1800" dirty="0" err="1">
                <a:ea typeface="+mn-lt"/>
                <a:cs typeface="+mn-lt"/>
              </a:rPr>
              <a:t>f</a:t>
            </a:r>
            <a:r>
              <a:rPr lang="en-US" sz="1800" baseline="-25000" dirty="0" err="1">
                <a:ea typeface="+mn-lt"/>
                <a:cs typeface="+mn-lt"/>
              </a:rPr>
              <a:t>T</a:t>
            </a:r>
            <a:r>
              <a:rPr lang="en-US" sz="1800" dirty="0">
                <a:ea typeface="+mn-lt"/>
                <a:cs typeface="+mn-lt"/>
              </a:rPr>
              <a:t>(</a:t>
            </a:r>
            <a:r>
              <a:rPr lang="en-US" sz="1800" dirty="0" err="1">
                <a:ea typeface="+mn-lt"/>
                <a:cs typeface="+mn-lt"/>
              </a:rPr>
              <a:t>e</a:t>
            </a:r>
            <a:r>
              <a:rPr lang="en-US" sz="1800" baseline="-25000" dirty="0" err="1">
                <a:ea typeface="+mn-lt"/>
                <a:cs typeface="+mn-lt"/>
              </a:rPr>
              <a:t>T,i,n</a:t>
            </a:r>
            <a:r>
              <a:rPr lang="en-US" sz="1800" dirty="0">
                <a:ea typeface="+mn-lt"/>
                <a:cs typeface="+mn-lt"/>
              </a:rPr>
              <a:t>)= -0.0007e</a:t>
            </a:r>
            <a:r>
              <a:rPr lang="en-US" sz="1800" baseline="30000" dirty="0">
                <a:ea typeface="+mn-lt"/>
                <a:cs typeface="+mn-lt"/>
              </a:rPr>
              <a:t>3</a:t>
            </a:r>
            <a:r>
              <a:rPr lang="en-US" sz="1800" baseline="-25000" dirty="0">
                <a:ea typeface="+mn-lt"/>
                <a:cs typeface="+mn-lt"/>
              </a:rPr>
              <a:t>T,i,n</a:t>
            </a:r>
            <a:r>
              <a:rPr lang="en-US" sz="1800" dirty="0">
                <a:ea typeface="+mn-lt"/>
                <a:cs typeface="+mn-lt"/>
              </a:rPr>
              <a:t>+0.2806e</a:t>
            </a:r>
            <a:r>
              <a:rPr lang="en-US" sz="1800" baseline="30000" dirty="0">
                <a:ea typeface="+mn-lt"/>
                <a:cs typeface="+mn-lt"/>
              </a:rPr>
              <a:t>2</a:t>
            </a:r>
            <a:r>
              <a:rPr lang="en-US" sz="1800" baseline="-25000" dirty="0">
                <a:ea typeface="+mn-lt"/>
                <a:cs typeface="+mn-lt"/>
              </a:rPr>
              <a:t>T,i,n</a:t>
            </a:r>
            <a:r>
              <a:rPr lang="en-US" sz="1800" dirty="0">
                <a:ea typeface="+mn-lt"/>
                <a:cs typeface="+mn-lt"/>
              </a:rPr>
              <a:t>+1.66665e</a:t>
            </a:r>
            <a:r>
              <a:rPr lang="en-US" sz="1800" baseline="-25000" dirty="0">
                <a:ea typeface="+mn-lt"/>
                <a:cs typeface="+mn-lt"/>
              </a:rPr>
              <a:t>T,i,n</a:t>
            </a:r>
            <a:r>
              <a:rPr lang="en-US" sz="1800" dirty="0">
                <a:ea typeface="+mn-lt"/>
                <a:cs typeface="+mn-lt"/>
              </a:rPr>
              <a:t>+0.27         -(1)</a:t>
            </a:r>
          </a:p>
          <a:p>
            <a:pPr marL="0" indent="0">
              <a:buNone/>
            </a:pPr>
            <a:r>
              <a:rPr lang="en-US" sz="1800" dirty="0">
                <a:ea typeface="+mn-lt"/>
                <a:cs typeface="+mn-lt"/>
              </a:rPr>
              <a:t>                 </a:t>
            </a:r>
            <a:r>
              <a:rPr lang="en-US" sz="1800" dirty="0" err="1">
                <a:ea typeface="+mn-lt"/>
                <a:cs typeface="+mn-lt"/>
              </a:rPr>
              <a:t>f</a:t>
            </a:r>
            <a:r>
              <a:rPr lang="en-US" sz="1800" baseline="-25000" dirty="0" err="1">
                <a:ea typeface="+mn-lt"/>
                <a:cs typeface="+mn-lt"/>
              </a:rPr>
              <a:t>H</a:t>
            </a:r>
            <a:r>
              <a:rPr lang="en-US" sz="1800" dirty="0">
                <a:ea typeface="+mn-lt"/>
                <a:cs typeface="+mn-lt"/>
              </a:rPr>
              <a:t>(</a:t>
            </a:r>
            <a:r>
              <a:rPr lang="en-US" sz="1800" dirty="0" err="1">
                <a:ea typeface="+mn-lt"/>
                <a:cs typeface="+mn-lt"/>
              </a:rPr>
              <a:t>z</a:t>
            </a:r>
            <a:r>
              <a:rPr lang="en-US" sz="1800" baseline="-25000" dirty="0" err="1">
                <a:ea typeface="+mn-lt"/>
                <a:cs typeface="+mn-lt"/>
              </a:rPr>
              <a:t>H,i,n</a:t>
            </a:r>
            <a:r>
              <a:rPr lang="en-US" sz="1800" dirty="0">
                <a:ea typeface="+mn-lt"/>
                <a:cs typeface="+mn-lt"/>
              </a:rPr>
              <a:t>)= 0.1143* exp(6.6027e</a:t>
            </a:r>
            <a:r>
              <a:rPr lang="en-US" sz="1800" baseline="-25000" dirty="0">
                <a:ea typeface="+mn-lt"/>
                <a:cs typeface="+mn-lt"/>
              </a:rPr>
              <a:t>H,i,n</a:t>
            </a:r>
            <a:r>
              <a:rPr lang="en-US" sz="1800" dirty="0">
                <a:ea typeface="+mn-lt"/>
                <a:cs typeface="+mn-lt"/>
              </a:rPr>
              <a:t>).                                      -(2)</a:t>
            </a:r>
          </a:p>
          <a:p>
            <a:pPr marL="0" indent="0">
              <a:buNone/>
            </a:pPr>
            <a:r>
              <a:rPr lang="en-US" sz="1800" dirty="0">
                <a:ea typeface="+mn-lt"/>
                <a:cs typeface="+mn-lt"/>
              </a:rPr>
              <a:t>                from (1),(2) ---&gt; ∴</a:t>
            </a:r>
            <a:r>
              <a:rPr lang="en-US" sz="1800" dirty="0" err="1">
                <a:ea typeface="+mn-lt"/>
                <a:cs typeface="+mn-lt"/>
              </a:rPr>
              <a:t>f</a:t>
            </a:r>
            <a:r>
              <a:rPr lang="en-US" sz="1800" baseline="-25000" dirty="0" err="1">
                <a:ea typeface="+mn-lt"/>
                <a:cs typeface="+mn-lt"/>
              </a:rPr>
              <a:t>G</a:t>
            </a:r>
            <a:r>
              <a:rPr lang="en-US" sz="1800" dirty="0">
                <a:ea typeface="+mn-lt"/>
                <a:cs typeface="+mn-lt"/>
              </a:rPr>
              <a:t>(</a:t>
            </a:r>
            <a:r>
              <a:rPr lang="en-US" sz="1800" dirty="0" err="1">
                <a:ea typeface="+mn-lt"/>
                <a:cs typeface="+mn-lt"/>
              </a:rPr>
              <a:t>e</a:t>
            </a:r>
            <a:r>
              <a:rPr lang="en-US" sz="1800" baseline="-25000" dirty="0" err="1">
                <a:ea typeface="+mn-lt"/>
                <a:cs typeface="+mn-lt"/>
              </a:rPr>
              <a:t>T,i,n</a:t>
            </a:r>
            <a:r>
              <a:rPr lang="en-US" sz="1800" dirty="0" err="1">
                <a:ea typeface="+mn-lt"/>
                <a:cs typeface="+mn-lt"/>
              </a:rPr>
              <a:t>,e</a:t>
            </a:r>
            <a:r>
              <a:rPr lang="en-US" sz="1800" baseline="-25000" dirty="0" err="1">
                <a:ea typeface="+mn-lt"/>
                <a:cs typeface="+mn-lt"/>
              </a:rPr>
              <a:t>H,i,n</a:t>
            </a:r>
            <a:r>
              <a:rPr lang="en-US" sz="1800" dirty="0">
                <a:ea typeface="+mn-lt"/>
                <a:cs typeface="+mn-lt"/>
              </a:rPr>
              <a:t>)= </a:t>
            </a:r>
            <a:r>
              <a:rPr lang="en-US" sz="1800" dirty="0" err="1">
                <a:ea typeface="+mn-lt"/>
                <a:cs typeface="+mn-lt"/>
              </a:rPr>
              <a:t>f</a:t>
            </a:r>
            <a:r>
              <a:rPr lang="en-US" sz="1800" baseline="-25000" dirty="0" err="1">
                <a:ea typeface="+mn-lt"/>
                <a:cs typeface="+mn-lt"/>
              </a:rPr>
              <a:t>T</a:t>
            </a:r>
            <a:r>
              <a:rPr lang="en-US" sz="1800" dirty="0">
                <a:ea typeface="+mn-lt"/>
                <a:cs typeface="+mn-lt"/>
              </a:rPr>
              <a:t>(</a:t>
            </a:r>
            <a:r>
              <a:rPr lang="en-US" sz="1800" dirty="0" err="1">
                <a:ea typeface="+mn-lt"/>
                <a:cs typeface="+mn-lt"/>
              </a:rPr>
              <a:t>e</a:t>
            </a:r>
            <a:r>
              <a:rPr lang="en-US" sz="1800" baseline="-25000" dirty="0" err="1">
                <a:ea typeface="+mn-lt"/>
                <a:cs typeface="+mn-lt"/>
              </a:rPr>
              <a:t>T,i,n</a:t>
            </a:r>
            <a:r>
              <a:rPr lang="en-US" sz="1800" dirty="0">
                <a:ea typeface="+mn-lt"/>
                <a:cs typeface="+mn-lt"/>
              </a:rPr>
              <a:t>)*</a:t>
            </a:r>
            <a:r>
              <a:rPr lang="en-US" sz="1800" dirty="0" err="1">
                <a:ea typeface="+mn-lt"/>
                <a:cs typeface="+mn-lt"/>
              </a:rPr>
              <a:t>f</a:t>
            </a:r>
            <a:r>
              <a:rPr lang="en-US" sz="1800" baseline="-25000" dirty="0" err="1">
                <a:ea typeface="+mn-lt"/>
                <a:cs typeface="+mn-lt"/>
              </a:rPr>
              <a:t>H</a:t>
            </a:r>
            <a:r>
              <a:rPr lang="en-US" sz="1800" dirty="0">
                <a:ea typeface="+mn-lt"/>
                <a:cs typeface="+mn-lt"/>
              </a:rPr>
              <a:t>(</a:t>
            </a:r>
            <a:r>
              <a:rPr lang="en-US" sz="1800" dirty="0" err="1">
                <a:ea typeface="+mn-lt"/>
                <a:cs typeface="+mn-lt"/>
              </a:rPr>
              <a:t>e</a:t>
            </a:r>
            <a:r>
              <a:rPr lang="en-US" sz="1800" baseline="-25000" dirty="0" err="1">
                <a:ea typeface="+mn-lt"/>
                <a:cs typeface="+mn-lt"/>
              </a:rPr>
              <a:t>H,i,n</a:t>
            </a:r>
            <a:r>
              <a:rPr lang="en-US" sz="1800" dirty="0">
                <a:ea typeface="+mn-lt"/>
                <a:cs typeface="+mn-lt"/>
              </a:rPr>
              <a:t>)</a:t>
            </a:r>
            <a:endParaRPr lang="en-US" sz="1800" dirty="0">
              <a:cs typeface="Calibri"/>
            </a:endParaRPr>
          </a:p>
          <a:p>
            <a:r>
              <a:rPr lang="en-US" sz="1800" dirty="0">
                <a:ea typeface="+mn-lt"/>
                <a:cs typeface="+mn-lt"/>
              </a:rPr>
              <a:t>By  using this function, we can obtain the spore germination rate.</a:t>
            </a:r>
            <a:endParaRPr lang="en-US" sz="1800" dirty="0">
              <a:cs typeface="Calibri"/>
            </a:endParaRPr>
          </a:p>
          <a:p>
            <a:endParaRPr lang="en-US" sz="1800" dirty="0">
              <a:cs typeface="Calibri"/>
            </a:endParaRPr>
          </a:p>
          <a:p>
            <a:endParaRPr lang="en-US" sz="1800" dirty="0">
              <a:cs typeface="Calibri"/>
            </a:endParaRPr>
          </a:p>
          <a:p>
            <a:endParaRPr lang="en-US" sz="1800" dirty="0">
              <a:cs typeface="Calibri"/>
            </a:endParaRPr>
          </a:p>
          <a:p>
            <a:pPr marL="0" indent="0">
              <a:buNone/>
            </a:pPr>
            <a:br>
              <a:rPr lang="en-US" sz="1800" dirty="0"/>
            </a:br>
            <a:br>
              <a:rPr lang="en-US" sz="1800" dirty="0"/>
            </a:br>
            <a:br>
              <a:rPr lang="en-US" sz="1800" dirty="0"/>
            </a:br>
            <a:endParaRPr lang="en-US" sz="1800" dirty="0">
              <a:cs typeface="Calibri"/>
            </a:endParaRPr>
          </a:p>
          <a:p>
            <a:endParaRPr lang="en-US" sz="1800" dirty="0">
              <a:ea typeface="+mn-lt"/>
              <a:cs typeface="+mn-lt"/>
            </a:endParaRPr>
          </a:p>
          <a:p>
            <a:endParaRPr lang="en-US" sz="1800" dirty="0">
              <a:ea typeface="+mn-lt"/>
              <a:cs typeface="+mn-lt"/>
            </a:endParaRPr>
          </a:p>
          <a:p>
            <a:pPr marL="0" indent="0">
              <a:buNone/>
            </a:pPr>
            <a:r>
              <a:rPr lang="en-US" sz="1800" dirty="0">
                <a:ea typeface="+mn-lt"/>
                <a:cs typeface="+mn-lt"/>
              </a:rPr>
              <a:t>                                  </a:t>
            </a:r>
          </a:p>
          <a:p>
            <a:pPr marL="0" indent="0">
              <a:buNone/>
            </a:pPr>
            <a:r>
              <a:rPr lang="en-US" sz="1800" dirty="0">
                <a:ea typeface="+mn-lt"/>
                <a:cs typeface="+mn-lt"/>
              </a:rPr>
              <a:t>                           </a:t>
            </a:r>
            <a:r>
              <a:rPr lang="en-US" sz="1800" dirty="0">
                <a:latin typeface="Arial"/>
                <a:ea typeface="+mn-lt"/>
                <a:cs typeface="+mn-lt"/>
              </a:rPr>
              <a:t>  BARP-I                                                        HUMIDITY-I</a:t>
            </a:r>
            <a:endParaRPr lang="en-US" sz="1800" dirty="0">
              <a:latin typeface="Arial"/>
              <a:cs typeface="Calibri"/>
            </a:endParaRPr>
          </a:p>
          <a:p>
            <a:pPr marL="0" indent="0">
              <a:buNone/>
            </a:pPr>
            <a:br>
              <a:rPr lang="en-US" sz="1800" dirty="0"/>
            </a:br>
            <a:endParaRPr lang="en-US" sz="1800" dirty="0">
              <a:cs typeface="Calibri"/>
            </a:endParaRPr>
          </a:p>
        </p:txBody>
      </p:sp>
      <p:pic>
        <p:nvPicPr>
          <p:cNvPr id="4" name="Picture 4" descr="A picture containing timeline&#10;&#10;Description automatically generated">
            <a:extLst>
              <a:ext uri="{FF2B5EF4-FFF2-40B4-BE49-F238E27FC236}">
                <a16:creationId xmlns:a16="http://schemas.microsoft.com/office/drawing/2014/main" id="{3A1CDF2E-FFFD-4FA4-97D1-7FA09A17050B}"/>
              </a:ext>
            </a:extLst>
          </p:cNvPr>
          <p:cNvPicPr>
            <a:picLocks noChangeAspect="1"/>
          </p:cNvPicPr>
          <p:nvPr/>
        </p:nvPicPr>
        <p:blipFill>
          <a:blip r:embed="rId2"/>
          <a:stretch>
            <a:fillRect/>
          </a:stretch>
        </p:blipFill>
        <p:spPr>
          <a:xfrm>
            <a:off x="1541093" y="4110494"/>
            <a:ext cx="2731978" cy="1632819"/>
          </a:xfrm>
          <a:prstGeom prst="rect">
            <a:avLst/>
          </a:prstGeom>
        </p:spPr>
      </p:pic>
      <p:pic>
        <p:nvPicPr>
          <p:cNvPr id="5" name="Picture 5" descr="Chart, histogram&#10;&#10;Description automatically generated">
            <a:extLst>
              <a:ext uri="{FF2B5EF4-FFF2-40B4-BE49-F238E27FC236}">
                <a16:creationId xmlns:a16="http://schemas.microsoft.com/office/drawing/2014/main" id="{F91EE473-2470-43FB-8AFD-8ADF5A09F996}"/>
              </a:ext>
            </a:extLst>
          </p:cNvPr>
          <p:cNvPicPr>
            <a:picLocks noChangeAspect="1"/>
          </p:cNvPicPr>
          <p:nvPr/>
        </p:nvPicPr>
        <p:blipFill>
          <a:blip r:embed="rId3"/>
          <a:stretch>
            <a:fillRect/>
          </a:stretch>
        </p:blipFill>
        <p:spPr>
          <a:xfrm>
            <a:off x="5630775" y="4058302"/>
            <a:ext cx="2370942" cy="1632819"/>
          </a:xfrm>
          <a:prstGeom prst="rect">
            <a:avLst/>
          </a:prstGeom>
        </p:spPr>
      </p:pic>
    </p:spTree>
    <p:extLst>
      <p:ext uri="{BB962C8B-B14F-4D97-AF65-F5344CB8AC3E}">
        <p14:creationId xmlns:p14="http://schemas.microsoft.com/office/powerpoint/2010/main" val="230100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96D8-0969-4ACD-BB9D-2353217EFDEC}"/>
              </a:ext>
            </a:extLst>
          </p:cNvPr>
          <p:cNvSpPr>
            <a:spLocks noGrp="1"/>
          </p:cNvSpPr>
          <p:nvPr>
            <p:ph type="title"/>
          </p:nvPr>
        </p:nvSpPr>
        <p:spPr>
          <a:xfrm>
            <a:off x="838200" y="299872"/>
            <a:ext cx="10515600" cy="459180"/>
          </a:xfrm>
        </p:spPr>
        <p:txBody>
          <a:bodyPr>
            <a:noAutofit/>
          </a:bodyPr>
          <a:lstStyle/>
          <a:p>
            <a:r>
              <a:rPr lang="en-US" sz="2400" b="1" dirty="0">
                <a:latin typeface="+mn-lt"/>
                <a:ea typeface="+mj-lt"/>
                <a:cs typeface="+mj-lt"/>
              </a:rPr>
              <a:t>Continuation</a:t>
            </a:r>
            <a:endParaRPr lang="en-US" sz="2400" dirty="0">
              <a:latin typeface="+mn-lt"/>
              <a:cs typeface="Calibri Light" panose="020F0302020204030204"/>
            </a:endParaRPr>
          </a:p>
        </p:txBody>
      </p:sp>
      <p:pic>
        <p:nvPicPr>
          <p:cNvPr id="4" name="Picture 4" descr="Chart, histogram&#10;&#10;Description automatically generated">
            <a:extLst>
              <a:ext uri="{FF2B5EF4-FFF2-40B4-BE49-F238E27FC236}">
                <a16:creationId xmlns:a16="http://schemas.microsoft.com/office/drawing/2014/main" id="{1CBA7193-64C8-49E9-983D-9EF29E7DE33F}"/>
              </a:ext>
            </a:extLst>
          </p:cNvPr>
          <p:cNvPicPr>
            <a:picLocks noGrp="1" noChangeAspect="1"/>
          </p:cNvPicPr>
          <p:nvPr>
            <p:ph idx="1"/>
          </p:nvPr>
        </p:nvPicPr>
        <p:blipFill>
          <a:blip r:embed="rId2"/>
          <a:stretch>
            <a:fillRect/>
          </a:stretch>
        </p:blipFill>
        <p:spPr>
          <a:xfrm>
            <a:off x="1481137" y="1069355"/>
            <a:ext cx="3133725" cy="1876425"/>
          </a:xfrm>
        </p:spPr>
      </p:pic>
      <p:pic>
        <p:nvPicPr>
          <p:cNvPr id="5" name="Picture 5" descr="Chart, histogram&#10;&#10;Description automatically generated">
            <a:extLst>
              <a:ext uri="{FF2B5EF4-FFF2-40B4-BE49-F238E27FC236}">
                <a16:creationId xmlns:a16="http://schemas.microsoft.com/office/drawing/2014/main" id="{15C72F7A-39E0-49EF-A309-9A264183B735}"/>
              </a:ext>
            </a:extLst>
          </p:cNvPr>
          <p:cNvPicPr>
            <a:picLocks noChangeAspect="1"/>
          </p:cNvPicPr>
          <p:nvPr/>
        </p:nvPicPr>
        <p:blipFill>
          <a:blip r:embed="rId3"/>
          <a:stretch>
            <a:fillRect/>
          </a:stretch>
        </p:blipFill>
        <p:spPr>
          <a:xfrm>
            <a:off x="6638795" y="1166225"/>
            <a:ext cx="3048000" cy="1790700"/>
          </a:xfrm>
          <a:prstGeom prst="rect">
            <a:avLst/>
          </a:prstGeom>
        </p:spPr>
      </p:pic>
      <p:sp>
        <p:nvSpPr>
          <p:cNvPr id="6" name="TextBox 5">
            <a:extLst>
              <a:ext uri="{FF2B5EF4-FFF2-40B4-BE49-F238E27FC236}">
                <a16:creationId xmlns:a16="http://schemas.microsoft.com/office/drawing/2014/main" id="{E87DC692-28F9-4D67-94B4-6B0BC791109B}"/>
              </a:ext>
            </a:extLst>
          </p:cNvPr>
          <p:cNvSpPr txBox="1"/>
          <p:nvPr/>
        </p:nvSpPr>
        <p:spPr>
          <a:xfrm>
            <a:off x="427021" y="3200304"/>
            <a:ext cx="1088511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595959"/>
                </a:solidFill>
                <a:latin typeface="Arial"/>
                <a:cs typeface="Arial"/>
              </a:rPr>
              <a:t>                                 temp-I                                                               Spore-I</a:t>
            </a:r>
            <a:endParaRPr lang="en-US" dirty="0"/>
          </a:p>
          <a:p>
            <a:endParaRPr lang="en-US" b="1" dirty="0">
              <a:solidFill>
                <a:srgbClr val="595959"/>
              </a:solidFill>
              <a:latin typeface="Arial"/>
              <a:cs typeface="Arial"/>
            </a:endParaRPr>
          </a:p>
          <a:p>
            <a:pPr marL="285750" indent="-285750">
              <a:spcBef>
                <a:spcPts val="600"/>
              </a:spcBef>
              <a:buFont typeface="Arial"/>
              <a:buChar char="•"/>
            </a:pPr>
            <a:r>
              <a:rPr lang="en-US" dirty="0">
                <a:solidFill>
                  <a:srgbClr val="595959"/>
                </a:solidFill>
                <a:cs typeface="Arial"/>
              </a:rPr>
              <a:t>The above the graph represents the time series for temperature , </a:t>
            </a:r>
            <a:r>
              <a:rPr lang="en-US" dirty="0" err="1">
                <a:solidFill>
                  <a:srgbClr val="595959"/>
                </a:solidFill>
                <a:cs typeface="Arial"/>
              </a:rPr>
              <a:t>barp</a:t>
            </a:r>
            <a:r>
              <a:rPr lang="en-US" dirty="0">
                <a:solidFill>
                  <a:srgbClr val="595959"/>
                </a:solidFill>
                <a:cs typeface="Arial"/>
              </a:rPr>
              <a:t>-I ,spore-I and humidity-I where the fluctuations of temperature and humidity effects the spike in Spore germination</a:t>
            </a:r>
          </a:p>
          <a:p>
            <a:pPr marL="285750" indent="-285750">
              <a:spcBef>
                <a:spcPts val="600"/>
              </a:spcBef>
              <a:buFont typeface="Arial"/>
              <a:buChar char="•"/>
            </a:pPr>
            <a:r>
              <a:rPr lang="en-US" dirty="0">
                <a:solidFill>
                  <a:srgbClr val="595959"/>
                </a:solidFill>
                <a:cs typeface="Arial"/>
              </a:rPr>
              <a:t>For high temperature (23°C) and relative humidity (97%) the spore germination rate obtained from measurements was around 92%.</a:t>
            </a:r>
          </a:p>
          <a:p>
            <a:pPr marL="285750" indent="-285750">
              <a:spcBef>
                <a:spcPts val="600"/>
              </a:spcBef>
              <a:buFont typeface="Arial"/>
              <a:buChar char="•"/>
            </a:pPr>
            <a:r>
              <a:rPr lang="en-US" dirty="0">
                <a:solidFill>
                  <a:srgbClr val="595959"/>
                </a:solidFill>
                <a:cs typeface="Arial"/>
              </a:rPr>
              <a:t>At low temperature (</a:t>
            </a:r>
            <a:r>
              <a:rPr lang="en-US" dirty="0" err="1">
                <a:solidFill>
                  <a:srgbClr val="595959"/>
                </a:solidFill>
                <a:cs typeface="Arial"/>
              </a:rPr>
              <a:t>e.g</a:t>
            </a:r>
            <a:r>
              <a:rPr lang="en-US" dirty="0">
                <a:solidFill>
                  <a:srgbClr val="595959"/>
                </a:solidFill>
                <a:cs typeface="Arial"/>
              </a:rPr>
              <a:t> 13°C) and relative humidity (80%), the spore germination rate obtained was 5.41%.</a:t>
            </a:r>
          </a:p>
          <a:p>
            <a:pPr marL="285750" indent="-285750">
              <a:spcBef>
                <a:spcPts val="600"/>
              </a:spcBef>
              <a:buFont typeface="Arial"/>
              <a:buChar char="•"/>
            </a:pPr>
            <a:r>
              <a:rPr lang="en-US" dirty="0">
                <a:solidFill>
                  <a:srgbClr val="595959"/>
                </a:solidFill>
                <a:cs typeface="Arial"/>
              </a:rPr>
              <a:t>The prediction results  for both the values are  86.4% and 6.84%.</a:t>
            </a:r>
          </a:p>
          <a:p>
            <a:pPr marL="285750" indent="-285750">
              <a:spcBef>
                <a:spcPts val="600"/>
              </a:spcBef>
              <a:buFont typeface="Arial"/>
              <a:buChar char="•"/>
            </a:pPr>
            <a:r>
              <a:rPr lang="en-US" dirty="0">
                <a:solidFill>
                  <a:srgbClr val="595959"/>
                </a:solidFill>
                <a:cs typeface="Arial"/>
              </a:rPr>
              <a:t>This spore germinated is implemented in Rice Talk application by joint connection.</a:t>
            </a:r>
          </a:p>
          <a:p>
            <a:pPr marL="285750" indent="-285750">
              <a:spcBef>
                <a:spcPts val="600"/>
              </a:spcBef>
              <a:buFont typeface="Arial"/>
              <a:buChar char="•"/>
            </a:pPr>
            <a:r>
              <a:rPr lang="en-US" dirty="0">
                <a:solidFill>
                  <a:srgbClr val="595959"/>
                </a:solidFill>
                <a:cs typeface="Arial"/>
              </a:rPr>
              <a:t>Thus, we can use this spore germination function along with Ai model to predict the rice blast occurrence.</a:t>
            </a:r>
          </a:p>
        </p:txBody>
      </p:sp>
    </p:spTree>
    <p:extLst>
      <p:ext uri="{BB962C8B-B14F-4D97-AF65-F5344CB8AC3E}">
        <p14:creationId xmlns:p14="http://schemas.microsoft.com/office/powerpoint/2010/main" val="85133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C1B-FFB3-48C8-99CD-B3E213CC94DD}"/>
              </a:ext>
            </a:extLst>
          </p:cNvPr>
          <p:cNvSpPr>
            <a:spLocks noGrp="1"/>
          </p:cNvSpPr>
          <p:nvPr>
            <p:ph type="title"/>
          </p:nvPr>
        </p:nvSpPr>
        <p:spPr>
          <a:xfrm>
            <a:off x="782093" y="256721"/>
            <a:ext cx="6489123" cy="544710"/>
          </a:xfrm>
        </p:spPr>
        <p:txBody>
          <a:bodyPr>
            <a:normAutofit/>
          </a:bodyPr>
          <a:lstStyle/>
          <a:p>
            <a:r>
              <a:rPr lang="en-US" sz="2400" b="1" dirty="0">
                <a:latin typeface="+mn-lt"/>
                <a:ea typeface="+mj-lt"/>
                <a:cs typeface="+mj-lt"/>
              </a:rPr>
              <a:t>Modelling our Data</a:t>
            </a:r>
            <a:endParaRPr lang="en-US" sz="2800" b="1" dirty="0">
              <a:latin typeface="+mn-lt"/>
              <a:cs typeface="Calibri Light"/>
            </a:endParaRPr>
          </a:p>
        </p:txBody>
      </p:sp>
      <p:sp>
        <p:nvSpPr>
          <p:cNvPr id="3" name="Content Placeholder 2">
            <a:extLst>
              <a:ext uri="{FF2B5EF4-FFF2-40B4-BE49-F238E27FC236}">
                <a16:creationId xmlns:a16="http://schemas.microsoft.com/office/drawing/2014/main" id="{736A8B65-C834-41FF-8DE1-9D49E36B064E}"/>
              </a:ext>
            </a:extLst>
          </p:cNvPr>
          <p:cNvSpPr>
            <a:spLocks noGrp="1"/>
          </p:cNvSpPr>
          <p:nvPr>
            <p:ph idx="1"/>
          </p:nvPr>
        </p:nvSpPr>
        <p:spPr>
          <a:xfrm>
            <a:off x="474419" y="1116237"/>
            <a:ext cx="11027079" cy="6031912"/>
          </a:xfrm>
        </p:spPr>
        <p:txBody>
          <a:bodyPr vert="horz" lIns="91440" tIns="45720" rIns="91440" bIns="45720" rtlCol="0" anchor="t">
            <a:normAutofit lnSpcReduction="10000"/>
          </a:bodyPr>
          <a:lstStyle/>
          <a:p>
            <a:r>
              <a:rPr lang="en-US" sz="1800" dirty="0">
                <a:ea typeface="+mn-lt"/>
                <a:cs typeface="+mn-lt"/>
              </a:rPr>
              <a:t>We have different AI models like SVM, random forests but CNN Best fits for the rice blast detection dataset because this can perfectly model the change of weather in the life cycle over a period of time .</a:t>
            </a:r>
          </a:p>
          <a:p>
            <a:r>
              <a:rPr lang="en-US" sz="1800" dirty="0">
                <a:ea typeface="+mn-lt"/>
                <a:cs typeface="+mn-lt"/>
              </a:rPr>
              <a:t>The real time or historical data is sent to </a:t>
            </a:r>
            <a:r>
              <a:rPr lang="en-US" sz="1800" dirty="0" err="1">
                <a:ea typeface="+mn-lt"/>
                <a:cs typeface="+mn-lt"/>
              </a:rPr>
              <a:t>ML_device</a:t>
            </a:r>
            <a:r>
              <a:rPr lang="en-US" sz="1800" dirty="0">
                <a:ea typeface="+mn-lt"/>
                <a:cs typeface="+mn-lt"/>
              </a:rPr>
              <a:t> for execution </a:t>
            </a:r>
          </a:p>
          <a:p>
            <a:r>
              <a:rPr lang="en-US" sz="1800" dirty="0">
                <a:ea typeface="+mn-lt"/>
                <a:cs typeface="+mn-lt"/>
              </a:rPr>
              <a:t>let p(x*</a:t>
            </a:r>
            <a:r>
              <a:rPr lang="en-US" sz="1800" baseline="-25000" dirty="0" err="1">
                <a:ea typeface="+mn-lt"/>
                <a:cs typeface="+mn-lt"/>
              </a:rPr>
              <a:t>i</a:t>
            </a:r>
            <a:r>
              <a:rPr lang="en-US" sz="1800" dirty="0">
                <a:ea typeface="+mn-lt"/>
                <a:cs typeface="+mn-lt"/>
              </a:rPr>
              <a:t>) be the probability that rice blast occurs in the </a:t>
            </a:r>
            <a:r>
              <a:rPr lang="en-US" sz="1800" dirty="0" err="1">
                <a:ea typeface="+mn-lt"/>
                <a:cs typeface="+mn-lt"/>
              </a:rPr>
              <a:t>ith</a:t>
            </a:r>
            <a:r>
              <a:rPr lang="en-US" sz="1800" dirty="0">
                <a:ea typeface="+mn-lt"/>
                <a:cs typeface="+mn-lt"/>
              </a:rPr>
              <a:t> day and p(x*</a:t>
            </a:r>
            <a:r>
              <a:rPr lang="en-US" sz="1800" dirty="0" err="1">
                <a:ea typeface="+mn-lt"/>
                <a:cs typeface="+mn-lt"/>
              </a:rPr>
              <a:t>i</a:t>
            </a:r>
            <a:r>
              <a:rPr lang="en-US" sz="1800" dirty="0">
                <a:ea typeface="+mn-lt"/>
                <a:cs typeface="+mn-lt"/>
              </a:rPr>
              <a:t>) be the probability that rice blast does not occur  in  the </a:t>
            </a:r>
            <a:r>
              <a:rPr lang="en-US" sz="1800" dirty="0" err="1">
                <a:ea typeface="+mn-lt"/>
                <a:cs typeface="+mn-lt"/>
              </a:rPr>
              <a:t>i</a:t>
            </a:r>
            <a:r>
              <a:rPr lang="en-US" sz="1800" baseline="30000" dirty="0" err="1">
                <a:ea typeface="+mn-lt"/>
                <a:cs typeface="+mn-lt"/>
              </a:rPr>
              <a:t>th</a:t>
            </a:r>
            <a:r>
              <a:rPr lang="en-US" sz="1800" dirty="0">
                <a:ea typeface="+mn-lt"/>
                <a:cs typeface="+mn-lt"/>
              </a:rPr>
              <a:t> day.</a:t>
            </a:r>
          </a:p>
          <a:p>
            <a:r>
              <a:rPr lang="en-US" sz="1800" dirty="0">
                <a:ea typeface="+mn-lt"/>
                <a:cs typeface="+mn-lt"/>
              </a:rPr>
              <a:t>Consider x*</a:t>
            </a:r>
            <a:r>
              <a:rPr lang="en-US" sz="1800" baseline="-25000" dirty="0" err="1">
                <a:ea typeface="+mn-lt"/>
                <a:cs typeface="+mn-lt"/>
              </a:rPr>
              <a:t>i</a:t>
            </a:r>
            <a:r>
              <a:rPr lang="en-US" sz="1800" dirty="0">
                <a:ea typeface="+mn-lt"/>
                <a:cs typeface="+mn-lt"/>
              </a:rPr>
              <a:t> as 5 measures in 14 days and pass those measures to the first convolutional layer,</a:t>
            </a:r>
          </a:p>
          <a:p>
            <a:r>
              <a:rPr lang="en-US" sz="1800" dirty="0">
                <a:ea typeface="+mn-lt"/>
                <a:cs typeface="+mn-lt"/>
              </a:rPr>
              <a:t>This layer filters the input features with 256 kernels of size 5*1.</a:t>
            </a:r>
          </a:p>
          <a:p>
            <a:r>
              <a:rPr lang="en-US" sz="1800" dirty="0">
                <a:ea typeface="+mn-lt"/>
                <a:cs typeface="+mn-lt"/>
              </a:rPr>
              <a:t>The max-pooling layer is used to filter  some noises, which returns maximum values.</a:t>
            </a:r>
          </a:p>
          <a:p>
            <a:r>
              <a:rPr lang="en-US" sz="1800" dirty="0">
                <a:ea typeface="+mn-lt"/>
                <a:cs typeface="+mn-lt"/>
              </a:rPr>
              <a:t>Here the weather features that cause infection does not change over a short period of time, So for that reason we consider only change in weather features rather than normal weather features.</a:t>
            </a:r>
          </a:p>
          <a:p>
            <a:r>
              <a:rPr lang="en-US" sz="1800" dirty="0">
                <a:ea typeface="+mn-lt"/>
                <a:cs typeface="+mn-lt"/>
              </a:rPr>
              <a:t>Each layer  has 128 neurons and resulting vector of size 128 is sent to output layer</a:t>
            </a:r>
          </a:p>
          <a:p>
            <a:r>
              <a:rPr lang="en-US" sz="1800" dirty="0">
                <a:ea typeface="+mn-lt"/>
                <a:cs typeface="+mn-lt"/>
              </a:rPr>
              <a:t>Here we use "dropout"  in CNN model so that overfitting is avoided when working on small training set by thinning the network during training.</a:t>
            </a:r>
          </a:p>
          <a:p>
            <a:r>
              <a:rPr lang="en-US" sz="1800" dirty="0">
                <a:ea typeface="+mn-lt"/>
                <a:cs typeface="+mn-lt"/>
              </a:rPr>
              <a:t>In this way, more robust models will be learned in conjunction with many different random subsets of neurons.</a:t>
            </a:r>
          </a:p>
          <a:p>
            <a:r>
              <a:rPr lang="en-US" sz="1800" dirty="0">
                <a:ea typeface="+mn-lt"/>
                <a:cs typeface="+mn-lt"/>
              </a:rPr>
              <a:t>Finally, the output layer has two neurons representing how negative and how positive of the results.</a:t>
            </a:r>
          </a:p>
          <a:p>
            <a:r>
              <a:rPr lang="en-US" sz="1800" dirty="0">
                <a:ea typeface="+mn-lt"/>
                <a:cs typeface="+mn-lt"/>
              </a:rPr>
              <a:t>The classified result is compared with the results  to produce the accurate probabilities P(x*</a:t>
            </a:r>
            <a:r>
              <a:rPr lang="en-US" sz="1800" baseline="-25000" dirty="0" err="1">
                <a:ea typeface="+mn-lt"/>
                <a:cs typeface="+mn-lt"/>
              </a:rPr>
              <a:t>i</a:t>
            </a:r>
            <a:r>
              <a:rPr lang="en-US" sz="1800" dirty="0">
                <a:ea typeface="+mn-lt"/>
                <a:cs typeface="+mn-lt"/>
              </a:rPr>
              <a:t>) and P(x*</a:t>
            </a:r>
            <a:r>
              <a:rPr lang="en-US" sz="1800" baseline="-25000" dirty="0" err="1">
                <a:ea typeface="+mn-lt"/>
                <a:cs typeface="+mn-lt"/>
              </a:rPr>
              <a:t>i</a:t>
            </a:r>
            <a:r>
              <a:rPr lang="en-US" sz="1800" dirty="0">
                <a:ea typeface="+mn-lt"/>
                <a:cs typeface="+mn-lt"/>
              </a:rPr>
              <a:t>).</a:t>
            </a:r>
          </a:p>
          <a:p>
            <a:r>
              <a:rPr lang="en-US" sz="1800" dirty="0">
                <a:ea typeface="+mn-lt"/>
                <a:cs typeface="+mn-lt"/>
              </a:rPr>
              <a:t>For validation we use K-fold method  for cross validation where k=3 .</a:t>
            </a:r>
            <a:br>
              <a:rPr lang="en-US" sz="1800" dirty="0"/>
            </a:br>
            <a:endParaRPr lang="en-US" sz="1800" dirty="0">
              <a:cs typeface="Calibri"/>
            </a:endParaRPr>
          </a:p>
        </p:txBody>
      </p:sp>
      <p:cxnSp>
        <p:nvCxnSpPr>
          <p:cNvPr id="8" name="Straight Arrow Connector 7">
            <a:extLst>
              <a:ext uri="{FF2B5EF4-FFF2-40B4-BE49-F238E27FC236}">
                <a16:creationId xmlns:a16="http://schemas.microsoft.com/office/drawing/2014/main" id="{2A6D5281-CD49-486D-8B36-00A5530A85F3}"/>
              </a:ext>
            </a:extLst>
          </p:cNvPr>
          <p:cNvCxnSpPr>
            <a:cxnSpLocks/>
          </p:cNvCxnSpPr>
          <p:nvPr/>
        </p:nvCxnSpPr>
        <p:spPr>
          <a:xfrm flipV="1">
            <a:off x="7008654" y="1976150"/>
            <a:ext cx="116433"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03B3F44-0D1B-4DF1-9DD6-771D08FEDEEC}"/>
              </a:ext>
            </a:extLst>
          </p:cNvPr>
          <p:cNvCxnSpPr>
            <a:cxnSpLocks/>
          </p:cNvCxnSpPr>
          <p:nvPr/>
        </p:nvCxnSpPr>
        <p:spPr>
          <a:xfrm flipV="1">
            <a:off x="9877307" y="5741762"/>
            <a:ext cx="116433"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031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F07F-49A1-4D48-9C41-36041FE9EE25}"/>
              </a:ext>
            </a:extLst>
          </p:cNvPr>
          <p:cNvSpPr>
            <a:spLocks noGrp="1"/>
          </p:cNvSpPr>
          <p:nvPr>
            <p:ph type="title"/>
          </p:nvPr>
        </p:nvSpPr>
        <p:spPr>
          <a:xfrm>
            <a:off x="713027" y="331024"/>
            <a:ext cx="6783532" cy="688824"/>
          </a:xfrm>
        </p:spPr>
        <p:txBody>
          <a:bodyPr>
            <a:normAutofit/>
          </a:bodyPr>
          <a:lstStyle/>
          <a:p>
            <a:r>
              <a:rPr lang="en-US" sz="2400" b="1" dirty="0">
                <a:latin typeface="+mn-lt"/>
                <a:ea typeface="+mj-lt"/>
                <a:cs typeface="+mj-lt"/>
              </a:rPr>
              <a:t>Effects of Sensor Measures</a:t>
            </a:r>
            <a:endParaRPr lang="en-US" sz="2400" b="1" dirty="0">
              <a:latin typeface="+mn-lt"/>
            </a:endParaRPr>
          </a:p>
        </p:txBody>
      </p:sp>
      <p:sp>
        <p:nvSpPr>
          <p:cNvPr id="3" name="Content Placeholder 2">
            <a:extLst>
              <a:ext uri="{FF2B5EF4-FFF2-40B4-BE49-F238E27FC236}">
                <a16:creationId xmlns:a16="http://schemas.microsoft.com/office/drawing/2014/main" id="{05EEBA8B-8E5B-4DEB-B01F-A17D920E6CBF}"/>
              </a:ext>
            </a:extLst>
          </p:cNvPr>
          <p:cNvSpPr>
            <a:spLocks noGrp="1"/>
          </p:cNvSpPr>
          <p:nvPr>
            <p:ph idx="1"/>
          </p:nvPr>
        </p:nvSpPr>
        <p:spPr>
          <a:xfrm>
            <a:off x="460479" y="1372501"/>
            <a:ext cx="11125887" cy="5714966"/>
          </a:xfrm>
        </p:spPr>
        <p:txBody>
          <a:bodyPr vert="horz" lIns="91440" tIns="45720" rIns="91440" bIns="45720" rtlCol="0" anchor="t">
            <a:noAutofit/>
          </a:bodyPr>
          <a:lstStyle/>
          <a:p>
            <a:pPr algn="just"/>
            <a:r>
              <a:rPr lang="en-US" sz="1800" dirty="0">
                <a:ea typeface="+mn-lt"/>
                <a:cs typeface="+mn-lt"/>
              </a:rPr>
              <a:t>We have weather data from 158 location in 14 counties in </a:t>
            </a:r>
            <a:r>
              <a:rPr lang="en-US" sz="1800" dirty="0" err="1">
                <a:ea typeface="+mn-lt"/>
                <a:cs typeface="+mn-lt"/>
              </a:rPr>
              <a:t>taiwan</a:t>
            </a:r>
            <a:r>
              <a:rPr lang="en-US" sz="1800" dirty="0">
                <a:ea typeface="+mn-lt"/>
                <a:cs typeface="+mn-lt"/>
              </a:rPr>
              <a:t>. Let C be the set of counties Where  C={Taoyuan,Hsinchu,Miaoli,Taichung,Changhua,Yunlin,Chiayi,Tainan,Kaohsiung,Pingtung,Taitung, Hualien, </a:t>
            </a:r>
            <a:r>
              <a:rPr lang="en-US" sz="1800" dirty="0" err="1">
                <a:ea typeface="+mn-lt"/>
                <a:cs typeface="+mn-lt"/>
              </a:rPr>
              <a:t>Yilan</a:t>
            </a:r>
            <a:r>
              <a:rPr lang="en-US" sz="1800" dirty="0">
                <a:ea typeface="+mn-lt"/>
                <a:cs typeface="+mn-lt"/>
              </a:rPr>
              <a:t>, Nantou}.</a:t>
            </a:r>
            <a:endParaRPr lang="en-US" sz="1800" dirty="0">
              <a:cs typeface="Calibri" panose="020F0502020204030204"/>
            </a:endParaRPr>
          </a:p>
          <a:p>
            <a:pPr algn="just"/>
            <a:r>
              <a:rPr lang="en-US" sz="1800" dirty="0">
                <a:ea typeface="+mn-lt"/>
                <a:cs typeface="+mn-lt"/>
              </a:rPr>
              <a:t>For I=14 days we have best prediction that were made in  Miaoli  with 100% accuracies  for all its predictions. </a:t>
            </a:r>
            <a:endParaRPr lang="en-US" sz="1800" dirty="0">
              <a:cs typeface="Calibri"/>
            </a:endParaRPr>
          </a:p>
          <a:p>
            <a:pPr algn="just"/>
            <a:r>
              <a:rPr lang="en-US" sz="1800" dirty="0">
                <a:ea typeface="+mn-lt"/>
                <a:cs typeface="+mn-lt"/>
              </a:rPr>
              <a:t>When we investigate the impact of every measure </a:t>
            </a:r>
            <a:r>
              <a:rPr lang="en-US" sz="1800" dirty="0" err="1">
                <a:ea typeface="+mn-lt"/>
                <a:cs typeface="+mn-lt"/>
              </a:rPr>
              <a:t>x</a:t>
            </a:r>
            <a:r>
              <a:rPr lang="en-US" sz="1800" baseline="-25000" dirty="0" err="1">
                <a:ea typeface="+mn-lt"/>
                <a:cs typeface="+mn-lt"/>
              </a:rPr>
              <a:t>z,s,I</a:t>
            </a:r>
            <a:r>
              <a:rPr lang="en-US" sz="1800" dirty="0">
                <a:ea typeface="+mn-lt"/>
                <a:cs typeface="+mn-lt"/>
              </a:rPr>
              <a:t> ∈ </a:t>
            </a:r>
            <a:r>
              <a:rPr lang="en-US" sz="1800" dirty="0" err="1">
                <a:ea typeface="+mn-lt"/>
                <a:cs typeface="+mn-lt"/>
              </a:rPr>
              <a:t>x</a:t>
            </a:r>
            <a:r>
              <a:rPr lang="en-US" sz="1800" baseline="-25000" dirty="0" err="1">
                <a:ea typeface="+mn-lt"/>
                <a:cs typeface="+mn-lt"/>
              </a:rPr>
              <a:t>s,I</a:t>
            </a:r>
            <a:r>
              <a:rPr lang="en-US" sz="1800" dirty="0">
                <a:ea typeface="+mn-lt"/>
                <a:cs typeface="+mn-lt"/>
              </a:rPr>
              <a:t> for s ∈ S and the improvements of above probabilities for every measure is defined as </a:t>
            </a:r>
          </a:p>
          <a:p>
            <a:pPr marL="0" indent="0" algn="just">
              <a:buNone/>
            </a:pPr>
            <a:r>
              <a:rPr lang="en-US" sz="1800" dirty="0">
                <a:ea typeface="+mn-lt"/>
                <a:cs typeface="+mn-lt"/>
              </a:rPr>
              <a:t>                         𝑣P(z, s) = </a:t>
            </a:r>
            <a:r>
              <a:rPr lang="en-US" sz="1800" dirty="0" err="1">
                <a:ea typeface="+mn-lt"/>
                <a:cs typeface="+mn-lt"/>
              </a:rPr>
              <a:t>P</a:t>
            </a:r>
            <a:r>
              <a:rPr lang="en-US" sz="1800" baseline="-25000" dirty="0" err="1">
                <a:ea typeface="+mn-lt"/>
                <a:cs typeface="+mn-lt"/>
              </a:rPr>
              <a:t>φ</a:t>
            </a:r>
            <a:r>
              <a:rPr lang="en-US" sz="1800" baseline="-25000" dirty="0">
                <a:ea typeface="+mn-lt"/>
                <a:cs typeface="+mn-lt"/>
              </a:rPr>
              <a:t> </a:t>
            </a:r>
            <a:r>
              <a:rPr lang="en-US" sz="1800" dirty="0">
                <a:ea typeface="+mn-lt"/>
                <a:cs typeface="+mn-lt"/>
              </a:rPr>
              <a:t>− </a:t>
            </a:r>
            <a:r>
              <a:rPr lang="en-US" sz="1800" dirty="0" err="1">
                <a:ea typeface="+mn-lt"/>
                <a:cs typeface="+mn-lt"/>
              </a:rPr>
              <a:t>P</a:t>
            </a:r>
            <a:r>
              <a:rPr lang="en-US" sz="1800" baseline="-25000" dirty="0" err="1">
                <a:ea typeface="+mn-lt"/>
                <a:cs typeface="+mn-lt"/>
              </a:rPr>
              <a:t>z,s</a:t>
            </a:r>
            <a:r>
              <a:rPr lang="en-US" sz="1800" dirty="0">
                <a:ea typeface="+mn-lt"/>
                <a:cs typeface="+mn-lt"/>
              </a:rPr>
              <a:t>/</a:t>
            </a:r>
            <a:r>
              <a:rPr lang="en-US" sz="1800" dirty="0" err="1">
                <a:ea typeface="+mn-lt"/>
                <a:cs typeface="+mn-lt"/>
              </a:rPr>
              <a:t>P</a:t>
            </a:r>
            <a:r>
              <a:rPr lang="en-US" sz="1800" baseline="-25000" dirty="0" err="1">
                <a:ea typeface="+mn-lt"/>
                <a:cs typeface="+mn-lt"/>
              </a:rPr>
              <a:t>z,s</a:t>
            </a:r>
            <a:endParaRPr lang="en-US" sz="1800" dirty="0">
              <a:cs typeface="Calibri"/>
            </a:endParaRPr>
          </a:p>
          <a:p>
            <a:pPr marL="0" indent="0" algn="just">
              <a:buNone/>
            </a:pPr>
            <a:r>
              <a:rPr lang="en-US" sz="1800" dirty="0">
                <a:ea typeface="+mn-lt"/>
                <a:cs typeface="+mn-lt"/>
              </a:rPr>
              <a:t>                          𝑣P(z, s) = </a:t>
            </a:r>
            <a:r>
              <a:rPr lang="en-US" sz="1800" dirty="0" err="1">
                <a:ea typeface="+mn-lt"/>
                <a:cs typeface="+mn-lt"/>
              </a:rPr>
              <a:t>P</a:t>
            </a:r>
            <a:r>
              <a:rPr lang="en-US" sz="1800" baseline="-25000" dirty="0" err="1">
                <a:ea typeface="+mn-lt"/>
                <a:cs typeface="+mn-lt"/>
              </a:rPr>
              <a:t>φ</a:t>
            </a:r>
            <a:r>
              <a:rPr lang="en-US" sz="1800" dirty="0">
                <a:ea typeface="+mn-lt"/>
                <a:cs typeface="+mn-lt"/>
              </a:rPr>
              <a:t> − </a:t>
            </a:r>
            <a:r>
              <a:rPr lang="en-US" sz="1800" dirty="0" err="1">
                <a:ea typeface="+mn-lt"/>
                <a:cs typeface="+mn-lt"/>
              </a:rPr>
              <a:t>P</a:t>
            </a:r>
            <a:r>
              <a:rPr lang="en-US" sz="1800" baseline="-25000" dirty="0" err="1">
                <a:ea typeface="+mn-lt"/>
                <a:cs typeface="+mn-lt"/>
              </a:rPr>
              <a:t>z,s</a:t>
            </a:r>
            <a:r>
              <a:rPr lang="en-US" sz="1800" dirty="0">
                <a:ea typeface="+mn-lt"/>
                <a:cs typeface="+mn-lt"/>
              </a:rPr>
              <a:t>/ </a:t>
            </a:r>
            <a:r>
              <a:rPr lang="en-US" sz="1800" dirty="0" err="1">
                <a:ea typeface="+mn-lt"/>
                <a:cs typeface="+mn-lt"/>
              </a:rPr>
              <a:t>P</a:t>
            </a:r>
            <a:r>
              <a:rPr lang="en-US" sz="1800" baseline="-25000" dirty="0" err="1">
                <a:ea typeface="+mn-lt"/>
                <a:cs typeface="+mn-lt"/>
              </a:rPr>
              <a:t>z,s</a:t>
            </a:r>
            <a:endParaRPr lang="en-US" sz="1800" dirty="0" err="1">
              <a:cs typeface="Calibri"/>
            </a:endParaRPr>
          </a:p>
          <a:p>
            <a:pPr algn="just"/>
            <a:r>
              <a:rPr lang="en-US" sz="1800" dirty="0">
                <a:ea typeface="+mn-lt"/>
                <a:cs typeface="+mn-lt"/>
              </a:rPr>
              <a:t>The average measure for the temperature improves the accuracy of positive prediction where max/min measures  and range measure has negative  impact for prediction.</a:t>
            </a:r>
            <a:endParaRPr lang="en-US" sz="1800" dirty="0">
              <a:cs typeface="Calibri"/>
            </a:endParaRPr>
          </a:p>
          <a:p>
            <a:pPr algn="just"/>
            <a:r>
              <a:rPr lang="en-US" sz="1800" dirty="0">
                <a:ea typeface="+mn-lt"/>
                <a:cs typeface="+mn-lt"/>
              </a:rPr>
              <a:t>Coming to Humidity, average measure has a negative impact on net prediction. Whereas  max/min measure has significant impact on improving the accuracy of net prediction.</a:t>
            </a:r>
            <a:endParaRPr lang="en-US" sz="1800" dirty="0">
              <a:cs typeface="Calibri"/>
            </a:endParaRPr>
          </a:p>
          <a:p>
            <a:pPr algn="just"/>
            <a:r>
              <a:rPr lang="en-US" sz="1800" dirty="0">
                <a:ea typeface="+mn-lt"/>
                <a:cs typeface="+mn-lt"/>
              </a:rPr>
              <a:t>The effect of barometric pressure is not reliable for net prediction ,whereas rain measure has also less significant effect because this measure is already indicated in humidity measure.</a:t>
            </a:r>
            <a:endParaRPr lang="en-US" sz="1800" dirty="0">
              <a:cs typeface="Calibri"/>
            </a:endParaRPr>
          </a:p>
          <a:p>
            <a:pPr algn="just"/>
            <a:r>
              <a:rPr lang="en-US" sz="1800" dirty="0">
                <a:ea typeface="+mn-lt"/>
                <a:cs typeface="+mn-lt"/>
              </a:rPr>
              <a:t>Hence Temperature and relative humidity plays a crucial role in predicting the rice blast occurrence and Spore-I measure improves the accuracy of positive prediction.</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40390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9CA6-84B5-446C-B46D-2F54A88A0E97}"/>
              </a:ext>
            </a:extLst>
          </p:cNvPr>
          <p:cNvSpPr>
            <a:spLocks noGrp="1"/>
          </p:cNvSpPr>
          <p:nvPr>
            <p:ph type="title"/>
          </p:nvPr>
        </p:nvSpPr>
        <p:spPr>
          <a:xfrm>
            <a:off x="761902" y="376507"/>
            <a:ext cx="4592783" cy="542687"/>
          </a:xfrm>
        </p:spPr>
        <p:txBody>
          <a:bodyPr>
            <a:normAutofit/>
          </a:bodyPr>
          <a:lstStyle/>
          <a:p>
            <a:r>
              <a:rPr lang="en-US" sz="2400" b="1" dirty="0">
                <a:latin typeface="+mn-lt"/>
                <a:ea typeface="+mj-lt"/>
                <a:cs typeface="+mj-lt"/>
              </a:rPr>
              <a:t>Advantages</a:t>
            </a:r>
            <a:endParaRPr lang="en-US" sz="2400" b="1" dirty="0">
              <a:latin typeface="+mn-lt"/>
              <a:cs typeface="Calibri Light"/>
            </a:endParaRPr>
          </a:p>
        </p:txBody>
      </p:sp>
      <p:sp>
        <p:nvSpPr>
          <p:cNvPr id="3" name="Content Placeholder 2">
            <a:extLst>
              <a:ext uri="{FF2B5EF4-FFF2-40B4-BE49-F238E27FC236}">
                <a16:creationId xmlns:a16="http://schemas.microsoft.com/office/drawing/2014/main" id="{61A36D2C-88BC-4D85-A8B9-2C1B27CB99F0}"/>
              </a:ext>
            </a:extLst>
          </p:cNvPr>
          <p:cNvSpPr>
            <a:spLocks noGrp="1"/>
          </p:cNvSpPr>
          <p:nvPr>
            <p:ph idx="1"/>
          </p:nvPr>
        </p:nvSpPr>
        <p:spPr>
          <a:xfrm>
            <a:off x="509353" y="1249966"/>
            <a:ext cx="11611626" cy="5750077"/>
          </a:xfrm>
        </p:spPr>
        <p:txBody>
          <a:bodyPr vert="horz" lIns="91440" tIns="45720" rIns="91440" bIns="45720" rtlCol="0" anchor="t">
            <a:noAutofit/>
          </a:bodyPr>
          <a:lstStyle/>
          <a:p>
            <a:r>
              <a:rPr lang="en-US" sz="1800" dirty="0">
                <a:cs typeface="Calibri" panose="020F0502020204030204"/>
              </a:rPr>
              <a:t>The main advantage of using this rice blast application is ,it doesn't make use of image data as the extraction of real time image data is cost effective and time consuming which is nearly impossible.</a:t>
            </a:r>
          </a:p>
          <a:p>
            <a:r>
              <a:rPr lang="en-US" sz="1800" dirty="0">
                <a:cs typeface="Calibri" panose="020F0502020204030204"/>
              </a:rPr>
              <a:t>By treating IOT model as the AI model, it reduces the platform management cost to provide real time training and predictions.</a:t>
            </a:r>
          </a:p>
          <a:p>
            <a:r>
              <a:rPr lang="en-US" sz="1800" dirty="0">
                <a:cs typeface="Calibri" panose="020F0502020204030204"/>
              </a:rPr>
              <a:t>Data can be easily processed on the real time for an AI Application and our application allows seamless inclusion of machine learning capabilities to the existing IOT applications without much programming effort.</a:t>
            </a:r>
          </a:p>
          <a:p>
            <a:r>
              <a:rPr lang="en-US" sz="1800" dirty="0">
                <a:cs typeface="Calibri" panose="020F0502020204030204"/>
              </a:rPr>
              <a:t>Compared to all the other models CNN gets the most accurate results (89.4%), So there will be more true positive predictions which further significantly reduces the rice blast occurrence by alerting the farmers at any time.</a:t>
            </a:r>
          </a:p>
          <a:p>
            <a:r>
              <a:rPr lang="en-US" sz="1800" dirty="0">
                <a:cs typeface="Calibri" panose="020F0502020204030204"/>
              </a:rPr>
              <a:t>Rice blast UI Project has the simple interface and user friendly  which can be easily understood by the farmers, by which actions to the class labelling can be implemented quickly.</a:t>
            </a:r>
          </a:p>
          <a:p>
            <a:r>
              <a:rPr lang="en-US" sz="1800" dirty="0" err="1">
                <a:cs typeface="Calibri" panose="020F0502020204030204"/>
              </a:rPr>
              <a:t>Agritalk</a:t>
            </a:r>
            <a:r>
              <a:rPr lang="en-US" sz="1800" dirty="0">
                <a:cs typeface="Calibri" panose="020F0502020204030204"/>
              </a:rPr>
              <a:t> can easily respond to quick and dynamic change of the field environment conditions in soil cultivation and robust in nature.</a:t>
            </a:r>
          </a:p>
          <a:p>
            <a:r>
              <a:rPr lang="en-US" sz="1800" dirty="0">
                <a:cs typeface="Calibri" panose="020F0502020204030204"/>
              </a:rPr>
              <a:t>By implementing </a:t>
            </a:r>
            <a:r>
              <a:rPr lang="en-US" sz="1800" dirty="0" err="1">
                <a:cs typeface="Calibri" panose="020F0502020204030204"/>
              </a:rPr>
              <a:t>Ml_device</a:t>
            </a:r>
            <a:r>
              <a:rPr lang="en-US" sz="1800" dirty="0">
                <a:cs typeface="Calibri" panose="020F0502020204030204"/>
              </a:rPr>
              <a:t> as </a:t>
            </a:r>
            <a:r>
              <a:rPr lang="en-US" sz="1800" dirty="0" err="1">
                <a:cs typeface="Calibri" panose="020F0502020204030204"/>
              </a:rPr>
              <a:t>iot</a:t>
            </a:r>
            <a:r>
              <a:rPr lang="en-US" sz="1800" dirty="0">
                <a:cs typeface="Calibri" panose="020F0502020204030204"/>
              </a:rPr>
              <a:t> device it can utilize various Ai tools that can be executed on powerful machines that are automatically connected to AgriTalk servers..</a:t>
            </a:r>
          </a:p>
          <a:p>
            <a:r>
              <a:rPr lang="en-US" sz="1800" dirty="0">
                <a:cs typeface="Calibri" panose="020F0502020204030204"/>
              </a:rPr>
              <a:t>The output predictions of the infections can be clearly accessed by the end user using the smartphone which doesn’t require much effort.</a:t>
            </a:r>
          </a:p>
          <a:p>
            <a:r>
              <a:rPr lang="en-US" sz="1800" dirty="0">
                <a:cs typeface="Calibri" panose="020F0502020204030204"/>
              </a:rPr>
              <a:t>Inclusion of Spore Germination function in Rice Talk with joint mechanism is an added advantage to this model.</a:t>
            </a:r>
            <a:br>
              <a:rPr lang="en-US" sz="1800" dirty="0"/>
            </a:br>
            <a:br>
              <a:rPr lang="en-US" sz="1800" dirty="0"/>
            </a:br>
            <a:br>
              <a:rPr lang="en-US" sz="1800" dirty="0"/>
            </a:br>
            <a:br>
              <a:rPr lang="en-US" sz="1800" dirty="0"/>
            </a:br>
            <a:endParaRPr lang="en-US" sz="1800" dirty="0">
              <a:cs typeface="Calibri" panose="020F0502020204030204"/>
            </a:endParaRPr>
          </a:p>
        </p:txBody>
      </p:sp>
    </p:spTree>
    <p:extLst>
      <p:ext uri="{BB962C8B-B14F-4D97-AF65-F5344CB8AC3E}">
        <p14:creationId xmlns:p14="http://schemas.microsoft.com/office/powerpoint/2010/main" val="127337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9EE1-D858-4958-99B3-6C0B3A0DBF2B}"/>
              </a:ext>
            </a:extLst>
          </p:cNvPr>
          <p:cNvSpPr>
            <a:spLocks noGrp="1"/>
          </p:cNvSpPr>
          <p:nvPr>
            <p:ph type="title"/>
          </p:nvPr>
        </p:nvSpPr>
        <p:spPr>
          <a:xfrm>
            <a:off x="994954" y="548641"/>
            <a:ext cx="10515600" cy="767579"/>
          </a:xfrm>
        </p:spPr>
        <p:txBody>
          <a:bodyPr>
            <a:normAutofit/>
          </a:bodyPr>
          <a:lstStyle/>
          <a:p>
            <a:r>
              <a:rPr lang="en-US" sz="2400" b="1" i="0" dirty="0">
                <a:solidFill>
                  <a:srgbClr val="000000"/>
                </a:solidFill>
                <a:effectLst/>
                <a:latin typeface="+mn-lt"/>
              </a:rPr>
              <a:t>Advantages (</a:t>
            </a:r>
            <a:r>
              <a:rPr lang="en-US" sz="2400" b="1" dirty="0">
                <a:latin typeface="+mn-lt"/>
                <a:ea typeface="+mj-lt"/>
                <a:cs typeface="+mj-lt"/>
              </a:rPr>
              <a:t>continuation</a:t>
            </a:r>
            <a:r>
              <a:rPr lang="en-US" sz="2400" b="1" i="0" dirty="0">
                <a:solidFill>
                  <a:srgbClr val="000000"/>
                </a:solidFill>
                <a:effectLst/>
                <a:latin typeface="+mn-lt"/>
              </a:rPr>
              <a:t>)</a:t>
            </a:r>
            <a:endParaRPr lang="en-IN" sz="2400" b="1" dirty="0">
              <a:latin typeface="+mn-lt"/>
            </a:endParaRPr>
          </a:p>
        </p:txBody>
      </p:sp>
      <p:sp>
        <p:nvSpPr>
          <p:cNvPr id="3" name="Content Placeholder 2">
            <a:extLst>
              <a:ext uri="{FF2B5EF4-FFF2-40B4-BE49-F238E27FC236}">
                <a16:creationId xmlns:a16="http://schemas.microsoft.com/office/drawing/2014/main" id="{0C32D74E-E0C2-4A7A-9E05-80B63BC7C01D}"/>
              </a:ext>
            </a:extLst>
          </p:cNvPr>
          <p:cNvSpPr>
            <a:spLocks noGrp="1"/>
          </p:cNvSpPr>
          <p:nvPr>
            <p:ph idx="1"/>
          </p:nvPr>
        </p:nvSpPr>
        <p:spPr>
          <a:xfrm>
            <a:off x="655320" y="1694997"/>
            <a:ext cx="10515600" cy="4351338"/>
          </a:xfrm>
        </p:spPr>
        <p:txBody>
          <a:bodyPr>
            <a:normAutofit/>
          </a:bodyPr>
          <a:lstStyle/>
          <a:p>
            <a:pPr algn="l" rtl="0" fontAlgn="base">
              <a:buFont typeface="Arial" panose="020B0604020202020204" pitchFamily="34" charset="0"/>
              <a:buChar char="•"/>
            </a:pPr>
            <a:r>
              <a:rPr lang="en-US" sz="1800" b="0" i="0" u="none" strike="noStrike" dirty="0">
                <a:solidFill>
                  <a:srgbClr val="000000"/>
                </a:solidFill>
                <a:effectLst/>
              </a:rPr>
              <a:t>From the above points we can clearly state that author in this article had suggested that the methods he introduced are better than existing ones (I.e., image analysis in the same research field)</a:t>
            </a:r>
            <a:r>
              <a:rPr lang="en-US" sz="1800" b="0" i="0" dirty="0">
                <a:solidFill>
                  <a:srgbClr val="000000"/>
                </a:solidFill>
                <a:effectLst/>
              </a:rPr>
              <a:t>​</a:t>
            </a:r>
          </a:p>
          <a:p>
            <a:pPr algn="l" rtl="0" fontAlgn="base">
              <a:buFont typeface="Arial" panose="020B0604020202020204" pitchFamily="34" charset="0"/>
              <a:buChar char="•"/>
            </a:pPr>
            <a:r>
              <a:rPr lang="en-US" sz="1800" b="0" i="0" u="none" strike="noStrike" dirty="0">
                <a:solidFill>
                  <a:srgbClr val="000000"/>
                </a:solidFill>
                <a:effectLst/>
              </a:rPr>
              <a:t>He also mentioned a way which can provide a cure before spreading rice blast which is of best</a:t>
            </a:r>
            <a:r>
              <a:rPr lang="en-US" sz="1800" b="0" i="0" dirty="0">
                <a:solidFill>
                  <a:srgbClr val="000000"/>
                </a:solidFill>
                <a:effectLst/>
              </a:rPr>
              <a:t>​</a:t>
            </a:r>
          </a:p>
          <a:p>
            <a:pPr algn="l" rtl="0" fontAlgn="base">
              <a:buFont typeface="Arial" panose="020B0604020202020204" pitchFamily="34" charset="0"/>
              <a:buChar char="•"/>
            </a:pPr>
            <a:r>
              <a:rPr lang="en-US" sz="1800" b="0" i="0" u="none" strike="noStrike" dirty="0">
                <a:solidFill>
                  <a:srgbClr val="000000"/>
                </a:solidFill>
                <a:effectLst/>
              </a:rPr>
              <a:t>He showcased that his research is better by comparing his results with other models and stated that how his research can resolve the cost issues than with other models</a:t>
            </a:r>
            <a:endParaRPr lang="en-US" sz="1800" b="0" i="0" dirty="0">
              <a:solidFill>
                <a:srgbClr val="000000"/>
              </a:solidFill>
              <a:effectLst/>
            </a:endParaRPr>
          </a:p>
        </p:txBody>
      </p:sp>
    </p:spTree>
    <p:extLst>
      <p:ext uri="{BB962C8B-B14F-4D97-AF65-F5344CB8AC3E}">
        <p14:creationId xmlns:p14="http://schemas.microsoft.com/office/powerpoint/2010/main" val="197643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7ABC-3FA4-4B06-B25B-00011955AFC5}"/>
              </a:ext>
            </a:extLst>
          </p:cNvPr>
          <p:cNvSpPr>
            <a:spLocks noGrp="1"/>
          </p:cNvSpPr>
          <p:nvPr>
            <p:ph type="title"/>
          </p:nvPr>
        </p:nvSpPr>
        <p:spPr>
          <a:xfrm>
            <a:off x="702501" y="511929"/>
            <a:ext cx="10515600" cy="667947"/>
          </a:xfrm>
        </p:spPr>
        <p:txBody>
          <a:bodyPr>
            <a:normAutofit/>
          </a:bodyPr>
          <a:lstStyle/>
          <a:p>
            <a:r>
              <a:rPr lang="en-US" sz="2400" b="1" dirty="0">
                <a:latin typeface="+mn-lt"/>
                <a:ea typeface="+mj-lt"/>
                <a:cs typeface="+mj-lt"/>
              </a:rPr>
              <a:t>Shortcomings of Rice last application</a:t>
            </a:r>
            <a:endParaRPr lang="en-US" sz="2400" b="1" dirty="0">
              <a:latin typeface="+mn-lt"/>
            </a:endParaRPr>
          </a:p>
        </p:txBody>
      </p:sp>
      <p:sp>
        <p:nvSpPr>
          <p:cNvPr id="3" name="Content Placeholder 2">
            <a:extLst>
              <a:ext uri="{FF2B5EF4-FFF2-40B4-BE49-F238E27FC236}">
                <a16:creationId xmlns:a16="http://schemas.microsoft.com/office/drawing/2014/main" id="{FBA081F6-1D3B-49B8-9F81-307444A09999}"/>
              </a:ext>
            </a:extLst>
          </p:cNvPr>
          <p:cNvSpPr>
            <a:spLocks noGrp="1"/>
          </p:cNvSpPr>
          <p:nvPr>
            <p:ph idx="1"/>
          </p:nvPr>
        </p:nvSpPr>
        <p:spPr>
          <a:xfrm>
            <a:off x="566802" y="1629391"/>
            <a:ext cx="10786997" cy="4716680"/>
          </a:xfrm>
        </p:spPr>
        <p:txBody>
          <a:bodyPr vert="horz" lIns="91440" tIns="45720" rIns="91440" bIns="45720" rtlCol="0" anchor="t">
            <a:normAutofit/>
          </a:bodyPr>
          <a:lstStyle/>
          <a:p>
            <a:r>
              <a:rPr lang="en-US" sz="1800" dirty="0">
                <a:ea typeface="+mn-lt"/>
                <a:cs typeface="+mn-lt"/>
              </a:rPr>
              <a:t>Accuracy is always a major concern to any AI algorithm.</a:t>
            </a:r>
            <a:endParaRPr lang="en-US" sz="1800" dirty="0">
              <a:cs typeface="Calibri" panose="020F0502020204030204"/>
            </a:endParaRPr>
          </a:p>
          <a:p>
            <a:r>
              <a:rPr lang="en-US" sz="1800" dirty="0">
                <a:ea typeface="+mn-lt"/>
                <a:cs typeface="+mn-lt"/>
              </a:rPr>
              <a:t>Rice is major crop in many countries and technology isn't much used in those countries, so this beats the basic purpose when it can't reach major audience</a:t>
            </a:r>
            <a:endParaRPr lang="en-US" sz="1800" dirty="0">
              <a:cs typeface="Calibri"/>
            </a:endParaRPr>
          </a:p>
          <a:p>
            <a:r>
              <a:rPr lang="en-US" sz="1800" dirty="0">
                <a:ea typeface="+mn-lt"/>
                <a:cs typeface="+mn-lt"/>
              </a:rPr>
              <a:t>The model can achieve the accuracy to the most but not to the fullest.</a:t>
            </a:r>
            <a:endParaRPr lang="en-US" sz="1800" dirty="0">
              <a:cs typeface="Calibri"/>
            </a:endParaRPr>
          </a:p>
          <a:p>
            <a:r>
              <a:rPr lang="en-US" sz="1800" dirty="0">
                <a:ea typeface="+mn-lt"/>
                <a:cs typeface="+mn-lt"/>
              </a:rPr>
              <a:t>Know How of experienced farmers must be crucial, as the system cannot always predict accurate predictions.</a:t>
            </a:r>
            <a:endParaRPr lang="en-US" sz="1800" dirty="0">
              <a:cs typeface="Calibri"/>
            </a:endParaRPr>
          </a:p>
          <a:p>
            <a:r>
              <a:rPr lang="en-US" sz="1800" dirty="0">
                <a:ea typeface="+mn-lt"/>
                <a:cs typeface="+mn-lt"/>
              </a:rPr>
              <a:t>The farmers who are working on the field for years already know how to predict and avoid rice blast there won't be any requirement of predicting rice blast using technology</a:t>
            </a:r>
            <a:endParaRPr lang="en-US" sz="1800" dirty="0">
              <a:cs typeface="Calibri"/>
            </a:endParaRPr>
          </a:p>
          <a:p>
            <a:r>
              <a:rPr lang="en-US" sz="1800" dirty="0">
                <a:ea typeface="+mn-lt"/>
                <a:cs typeface="+mn-lt"/>
              </a:rPr>
              <a:t>The input data which is to be passed to the model algorithm may not be always true, which further mislead the farmers for their Rice Blast detection.</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10012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72FF-0B61-45C0-8E9A-84C56C0A88BC}"/>
              </a:ext>
            </a:extLst>
          </p:cNvPr>
          <p:cNvSpPr>
            <a:spLocks noGrp="1"/>
          </p:cNvSpPr>
          <p:nvPr>
            <p:ph type="title"/>
          </p:nvPr>
        </p:nvSpPr>
        <p:spPr>
          <a:xfrm>
            <a:off x="838200" y="315635"/>
            <a:ext cx="10515600" cy="852715"/>
          </a:xfrm>
        </p:spPr>
        <p:txBody>
          <a:bodyPr>
            <a:normAutofit/>
          </a:bodyPr>
          <a:lstStyle/>
          <a:p>
            <a:r>
              <a:rPr lang="en-US" sz="2400" b="1" dirty="0">
                <a:latin typeface="+mn-lt"/>
                <a:ea typeface="+mj-lt"/>
                <a:cs typeface="+mj-lt"/>
              </a:rPr>
              <a:t>Shortcomings (continuation)</a:t>
            </a:r>
            <a:endParaRPr lang="en-US" sz="2400" b="1" dirty="0">
              <a:latin typeface="+mn-lt"/>
              <a:cs typeface="Calibri Light"/>
            </a:endParaRPr>
          </a:p>
        </p:txBody>
      </p:sp>
      <p:sp>
        <p:nvSpPr>
          <p:cNvPr id="3" name="Content Placeholder 2">
            <a:extLst>
              <a:ext uri="{FF2B5EF4-FFF2-40B4-BE49-F238E27FC236}">
                <a16:creationId xmlns:a16="http://schemas.microsoft.com/office/drawing/2014/main" id="{E1AE854A-5777-4DFB-812B-802876964E9E}"/>
              </a:ext>
            </a:extLst>
          </p:cNvPr>
          <p:cNvSpPr>
            <a:spLocks noGrp="1"/>
          </p:cNvSpPr>
          <p:nvPr>
            <p:ph idx="1"/>
          </p:nvPr>
        </p:nvSpPr>
        <p:spPr>
          <a:xfrm>
            <a:off x="544447" y="1588832"/>
            <a:ext cx="10515600" cy="4100818"/>
          </a:xfrm>
        </p:spPr>
        <p:txBody>
          <a:bodyPr vert="horz" lIns="91440" tIns="45720" rIns="91440" bIns="45720" rtlCol="0" anchor="t">
            <a:normAutofit/>
          </a:bodyPr>
          <a:lstStyle/>
          <a:p>
            <a:r>
              <a:rPr lang="en-US" sz="1800" dirty="0">
                <a:ea typeface="+mn-lt"/>
                <a:cs typeface="+mn-lt"/>
              </a:rPr>
              <a:t>Some of the factors that determine the development of Rice Blast are the resistance of host plants, length of dew period(period of leaf surface wetness), amount of nitrogen in fertilizers and the abundance of conidia.</a:t>
            </a:r>
          </a:p>
          <a:p>
            <a:r>
              <a:rPr lang="en-US" sz="1800" dirty="0">
                <a:ea typeface="+mn-lt"/>
                <a:cs typeface="+mn-lt"/>
              </a:rPr>
              <a:t>Considering the accuracy and other factors involving ,we can effectively manage the rice blast by using appropriate fertilizers like  the application of porous hydrated calcium silicate for rice plant is effective in increasing rice blast resistance because it increases the number of </a:t>
            </a:r>
            <a:r>
              <a:rPr lang="en-US" sz="1800" dirty="0" err="1">
                <a:ea typeface="+mn-lt"/>
                <a:cs typeface="+mn-lt"/>
              </a:rPr>
              <a:t>silified</a:t>
            </a:r>
            <a:r>
              <a:rPr lang="en-US" sz="1800" dirty="0">
                <a:ea typeface="+mn-lt"/>
                <a:cs typeface="+mn-lt"/>
              </a:rPr>
              <a:t> bulliform cells[5]</a:t>
            </a:r>
            <a:endParaRPr lang="en-US" sz="1800" dirty="0">
              <a:cs typeface="Calibri"/>
            </a:endParaRPr>
          </a:p>
          <a:p>
            <a:r>
              <a:rPr lang="en-US" sz="1800" dirty="0">
                <a:ea typeface="+mn-lt"/>
                <a:cs typeface="+mn-lt"/>
              </a:rPr>
              <a:t>In this application we work on with limited labeled data that is used in training phase, so we cannot exactly  identify its characteristics for labelling large volumes of data.</a:t>
            </a:r>
            <a:endParaRPr lang="en-US" sz="1800" dirty="0">
              <a:cs typeface="Calibri"/>
            </a:endParaRPr>
          </a:p>
          <a:p>
            <a:r>
              <a:rPr lang="en-US" sz="1800" dirty="0">
                <a:ea typeface="+mn-lt"/>
                <a:cs typeface="+mn-lt"/>
              </a:rPr>
              <a:t>In agriculture there are different landforms. So, it becomes difficult to adapt to those changes, and this also jeopardizes data and services. This alters the accuracy of a system. </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3250711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0B85-2B0A-4745-950C-6C068D9242BD}"/>
              </a:ext>
            </a:extLst>
          </p:cNvPr>
          <p:cNvSpPr>
            <a:spLocks noGrp="1"/>
          </p:cNvSpPr>
          <p:nvPr>
            <p:ph type="title"/>
          </p:nvPr>
        </p:nvSpPr>
        <p:spPr>
          <a:xfrm>
            <a:off x="734608" y="320821"/>
            <a:ext cx="10515600" cy="803646"/>
          </a:xfrm>
        </p:spPr>
        <p:txBody>
          <a:bodyPr>
            <a:normAutofit/>
          </a:bodyPr>
          <a:lstStyle/>
          <a:p>
            <a:r>
              <a:rPr lang="en-US" sz="2400" b="1" dirty="0">
                <a:latin typeface="+mn-lt"/>
                <a:ea typeface="+mj-lt"/>
                <a:cs typeface="+mj-lt"/>
              </a:rPr>
              <a:t>Conclusion</a:t>
            </a:r>
            <a:endParaRPr lang="en-US" sz="2400" b="1" dirty="0">
              <a:latin typeface="+mn-lt"/>
            </a:endParaRPr>
          </a:p>
        </p:txBody>
      </p:sp>
      <p:sp>
        <p:nvSpPr>
          <p:cNvPr id="3" name="Content Placeholder 2">
            <a:extLst>
              <a:ext uri="{FF2B5EF4-FFF2-40B4-BE49-F238E27FC236}">
                <a16:creationId xmlns:a16="http://schemas.microsoft.com/office/drawing/2014/main" id="{5528A5C1-4566-4021-91D5-23E602823CD0}"/>
              </a:ext>
            </a:extLst>
          </p:cNvPr>
          <p:cNvSpPr>
            <a:spLocks noGrp="1"/>
          </p:cNvSpPr>
          <p:nvPr>
            <p:ph idx="1"/>
          </p:nvPr>
        </p:nvSpPr>
        <p:spPr>
          <a:xfrm>
            <a:off x="478868" y="1489089"/>
            <a:ext cx="11027079" cy="5645693"/>
          </a:xfrm>
        </p:spPr>
        <p:txBody>
          <a:bodyPr vert="horz" lIns="91440" tIns="45720" rIns="91440" bIns="45720" rtlCol="0" anchor="t">
            <a:normAutofit/>
          </a:bodyPr>
          <a:lstStyle/>
          <a:p>
            <a:r>
              <a:rPr lang="en-US" sz="1800" dirty="0">
                <a:ea typeface="+mn-lt"/>
                <a:cs typeface="+mn-lt"/>
              </a:rPr>
              <a:t>Rice Talk application uses non image data for predicting the rice blast occurrence rather than traditional image classification algorithms </a:t>
            </a:r>
            <a:endParaRPr lang="en-US" sz="1800" dirty="0">
              <a:cs typeface="Calibri" panose="020F0502020204030204"/>
            </a:endParaRPr>
          </a:p>
          <a:p>
            <a:r>
              <a:rPr lang="en-US" sz="1800" dirty="0">
                <a:ea typeface="+mn-lt"/>
                <a:cs typeface="+mn-lt"/>
              </a:rPr>
              <a:t>It uses sensors to get the real time  non image data that is used for input to AI model.</a:t>
            </a:r>
            <a:endParaRPr lang="en-US" sz="1800" dirty="0">
              <a:cs typeface="Calibri"/>
            </a:endParaRPr>
          </a:p>
          <a:p>
            <a:r>
              <a:rPr lang="en-US" sz="1800" dirty="0">
                <a:ea typeface="+mn-lt"/>
                <a:cs typeface="+mn-lt"/>
              </a:rPr>
              <a:t>This application integrates AI into  IOT platform, so that AI model can be managed like other IOT devices.</a:t>
            </a:r>
            <a:endParaRPr lang="en-US" sz="1800" dirty="0">
              <a:cs typeface="Calibri"/>
            </a:endParaRPr>
          </a:p>
          <a:p>
            <a:r>
              <a:rPr lang="en-US" sz="1800" dirty="0">
                <a:ea typeface="+mn-lt"/>
                <a:cs typeface="+mn-lt"/>
              </a:rPr>
              <a:t>Spore Germination function is implemented in rice talk application by using joint connection mechanism.</a:t>
            </a:r>
            <a:endParaRPr lang="en-US" sz="1800" dirty="0">
              <a:cs typeface="Calibri"/>
            </a:endParaRPr>
          </a:p>
          <a:p>
            <a:r>
              <a:rPr lang="en-US" sz="1800" dirty="0">
                <a:ea typeface="+mn-lt"/>
                <a:cs typeface="+mn-lt"/>
              </a:rPr>
              <a:t>Weather changes also plays a crucial role affecting the spore germination.</a:t>
            </a:r>
            <a:endParaRPr lang="en-US" sz="1800" dirty="0">
              <a:cs typeface="Calibri"/>
            </a:endParaRPr>
          </a:p>
          <a:p>
            <a:r>
              <a:rPr lang="en-US" sz="1800" dirty="0">
                <a:ea typeface="+mn-lt"/>
                <a:cs typeface="+mn-lt"/>
              </a:rPr>
              <a:t>The sporulation potential is higher at 20 c and when relative humidity is greater than 89% ,then mature </a:t>
            </a:r>
            <a:r>
              <a:rPr lang="en-US" sz="1800" dirty="0" err="1">
                <a:ea typeface="+mn-lt"/>
                <a:cs typeface="+mn-lt"/>
              </a:rPr>
              <a:t>lessions</a:t>
            </a:r>
            <a:r>
              <a:rPr lang="en-US" sz="1800" dirty="0">
                <a:ea typeface="+mn-lt"/>
                <a:cs typeface="+mn-lt"/>
              </a:rPr>
              <a:t> have high rate of humidity.</a:t>
            </a:r>
            <a:endParaRPr lang="en-US" sz="1800" dirty="0">
              <a:cs typeface="Calibri"/>
            </a:endParaRPr>
          </a:p>
          <a:p>
            <a:r>
              <a:rPr lang="en-US" sz="1800" dirty="0">
                <a:ea typeface="+mn-lt"/>
                <a:cs typeface="+mn-lt"/>
              </a:rPr>
              <a:t>CNN model is used for rice blast detection dataset as it can effectively model  the change in weather.</a:t>
            </a:r>
            <a:endParaRPr lang="en-US" sz="1800" dirty="0">
              <a:cs typeface="Calibri"/>
            </a:endParaRPr>
          </a:p>
          <a:p>
            <a:r>
              <a:rPr lang="en-US" sz="1800" dirty="0">
                <a:ea typeface="+mn-lt"/>
                <a:cs typeface="+mn-lt"/>
              </a:rPr>
              <a:t> The prediction accuracies are affected by both sensor measures and hyper parameters of the CNN model </a:t>
            </a:r>
            <a:endParaRPr lang="en-US" sz="1800" dirty="0">
              <a:cs typeface="Calibri"/>
            </a:endParaRPr>
          </a:p>
          <a:p>
            <a:r>
              <a:rPr lang="en-US" sz="1800" dirty="0">
                <a:ea typeface="+mn-lt"/>
                <a:cs typeface="+mn-lt"/>
              </a:rPr>
              <a:t>The effects of rain and barometric pressure has no impact on spore germination. Barometric pressure is stable at one location, so  it will be difficult to observe its impact.</a:t>
            </a:r>
            <a:endParaRPr lang="en-US" sz="1800" dirty="0">
              <a:cs typeface="Calibri"/>
            </a:endParaRPr>
          </a:p>
          <a:p>
            <a:r>
              <a:rPr lang="en-US" sz="1800" dirty="0">
                <a:ea typeface="+mn-lt"/>
                <a:cs typeface="+mn-lt"/>
              </a:rPr>
              <a:t>Generally, spore germination happens for every 14 days period. So, it is better to gather weather data for 14-15 days period.</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7313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94EB0-5A77-4ED7-A9BE-15D05BF63D68}"/>
              </a:ext>
            </a:extLst>
          </p:cNvPr>
          <p:cNvSpPr txBox="1"/>
          <p:nvPr/>
        </p:nvSpPr>
        <p:spPr>
          <a:xfrm>
            <a:off x="1000664" y="10150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
            </a:pPr>
            <a:endParaRPr lang="en-US">
              <a:cs typeface="Calibri"/>
            </a:endParaRPr>
          </a:p>
        </p:txBody>
      </p:sp>
      <p:sp>
        <p:nvSpPr>
          <p:cNvPr id="3" name="TextBox 2">
            <a:extLst>
              <a:ext uri="{FF2B5EF4-FFF2-40B4-BE49-F238E27FC236}">
                <a16:creationId xmlns:a16="http://schemas.microsoft.com/office/drawing/2014/main" id="{F5368487-683A-469B-A13E-EDCC9E48235A}"/>
              </a:ext>
            </a:extLst>
          </p:cNvPr>
          <p:cNvSpPr txBox="1"/>
          <p:nvPr/>
        </p:nvSpPr>
        <p:spPr>
          <a:xfrm>
            <a:off x="834194" y="414877"/>
            <a:ext cx="33212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Introduction</a:t>
            </a:r>
            <a:endParaRPr lang="en-US" b="1" dirty="0"/>
          </a:p>
        </p:txBody>
      </p:sp>
      <p:sp>
        <p:nvSpPr>
          <p:cNvPr id="4" name="TextBox 3">
            <a:extLst>
              <a:ext uri="{FF2B5EF4-FFF2-40B4-BE49-F238E27FC236}">
                <a16:creationId xmlns:a16="http://schemas.microsoft.com/office/drawing/2014/main" id="{2A242285-3820-4297-9698-AD6AEA082FD0}"/>
              </a:ext>
            </a:extLst>
          </p:cNvPr>
          <p:cNvSpPr txBox="1"/>
          <p:nvPr/>
        </p:nvSpPr>
        <p:spPr>
          <a:xfrm>
            <a:off x="495516" y="1457604"/>
            <a:ext cx="10836165" cy="8233023"/>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marL="342900" indent="-342900">
              <a:spcBef>
                <a:spcPts val="600"/>
              </a:spcBef>
              <a:buFont typeface="Arial"/>
              <a:buChar char="•"/>
            </a:pPr>
            <a:r>
              <a:rPr lang="en-US" dirty="0">
                <a:cs typeface="Calibri"/>
              </a:rPr>
              <a:t>This article mainly focuses on the implementation of Rice Talk Application using IOT and AI Technologies to detect the Rice blast disease</a:t>
            </a:r>
            <a:endParaRPr lang="en-US" dirty="0">
              <a:ea typeface="+mn-lt"/>
              <a:cs typeface="+mn-lt"/>
            </a:endParaRPr>
          </a:p>
          <a:p>
            <a:pPr marL="342900" indent="-342900">
              <a:spcBef>
                <a:spcPts val="600"/>
              </a:spcBef>
              <a:buFont typeface="Arial"/>
              <a:buChar char="•"/>
            </a:pPr>
            <a:r>
              <a:rPr lang="en-US" dirty="0">
                <a:ea typeface="+mn-lt"/>
                <a:cs typeface="+mn-lt"/>
              </a:rPr>
              <a:t>The rice blast disease which is caused by fungus named </a:t>
            </a:r>
            <a:r>
              <a:rPr lang="en-US" dirty="0" err="1">
                <a:cs typeface="Calibri"/>
              </a:rPr>
              <a:t>Magnaporthe</a:t>
            </a:r>
            <a:r>
              <a:rPr lang="en-US" dirty="0">
                <a:cs typeface="Calibri"/>
              </a:rPr>
              <a:t> </a:t>
            </a:r>
            <a:r>
              <a:rPr lang="en-US" dirty="0" err="1">
                <a:cs typeface="Calibri"/>
              </a:rPr>
              <a:t>oryzae</a:t>
            </a:r>
            <a:r>
              <a:rPr lang="en-US" dirty="0">
                <a:cs typeface="Calibri"/>
              </a:rPr>
              <a:t> (or </a:t>
            </a:r>
            <a:r>
              <a:rPr lang="en-US" dirty="0" err="1">
                <a:cs typeface="Calibri"/>
              </a:rPr>
              <a:t>Magnaporthe</a:t>
            </a:r>
            <a:r>
              <a:rPr lang="en-US" dirty="0">
                <a:cs typeface="Calibri"/>
              </a:rPr>
              <a:t> grisea), which results in lesions in leaves, stems, peduncles, panicles , seeds and roots </a:t>
            </a:r>
            <a:endParaRPr lang="en-US" dirty="0"/>
          </a:p>
          <a:p>
            <a:pPr marL="342900" indent="-342900">
              <a:spcBef>
                <a:spcPts val="600"/>
              </a:spcBef>
              <a:buFont typeface="Arial"/>
              <a:buChar char="•"/>
            </a:pPr>
            <a:r>
              <a:rPr lang="en-US" dirty="0">
                <a:ea typeface="+mn-lt"/>
                <a:cs typeface="+mn-lt"/>
              </a:rPr>
              <a:t>The rice blast disease causes the overall destruction of rice crop fields due to its spread from one plant to the other which leads to starvation in people</a:t>
            </a:r>
            <a:endParaRPr lang="en-US" dirty="0">
              <a:cs typeface="Calibri"/>
            </a:endParaRPr>
          </a:p>
          <a:p>
            <a:pPr marL="342900" indent="-342900">
              <a:spcBef>
                <a:spcPts val="600"/>
              </a:spcBef>
              <a:buFont typeface="Arial"/>
              <a:buChar char="•"/>
            </a:pPr>
            <a:r>
              <a:rPr lang="en-US" dirty="0">
                <a:cs typeface="Calibri"/>
              </a:rPr>
              <a:t>Due to Technological Advancements, we were able to detect lot of plant diseases efficiently which is discussed in below points</a:t>
            </a:r>
          </a:p>
          <a:p>
            <a:pPr marL="285750" indent="-285750">
              <a:spcBef>
                <a:spcPts val="600"/>
              </a:spcBef>
              <a:buFont typeface="Arial"/>
              <a:buChar char="•"/>
            </a:pPr>
            <a:r>
              <a:rPr lang="en-US" dirty="0">
                <a:cs typeface="Calibri"/>
              </a:rPr>
              <a:t> The digital plant disease detection was developed based on the deep convolution neural network used to classify three types of diseases and two types of pests for casava leaves with an accuracy of 93%</a:t>
            </a:r>
          </a:p>
          <a:p>
            <a:pPr marL="285750" indent="-285750">
              <a:spcBef>
                <a:spcPts val="600"/>
              </a:spcBef>
              <a:buFont typeface="Arial"/>
              <a:buChar char="•"/>
            </a:pPr>
            <a:r>
              <a:rPr lang="en-US" dirty="0">
                <a:cs typeface="Calibri"/>
              </a:rPr>
              <a:t>A multi disease identification Algorithm used to classify the rust, Septoria and tan spot diseases from wheat images</a:t>
            </a:r>
          </a:p>
          <a:p>
            <a:pPr marL="285750" indent="-285750">
              <a:buFont typeface="Arial"/>
              <a:buChar char="•"/>
            </a:pPr>
            <a:endParaRPr lang="en-US" dirty="0">
              <a:cs typeface="Calibri"/>
            </a:endParaRPr>
          </a:p>
          <a:p>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800100" lvl="1" indent="-342900">
              <a:buFont typeface="Arial"/>
              <a:buChar char="•"/>
            </a:pPr>
            <a:endParaRPr lang="en-US" dirty="0">
              <a:cs typeface="Calibri"/>
            </a:endParaRPr>
          </a:p>
        </p:txBody>
      </p:sp>
      <p:sp>
        <p:nvSpPr>
          <p:cNvPr id="5" name="TextBox 4">
            <a:extLst>
              <a:ext uri="{FF2B5EF4-FFF2-40B4-BE49-F238E27FC236}">
                <a16:creationId xmlns:a16="http://schemas.microsoft.com/office/drawing/2014/main" id="{93442740-8EFA-4DBA-8AB4-E4F48659D0EE}"/>
              </a:ext>
            </a:extLst>
          </p:cNvPr>
          <p:cNvSpPr txBox="1"/>
          <p:nvPr/>
        </p:nvSpPr>
        <p:spPr>
          <a:xfrm>
            <a:off x="755816" y="769434"/>
            <a:ext cx="31107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Main Topic discussion and the problem </a:t>
            </a:r>
          </a:p>
        </p:txBody>
      </p:sp>
    </p:spTree>
    <p:extLst>
      <p:ext uri="{BB962C8B-B14F-4D97-AF65-F5344CB8AC3E}">
        <p14:creationId xmlns:p14="http://schemas.microsoft.com/office/powerpoint/2010/main" val="145908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ED66-56F5-4227-A7EC-B9001DD8BCCC}"/>
              </a:ext>
            </a:extLst>
          </p:cNvPr>
          <p:cNvSpPr>
            <a:spLocks noGrp="1"/>
          </p:cNvSpPr>
          <p:nvPr>
            <p:ph type="title"/>
          </p:nvPr>
        </p:nvSpPr>
        <p:spPr>
          <a:xfrm>
            <a:off x="578719" y="369360"/>
            <a:ext cx="10515600" cy="615755"/>
          </a:xfrm>
        </p:spPr>
        <p:txBody>
          <a:bodyPr>
            <a:normAutofit/>
          </a:bodyPr>
          <a:lstStyle/>
          <a:p>
            <a:r>
              <a:rPr lang="en-US" sz="2400" b="1" dirty="0">
                <a:latin typeface="+mn-lt"/>
                <a:ea typeface="+mj-lt"/>
                <a:cs typeface="+mj-lt"/>
              </a:rPr>
              <a:t>Conclusion (continuation)</a:t>
            </a:r>
            <a:endParaRPr lang="en-US" sz="2400" b="1" dirty="0">
              <a:latin typeface="+mn-lt"/>
            </a:endParaRPr>
          </a:p>
        </p:txBody>
      </p:sp>
      <p:sp>
        <p:nvSpPr>
          <p:cNvPr id="3" name="Content Placeholder 2">
            <a:extLst>
              <a:ext uri="{FF2B5EF4-FFF2-40B4-BE49-F238E27FC236}">
                <a16:creationId xmlns:a16="http://schemas.microsoft.com/office/drawing/2014/main" id="{52D6FF31-1B56-406E-AC1C-BC76E9003F6E}"/>
              </a:ext>
            </a:extLst>
          </p:cNvPr>
          <p:cNvSpPr>
            <a:spLocks noGrp="1"/>
          </p:cNvSpPr>
          <p:nvPr>
            <p:ph idx="1"/>
          </p:nvPr>
        </p:nvSpPr>
        <p:spPr>
          <a:xfrm>
            <a:off x="411394" y="1525961"/>
            <a:ext cx="11115687" cy="5253662"/>
          </a:xfrm>
        </p:spPr>
        <p:txBody>
          <a:bodyPr vert="horz" lIns="91440" tIns="45720" rIns="91440" bIns="45720" rtlCol="0" anchor="t">
            <a:normAutofit/>
          </a:bodyPr>
          <a:lstStyle/>
          <a:p>
            <a:pPr algn="just">
              <a:lnSpc>
                <a:spcPct val="100000"/>
              </a:lnSpc>
            </a:pPr>
            <a:r>
              <a:rPr lang="en-US" sz="1800" dirty="0">
                <a:ea typeface="+mn-lt"/>
                <a:cs typeface="+mn-lt"/>
              </a:rPr>
              <a:t>Finally, from those points above, this article had solved lot of problems that image classifications algorithms had it, but this may not be the best there are many shortcoming to this methods than advantages </a:t>
            </a:r>
            <a:endParaRPr lang="en-US" sz="1800" dirty="0">
              <a:cs typeface="Calibri" panose="020F0502020204030204"/>
            </a:endParaRPr>
          </a:p>
          <a:p>
            <a:pPr algn="just">
              <a:lnSpc>
                <a:spcPct val="100000"/>
              </a:lnSpc>
            </a:pPr>
            <a:r>
              <a:rPr lang="en-US" sz="1800" dirty="0">
                <a:ea typeface="+mn-lt"/>
                <a:cs typeface="+mn-lt"/>
              </a:rPr>
              <a:t>A great solution would be solving all the problems which farmers are facing and at least outweigh the shortcomings</a:t>
            </a:r>
            <a:endParaRPr lang="en-US" sz="1800" dirty="0">
              <a:cs typeface="Calibri"/>
            </a:endParaRPr>
          </a:p>
          <a:p>
            <a:pPr algn="just">
              <a:lnSpc>
                <a:spcPct val="100000"/>
              </a:lnSpc>
            </a:pPr>
            <a:r>
              <a:rPr lang="en-US" sz="1800" dirty="0">
                <a:ea typeface="+mn-lt"/>
                <a:cs typeface="+mn-lt"/>
              </a:rPr>
              <a:t>There are solutions which experienced farmers are doing to avoid the rice blast without using technology hence this might not be great </a:t>
            </a:r>
            <a:endParaRPr lang="en-US" sz="1800" dirty="0">
              <a:cs typeface="Calibri"/>
            </a:endParaRPr>
          </a:p>
          <a:p>
            <a:pPr algn="just">
              <a:lnSpc>
                <a:spcPct val="100000"/>
              </a:lnSpc>
            </a:pPr>
            <a:r>
              <a:rPr lang="en-US" sz="1800" dirty="0">
                <a:ea typeface="+mn-lt"/>
                <a:cs typeface="+mn-lt"/>
              </a:rPr>
              <a:t>But the ideas that is being introduced in this article are great and appreciable since it could lead to more possibilities to solve the problems in agriculture field. but the article have not focused  on the other factors like cost and awareness and time needed for farmers. but would be better if this initiative is taken by government to help farmers</a:t>
            </a:r>
            <a:endParaRPr lang="en-US" sz="1800" dirty="0">
              <a:cs typeface="Calibri"/>
            </a:endParaRPr>
          </a:p>
          <a:p>
            <a:pPr marL="0" indent="0">
              <a:buNone/>
            </a:pPr>
            <a:br>
              <a:rPr lang="en-US" dirty="0"/>
            </a:br>
            <a:endParaRPr lang="en-US" sz="1800" dirty="0">
              <a:cs typeface="Calibri"/>
            </a:endParaRPr>
          </a:p>
        </p:txBody>
      </p:sp>
    </p:spTree>
    <p:extLst>
      <p:ext uri="{BB962C8B-B14F-4D97-AF65-F5344CB8AC3E}">
        <p14:creationId xmlns:p14="http://schemas.microsoft.com/office/powerpoint/2010/main" val="194973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BA77E-145A-480A-B476-7EDE458F935C}"/>
              </a:ext>
            </a:extLst>
          </p:cNvPr>
          <p:cNvSpPr txBox="1"/>
          <p:nvPr/>
        </p:nvSpPr>
        <p:spPr>
          <a:xfrm>
            <a:off x="690056" y="47343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References</a:t>
            </a:r>
          </a:p>
        </p:txBody>
      </p:sp>
      <p:sp>
        <p:nvSpPr>
          <p:cNvPr id="3" name="TextBox 2">
            <a:extLst>
              <a:ext uri="{FF2B5EF4-FFF2-40B4-BE49-F238E27FC236}">
                <a16:creationId xmlns:a16="http://schemas.microsoft.com/office/drawing/2014/main" id="{F6AD58B0-EDDE-47C2-9D0B-6E101F09BBFA}"/>
              </a:ext>
            </a:extLst>
          </p:cNvPr>
          <p:cNvSpPr txBox="1"/>
          <p:nvPr/>
        </p:nvSpPr>
        <p:spPr>
          <a:xfrm>
            <a:off x="555622" y="1217840"/>
            <a:ext cx="10995800" cy="680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600"/>
              </a:spcBef>
            </a:pPr>
            <a:r>
              <a:rPr lang="en-US" dirty="0">
                <a:ea typeface="+mn-lt"/>
                <a:cs typeface="+mn-lt"/>
              </a:rPr>
              <a:t>[1] Rice Talk: Rice Blast Detection Using Internet of Things and Artificial Intelligence Technologies</a:t>
            </a:r>
          </a:p>
          <a:p>
            <a:pPr>
              <a:spcBef>
                <a:spcPts val="600"/>
              </a:spcBef>
            </a:pPr>
            <a:endParaRPr lang="en-US" dirty="0">
              <a:ea typeface="+mn-lt"/>
              <a:cs typeface="+mn-lt"/>
            </a:endParaRPr>
          </a:p>
          <a:p>
            <a:pPr>
              <a:spcBef>
                <a:spcPts val="600"/>
              </a:spcBef>
            </a:pPr>
            <a:r>
              <a:rPr lang="en-US" dirty="0">
                <a:ea typeface="+mn-lt"/>
                <a:cs typeface="+mn-lt"/>
              </a:rPr>
              <a:t>[2] David F. </a:t>
            </a:r>
            <a:r>
              <a:rPr lang="en-US" dirty="0" err="1">
                <a:ea typeface="+mn-lt"/>
                <a:cs typeface="+mn-lt"/>
              </a:rPr>
              <a:t>Nettleon</a:t>
            </a:r>
            <a:r>
              <a:rPr lang="en-US" dirty="0">
                <a:ea typeface="+mn-lt"/>
                <a:cs typeface="+mn-lt"/>
              </a:rPr>
              <a:t>, Dimitrios </a:t>
            </a:r>
            <a:r>
              <a:rPr lang="en-US" dirty="0" err="1">
                <a:ea typeface="+mn-lt"/>
                <a:cs typeface="+mn-lt"/>
              </a:rPr>
              <a:t>Katsantonis</a:t>
            </a:r>
            <a:r>
              <a:rPr lang="en-US" dirty="0">
                <a:ea typeface="+mn-lt"/>
                <a:cs typeface="+mn-lt"/>
              </a:rPr>
              <a:t>, Argyris Kalaitzidis, Natasa </a:t>
            </a:r>
            <a:r>
              <a:rPr lang="en-US" dirty="0" err="1">
                <a:ea typeface="+mn-lt"/>
                <a:cs typeface="+mn-lt"/>
              </a:rPr>
              <a:t>Sarafijanovic</a:t>
            </a:r>
            <a:r>
              <a:rPr lang="en-US" dirty="0">
                <a:ea typeface="+mn-lt"/>
                <a:cs typeface="+mn-lt"/>
              </a:rPr>
              <a:t>-Djukic, Pau </a:t>
            </a:r>
            <a:r>
              <a:rPr lang="en-US" dirty="0" err="1">
                <a:ea typeface="+mn-lt"/>
                <a:cs typeface="+mn-lt"/>
              </a:rPr>
              <a:t>Puigdollers</a:t>
            </a:r>
            <a:r>
              <a:rPr lang="en-US" dirty="0">
                <a:ea typeface="+mn-lt"/>
                <a:cs typeface="+mn-lt"/>
              </a:rPr>
              <a:t> and Roberto </a:t>
            </a:r>
            <a:r>
              <a:rPr lang="en-US" dirty="0" err="1">
                <a:ea typeface="+mn-lt"/>
                <a:cs typeface="+mn-lt"/>
              </a:rPr>
              <a:t>Confalonien</a:t>
            </a:r>
            <a:r>
              <a:rPr lang="en-US" dirty="0">
                <a:ea typeface="+mn-lt"/>
                <a:cs typeface="+mn-lt"/>
              </a:rPr>
              <a:t> – Predicting Rice Blast disease: machine learning versus processed based models</a:t>
            </a:r>
          </a:p>
          <a:p>
            <a:pPr>
              <a:spcBef>
                <a:spcPts val="600"/>
              </a:spcBef>
            </a:pPr>
            <a:endParaRPr lang="en-US" dirty="0">
              <a:ea typeface="+mn-lt"/>
              <a:cs typeface="+mn-lt"/>
            </a:endParaRPr>
          </a:p>
          <a:p>
            <a:pPr>
              <a:spcBef>
                <a:spcPts val="600"/>
              </a:spcBef>
            </a:pPr>
            <a:r>
              <a:rPr lang="en-US" dirty="0">
                <a:ea typeface="+mn-lt"/>
                <a:cs typeface="+mn-lt"/>
              </a:rPr>
              <a:t>[3] :</a:t>
            </a:r>
            <a:r>
              <a:rPr lang="en-US" dirty="0"/>
              <a:t>In-field wireless sensor network to predict rice blast by </a:t>
            </a:r>
            <a:r>
              <a:rPr lang="en-US" dirty="0">
                <a:ea typeface="+mn-lt"/>
                <a:cs typeface="+mn-lt"/>
              </a:rPr>
              <a:t>Mr. Pau </a:t>
            </a:r>
            <a:r>
              <a:rPr lang="en-US" dirty="0" err="1">
                <a:ea typeface="+mn-lt"/>
                <a:cs typeface="+mn-lt"/>
              </a:rPr>
              <a:t>Puigdollers</a:t>
            </a:r>
            <a:endParaRPr lang="en-US" dirty="0">
              <a:ea typeface="+mn-lt"/>
              <a:cs typeface="+mn-lt"/>
            </a:endParaRPr>
          </a:p>
          <a:p>
            <a:pPr>
              <a:spcBef>
                <a:spcPts val="600"/>
              </a:spcBef>
            </a:pPr>
            <a:endParaRPr lang="en-US" dirty="0">
              <a:cs typeface="Calibri"/>
            </a:endParaRPr>
          </a:p>
          <a:p>
            <a:pPr>
              <a:spcBef>
                <a:spcPts val="600"/>
              </a:spcBef>
            </a:pPr>
            <a:r>
              <a:rPr lang="en-US" dirty="0">
                <a:ea typeface="+mn-lt"/>
                <a:cs typeface="+mn-lt"/>
              </a:rPr>
              <a:t>[4] W.-L. Chen et al., “AgriTalk: IoT for precision soil farming of turmeric cultivation,” IEEE Internet Things J., vol. 6, no. 3, pp. 5209–5223, Jun. 2019</a:t>
            </a:r>
          </a:p>
          <a:p>
            <a:pPr>
              <a:spcBef>
                <a:spcPts val="600"/>
              </a:spcBef>
            </a:pPr>
            <a:endParaRPr lang="en-US" dirty="0">
              <a:cs typeface="Calibri"/>
            </a:endParaRPr>
          </a:p>
          <a:p>
            <a:pPr>
              <a:spcBef>
                <a:spcPts val="600"/>
              </a:spcBef>
            </a:pPr>
            <a:r>
              <a:rPr lang="en-US" dirty="0">
                <a:cs typeface="Calibri"/>
              </a:rPr>
              <a:t>[5]  </a:t>
            </a:r>
            <a:r>
              <a:rPr lang="en-US" dirty="0">
                <a:ea typeface="+mn-lt"/>
                <a:cs typeface="+mn-lt"/>
              </a:rPr>
              <a:t>Masahiko </a:t>
            </a:r>
            <a:r>
              <a:rPr lang="en-US" dirty="0" err="1">
                <a:ea typeface="+mn-lt"/>
                <a:cs typeface="+mn-lt"/>
              </a:rPr>
              <a:t>Saigusa</a:t>
            </a:r>
            <a:r>
              <a:rPr lang="en-US" b="1" dirty="0">
                <a:cs typeface="Calibri"/>
              </a:rPr>
              <a:t> </a:t>
            </a:r>
            <a:r>
              <a:rPr lang="en-US" dirty="0">
                <a:cs typeface="Calibri"/>
              </a:rPr>
              <a:t>,</a:t>
            </a:r>
            <a:r>
              <a:rPr lang="en-US" dirty="0">
                <a:ea typeface="+mn-lt"/>
                <a:cs typeface="+mn-lt"/>
              </a:rPr>
              <a:t>Akiko Yamamoto</a:t>
            </a:r>
            <a:r>
              <a:rPr lang="en-US" dirty="0"/>
              <a:t>, </a:t>
            </a:r>
            <a:r>
              <a:rPr lang="en-US" dirty="0">
                <a:ea typeface="+mn-lt"/>
                <a:cs typeface="+mn-lt"/>
              </a:rPr>
              <a:t>Kyoichi Shibuya</a:t>
            </a:r>
            <a:r>
              <a:rPr lang="en-US" dirty="0"/>
              <a:t> -"Agricultural Use of Porous Hydrated Calcium Silicate. Effect of porous hydrated calcium silicate on resistance of rice plant (Oryza sativa L.) to rice blast (</a:t>
            </a:r>
            <a:r>
              <a:rPr lang="en-US" dirty="0" err="1"/>
              <a:t>Pyricularia</a:t>
            </a:r>
            <a:r>
              <a:rPr lang="en-US" dirty="0"/>
              <a:t> </a:t>
            </a:r>
            <a:r>
              <a:rPr lang="en-US" dirty="0" err="1"/>
              <a:t>olyzae</a:t>
            </a:r>
            <a:r>
              <a:rPr lang="en-US" dirty="0"/>
              <a:t>)",</a:t>
            </a:r>
            <a:r>
              <a:rPr lang="en-US" dirty="0">
                <a:ea typeface="+mn-lt"/>
                <a:cs typeface="+mn-lt"/>
              </a:rPr>
              <a:t> ISSN: 1343-943X, January 2000</a:t>
            </a:r>
            <a:endParaRPr lang="en-US" dirty="0"/>
          </a:p>
          <a:p>
            <a:endParaRPr lang="en-US" dirty="0">
              <a:ea typeface="+mn-lt"/>
              <a:cs typeface="+mn-lt"/>
            </a:endParaRPr>
          </a:p>
          <a:p>
            <a:pPr algn="just"/>
            <a:endParaRPr lang="en-US" dirty="0">
              <a:cs typeface="Calibri"/>
            </a:endParaRPr>
          </a:p>
          <a:p>
            <a:br>
              <a:rPr lang="en-US" dirty="0"/>
            </a:br>
            <a:endParaRPr lang="en-US" dirty="0"/>
          </a:p>
          <a:p>
            <a:endParaRPr lang="en-US" dirty="0">
              <a:cs typeface="Calibri"/>
            </a:endParaRPr>
          </a:p>
          <a:p>
            <a:endParaRPr lang="en-US" dirty="0">
              <a:cs typeface="Calibri"/>
            </a:endParaRPr>
          </a:p>
          <a:p>
            <a:br>
              <a:rPr lang="en-US" dirty="0"/>
            </a:br>
            <a:endParaRPr lang="en-US" dirty="0"/>
          </a:p>
          <a:p>
            <a:endParaRPr lang="en-US" dirty="0">
              <a:ea typeface="+mn-lt"/>
              <a:cs typeface="+mn-lt"/>
            </a:endParaRPr>
          </a:p>
        </p:txBody>
      </p:sp>
    </p:spTree>
    <p:extLst>
      <p:ext uri="{BB962C8B-B14F-4D97-AF65-F5344CB8AC3E}">
        <p14:creationId xmlns:p14="http://schemas.microsoft.com/office/powerpoint/2010/main" val="255846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8616F-D37D-4ADE-9DB4-F506A3C1CADB}"/>
              </a:ext>
            </a:extLst>
          </p:cNvPr>
          <p:cNvSpPr txBox="1"/>
          <p:nvPr/>
        </p:nvSpPr>
        <p:spPr>
          <a:xfrm>
            <a:off x="856404" y="360956"/>
            <a:ext cx="41532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Continuing of Introduction</a:t>
            </a:r>
          </a:p>
        </p:txBody>
      </p:sp>
      <p:sp>
        <p:nvSpPr>
          <p:cNvPr id="3" name="TextBox 2">
            <a:extLst>
              <a:ext uri="{FF2B5EF4-FFF2-40B4-BE49-F238E27FC236}">
                <a16:creationId xmlns:a16="http://schemas.microsoft.com/office/drawing/2014/main" id="{2C495C93-1D29-4B1F-A258-AA6F459816F5}"/>
              </a:ext>
            </a:extLst>
          </p:cNvPr>
          <p:cNvSpPr txBox="1"/>
          <p:nvPr/>
        </p:nvSpPr>
        <p:spPr>
          <a:xfrm>
            <a:off x="625366" y="1222331"/>
            <a:ext cx="10941268" cy="6571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a:endParaRPr>
          </a:p>
          <a:p>
            <a:pPr marL="285750" indent="-285750">
              <a:spcBef>
                <a:spcPts val="600"/>
              </a:spcBef>
              <a:buFont typeface="Arial,Sans-Serif"/>
              <a:buChar char="•"/>
            </a:pPr>
            <a:r>
              <a:rPr lang="en-US" dirty="0">
                <a:ea typeface="+mn-lt"/>
                <a:cs typeface="+mn-lt"/>
              </a:rPr>
              <a:t>A color constancy algorithm used to reduce natural illumination variability effects which resulted 80% accuracy</a:t>
            </a:r>
          </a:p>
          <a:p>
            <a:pPr marL="285750" indent="-285750">
              <a:spcBef>
                <a:spcPts val="600"/>
              </a:spcBef>
              <a:buFont typeface="Arial,Sans-Serif"/>
              <a:buChar char="•"/>
            </a:pPr>
            <a:r>
              <a:rPr lang="en-US" dirty="0">
                <a:ea typeface="+mn-lt"/>
                <a:cs typeface="+mn-lt"/>
              </a:rPr>
              <a:t>From the above 5th and 6th and 7th points the algorithms might require manual operations to obtain the photos and data .</a:t>
            </a:r>
          </a:p>
          <a:p>
            <a:pPr marL="285750" indent="-285750">
              <a:spcBef>
                <a:spcPts val="600"/>
              </a:spcBef>
              <a:buFont typeface="Arial,Sans-Serif"/>
              <a:buChar char="•"/>
            </a:pPr>
            <a:r>
              <a:rPr lang="en-US" dirty="0">
                <a:ea typeface="+mn-lt"/>
                <a:cs typeface="+mn-lt"/>
              </a:rPr>
              <a:t> These image-based or nonimage hyperspectral-based data approaches for detecting plant diseases which is costly and time consuming (</a:t>
            </a:r>
            <a:r>
              <a:rPr lang="en-US" dirty="0" err="1">
                <a:ea typeface="+mn-lt"/>
                <a:cs typeface="+mn-lt"/>
              </a:rPr>
              <a:t>I.e</a:t>
            </a:r>
            <a:r>
              <a:rPr lang="en-US" dirty="0">
                <a:ea typeface="+mn-lt"/>
                <a:cs typeface="+mn-lt"/>
              </a:rPr>
              <a:t> deploying multiple cameras and almost impossible of use of drones in fields )and furthermore the plant diseases might already affect the plants due to lack of early-stage disease detection  by cameras.</a:t>
            </a:r>
          </a:p>
          <a:p>
            <a:pPr marL="285750" indent="-285750">
              <a:spcBef>
                <a:spcPts val="600"/>
              </a:spcBef>
              <a:buFont typeface="Arial,Sans-Serif"/>
              <a:buChar char="•"/>
            </a:pPr>
            <a:r>
              <a:rPr lang="en-US" dirty="0">
                <a:cs typeface="Calibri"/>
              </a:rPr>
              <a:t>Based on AgriTalk[4] an IOT platform for soil cultivation ,Rice Talk Application is developed . This Application uses nonimage IOT devices and agriculture sensors and actuators and weather stations. These sensors used in agriculture soil for precision monitoring and the cultivation actuators for irrigation , pest control and fertilization</a:t>
            </a:r>
            <a:endParaRPr lang="en-US" dirty="0">
              <a:ea typeface="+mn-lt"/>
              <a:cs typeface="+mn-lt"/>
            </a:endParaRPr>
          </a:p>
          <a:p>
            <a:pPr marL="285750" indent="-285750">
              <a:spcBef>
                <a:spcPts val="600"/>
              </a:spcBef>
              <a:buFont typeface="Arial,Sans-Serif"/>
              <a:buChar char="•"/>
            </a:pPr>
            <a:r>
              <a:rPr lang="en-US" dirty="0">
                <a:cs typeface="Calibri"/>
              </a:rPr>
              <a:t>Unlike the image-based plant disease detection approaches , AgriTalk Sensors generates non image data</a:t>
            </a:r>
            <a:endParaRPr lang="en-US" dirty="0">
              <a:ea typeface="+mn-lt"/>
              <a:cs typeface="+mn-lt"/>
            </a:endParaRPr>
          </a:p>
          <a:p>
            <a:pPr marL="285750" indent="-285750">
              <a:buFont typeface="Arial,Sans-Serif"/>
              <a:buChar char="•"/>
            </a:pPr>
            <a:endParaRPr lang="en-US" dirty="0">
              <a:cs typeface="Calibri"/>
            </a:endParaRPr>
          </a:p>
          <a:p>
            <a:pPr marL="285750" indent="-285750">
              <a:buFont typeface="Arial,Sans-Serif"/>
              <a:buChar char="•"/>
            </a:pPr>
            <a:endParaRPr lang="en-US" dirty="0">
              <a:cs typeface="Calibri"/>
            </a:endParaRPr>
          </a:p>
          <a:p>
            <a:pPr marL="285750" indent="-28575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p:txBody>
      </p:sp>
      <p:sp>
        <p:nvSpPr>
          <p:cNvPr id="4" name="TextBox 3">
            <a:extLst>
              <a:ext uri="{FF2B5EF4-FFF2-40B4-BE49-F238E27FC236}">
                <a16:creationId xmlns:a16="http://schemas.microsoft.com/office/drawing/2014/main" id="{299B6172-B8B4-4F22-8756-A2D569EBC0A5}"/>
              </a:ext>
            </a:extLst>
          </p:cNvPr>
          <p:cNvSpPr txBox="1"/>
          <p:nvPr/>
        </p:nvSpPr>
        <p:spPr>
          <a:xfrm>
            <a:off x="795444" y="689118"/>
            <a:ext cx="44905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The approach of Rice Talk using nonimage sensors</a:t>
            </a:r>
          </a:p>
        </p:txBody>
      </p:sp>
    </p:spTree>
    <p:extLst>
      <p:ext uri="{BB962C8B-B14F-4D97-AF65-F5344CB8AC3E}">
        <p14:creationId xmlns:p14="http://schemas.microsoft.com/office/powerpoint/2010/main" val="305986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8616F-D37D-4ADE-9DB4-F506A3C1CADB}"/>
              </a:ext>
            </a:extLst>
          </p:cNvPr>
          <p:cNvSpPr txBox="1"/>
          <p:nvPr/>
        </p:nvSpPr>
        <p:spPr>
          <a:xfrm>
            <a:off x="982895" y="463501"/>
            <a:ext cx="40434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Continuing of Introduction</a:t>
            </a:r>
          </a:p>
        </p:txBody>
      </p:sp>
      <p:sp>
        <p:nvSpPr>
          <p:cNvPr id="3" name="TextBox 2">
            <a:extLst>
              <a:ext uri="{FF2B5EF4-FFF2-40B4-BE49-F238E27FC236}">
                <a16:creationId xmlns:a16="http://schemas.microsoft.com/office/drawing/2014/main" id="{2C495C93-1D29-4B1F-A258-AA6F459816F5}"/>
              </a:ext>
            </a:extLst>
          </p:cNvPr>
          <p:cNvSpPr txBox="1"/>
          <p:nvPr/>
        </p:nvSpPr>
        <p:spPr>
          <a:xfrm>
            <a:off x="602600" y="1116366"/>
            <a:ext cx="11317048" cy="54630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a:endParaRPr>
          </a:p>
          <a:p>
            <a:pPr marL="285750" indent="-285750">
              <a:buFont typeface="Arial"/>
              <a:buChar char="•"/>
            </a:pPr>
            <a:endParaRPr lang="en-US" dirty="0">
              <a:ea typeface="+mn-lt"/>
              <a:cs typeface="+mn-lt"/>
            </a:endParaRPr>
          </a:p>
          <a:p>
            <a:pPr marL="285750" indent="-285750">
              <a:spcBef>
                <a:spcPts val="600"/>
              </a:spcBef>
              <a:buFont typeface="Arial"/>
              <a:buChar char="•"/>
            </a:pPr>
            <a:r>
              <a:rPr lang="en-US" dirty="0">
                <a:ea typeface="+mn-lt"/>
                <a:cs typeface="+mn-lt"/>
              </a:rPr>
              <a:t>This application is deployed using IOT combined with AI modelling </a:t>
            </a:r>
            <a:endParaRPr lang="en-US" dirty="0">
              <a:cs typeface="Calibri"/>
            </a:endParaRPr>
          </a:p>
          <a:p>
            <a:pPr marL="285750" indent="-285750">
              <a:spcBef>
                <a:spcPts val="600"/>
              </a:spcBef>
              <a:buFont typeface="Arial"/>
              <a:buChar char="•"/>
            </a:pPr>
            <a:r>
              <a:rPr lang="en-US" dirty="0">
                <a:ea typeface="+mn-lt"/>
                <a:cs typeface="+mn-lt"/>
              </a:rPr>
              <a:t>This AI model is automatically trained and analyzed the non-image data which is generated by the agriculture sensors and provides the accurate predictions and early detections and reduction of platform management costs</a:t>
            </a:r>
            <a:endParaRPr lang="en-US" dirty="0">
              <a:cs typeface="Calibri"/>
            </a:endParaRPr>
          </a:p>
          <a:p>
            <a:pPr marL="285750" indent="-285750">
              <a:spcBef>
                <a:spcPts val="600"/>
              </a:spcBef>
              <a:buFont typeface="Arial"/>
              <a:buChar char="•"/>
            </a:pPr>
            <a:r>
              <a:rPr lang="en-US" dirty="0">
                <a:cs typeface="Calibri"/>
              </a:rPr>
              <a:t>Rice</a:t>
            </a:r>
            <a:r>
              <a:rPr lang="en-US" dirty="0">
                <a:ea typeface="+mn-lt"/>
                <a:cs typeface="+mn-lt"/>
              </a:rPr>
              <a:t> Talk Application uses AI model (I.e., Deeply convolution neural network model) which is treated as an IOT device therefore managed like any other IOT devices (I.e., the actuators and sensors) </a:t>
            </a:r>
          </a:p>
          <a:p>
            <a:pPr marL="285750" indent="-285750">
              <a:spcBef>
                <a:spcPts val="600"/>
              </a:spcBef>
              <a:buFont typeface="Arial"/>
              <a:buChar char="•"/>
            </a:pPr>
            <a:r>
              <a:rPr lang="en-US" dirty="0">
                <a:ea typeface="+mn-lt"/>
                <a:cs typeface="+mn-lt"/>
              </a:rPr>
              <a:t>This article also focuses on spore germination which is discussed as a feature to machine learning . From the AI point of view This spore germination mechanism is an innovative feature extraction model for agriculture  </a:t>
            </a:r>
            <a:endParaRPr lang="en-US" dirty="0">
              <a:cs typeface="Calibri"/>
            </a:endParaRPr>
          </a:p>
          <a:p>
            <a:pPr marL="285750" indent="-285750">
              <a:spcBef>
                <a:spcPts val="600"/>
              </a:spcBef>
              <a:buFont typeface="Arial"/>
              <a:buChar char="•"/>
            </a:pPr>
            <a:r>
              <a:rPr lang="en-US" dirty="0">
                <a:cs typeface="Calibri"/>
              </a:rPr>
              <a:t>From overall points above this article discuss the implementation of Rice Talk Projects which is effectively used for the detection of rice blast disease using the non-image data</a:t>
            </a: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a:p>
            <a:pPr marL="342900" indent="-342900">
              <a:buFont typeface="Arial"/>
              <a:buChar char="•"/>
            </a:pPr>
            <a:endParaRPr lang="en-US" dirty="0">
              <a:cs typeface="Calibri"/>
            </a:endParaRPr>
          </a:p>
        </p:txBody>
      </p:sp>
      <p:sp>
        <p:nvSpPr>
          <p:cNvPr id="4" name="TextBox 3">
            <a:extLst>
              <a:ext uri="{FF2B5EF4-FFF2-40B4-BE49-F238E27FC236}">
                <a16:creationId xmlns:a16="http://schemas.microsoft.com/office/drawing/2014/main" id="{299B6172-B8B4-4F22-8756-A2D569EBC0A5}"/>
              </a:ext>
            </a:extLst>
          </p:cNvPr>
          <p:cNvSpPr txBox="1"/>
          <p:nvPr/>
        </p:nvSpPr>
        <p:spPr>
          <a:xfrm>
            <a:off x="759355" y="777812"/>
            <a:ext cx="44905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The approach of Rice Talk using nonimage sensors</a:t>
            </a:r>
          </a:p>
        </p:txBody>
      </p:sp>
    </p:spTree>
    <p:extLst>
      <p:ext uri="{BB962C8B-B14F-4D97-AF65-F5344CB8AC3E}">
        <p14:creationId xmlns:p14="http://schemas.microsoft.com/office/powerpoint/2010/main" val="252381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044FE-5733-4682-A70E-96F34E79E6AE}"/>
              </a:ext>
            </a:extLst>
          </p:cNvPr>
          <p:cNvSpPr txBox="1"/>
          <p:nvPr/>
        </p:nvSpPr>
        <p:spPr>
          <a:xfrm>
            <a:off x="915191" y="529553"/>
            <a:ext cx="45562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Background and related work</a:t>
            </a:r>
            <a:endParaRPr lang="en-US" sz="2400" b="1" dirty="0">
              <a:cs typeface="Calibri"/>
            </a:endParaRPr>
          </a:p>
        </p:txBody>
      </p:sp>
      <p:sp>
        <p:nvSpPr>
          <p:cNvPr id="3" name="TextBox 2">
            <a:extLst>
              <a:ext uri="{FF2B5EF4-FFF2-40B4-BE49-F238E27FC236}">
                <a16:creationId xmlns:a16="http://schemas.microsoft.com/office/drawing/2014/main" id="{AFFFE206-B928-4210-9F7E-819F2E577816}"/>
              </a:ext>
            </a:extLst>
          </p:cNvPr>
          <p:cNvSpPr txBox="1"/>
          <p:nvPr/>
        </p:nvSpPr>
        <p:spPr>
          <a:xfrm>
            <a:off x="1232349" y="1234745"/>
            <a:ext cx="103237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endParaRPr lang="en-US">
              <a:cs typeface="Calibri"/>
            </a:endParaRPr>
          </a:p>
        </p:txBody>
      </p:sp>
      <p:sp>
        <p:nvSpPr>
          <p:cNvPr id="4" name="TextBox 3">
            <a:extLst>
              <a:ext uri="{FF2B5EF4-FFF2-40B4-BE49-F238E27FC236}">
                <a16:creationId xmlns:a16="http://schemas.microsoft.com/office/drawing/2014/main" id="{8C75600B-C736-4448-B0B3-813E9C8CD1BF}"/>
              </a:ext>
            </a:extLst>
          </p:cNvPr>
          <p:cNvSpPr txBox="1"/>
          <p:nvPr/>
        </p:nvSpPr>
        <p:spPr>
          <a:xfrm>
            <a:off x="487447" y="1604077"/>
            <a:ext cx="11068688" cy="43550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ts val="600"/>
              </a:spcBef>
              <a:buFont typeface="Arial"/>
              <a:buChar char="•"/>
            </a:pPr>
            <a:r>
              <a:rPr lang="en-US" dirty="0">
                <a:cs typeface="Calibri"/>
              </a:rPr>
              <a:t>This is from reference [2] which is comparing four models for predicting early warnings to rice blast disease , two operational process-based models (Yoshino and Water Accounting Rice Model (WARM) and two approaches based on machine learning algorithms (I.e., M5Rules and Recurrent Neural Networks (RNN)) The former inducing a rule-based model and latter building a neural network. </a:t>
            </a:r>
          </a:p>
          <a:p>
            <a:pPr marL="342900" indent="-342900">
              <a:spcBef>
                <a:spcPts val="600"/>
              </a:spcBef>
              <a:buFont typeface="Arial"/>
              <a:buChar char="•"/>
            </a:pPr>
            <a:r>
              <a:rPr lang="en-US" dirty="0">
                <a:cs typeface="Calibri"/>
              </a:rPr>
              <a:t> This study is also based on Rice Guard Project which plays major role on collecting the spatially distributed weather data that is used to predict the rice blast disease which will be discussed In further points</a:t>
            </a:r>
          </a:p>
          <a:p>
            <a:pPr marL="342900" indent="-342900">
              <a:spcBef>
                <a:spcPts val="600"/>
              </a:spcBef>
              <a:buFont typeface="Arial"/>
              <a:buChar char="•"/>
            </a:pPr>
            <a:r>
              <a:rPr lang="en-US" dirty="0">
                <a:cs typeface="Calibri"/>
              </a:rPr>
              <a:t> Apart from the consideration of Yoshino and WARM model approaches ,there are a new techniques discussed in the below points which is Rice blast prediction using AI and statistical. </a:t>
            </a:r>
            <a:endParaRPr lang="en-US" dirty="0">
              <a:ea typeface="+mn-lt"/>
              <a:cs typeface="+mn-lt"/>
            </a:endParaRPr>
          </a:p>
          <a:p>
            <a:pPr marL="342900" indent="-342900">
              <a:spcBef>
                <a:spcPts val="600"/>
              </a:spcBef>
              <a:buFont typeface="Arial"/>
              <a:buChar char="•"/>
            </a:pPr>
            <a:r>
              <a:rPr lang="en-US" dirty="0">
                <a:ea typeface="+mn-lt"/>
                <a:cs typeface="+mn-lt"/>
              </a:rPr>
              <a:t> In this study one statistical and two machine learning techniques – i.e., multiple regression, neural network and support vector machine – were applied to predict rice blast in different sites and seasons</a:t>
            </a:r>
            <a:endParaRPr lang="en-US" dirty="0">
              <a:cs typeface="Calibri" panose="020F0502020204030204"/>
            </a:endParaRPr>
          </a:p>
          <a:p>
            <a:pPr marL="342900" indent="-342900">
              <a:spcBef>
                <a:spcPts val="600"/>
              </a:spcBef>
              <a:buFont typeface="Arial"/>
              <a:buChar char="•"/>
            </a:pPr>
            <a:r>
              <a:rPr lang="en-US" dirty="0">
                <a:ea typeface="+mn-lt"/>
                <a:cs typeface="+mn-lt"/>
              </a:rPr>
              <a:t> The data derived from laser-induced chlorophyll fluorescence to predict rice blast.</a:t>
            </a:r>
            <a:endParaRPr lang="en-US" dirty="0">
              <a:cs typeface="Calibri"/>
            </a:endParaRPr>
          </a:p>
          <a:p>
            <a:pPr marL="342900" indent="-342900">
              <a:spcBef>
                <a:spcPts val="600"/>
              </a:spcBef>
              <a:buFont typeface="Arial"/>
              <a:buChar char="•"/>
            </a:pPr>
            <a:r>
              <a:rPr lang="en-US" dirty="0">
                <a:ea typeface="+mn-lt"/>
                <a:cs typeface="+mn-lt"/>
              </a:rPr>
              <a:t>They first applied principal components analysis (PCA) to reduce the dimensionality of the spectral information, and then derived statistical models using discriminant analysis (DA), multiple logistic regression analysis (MLRA), and multilayer perceptron (MLP) techniques and then reported a prediction of 91.7% using PCA-MLP </a:t>
            </a:r>
            <a:endParaRPr lang="en-US" dirty="0">
              <a:cs typeface="Calibri"/>
            </a:endParaRPr>
          </a:p>
        </p:txBody>
      </p:sp>
    </p:spTree>
    <p:extLst>
      <p:ext uri="{BB962C8B-B14F-4D97-AF65-F5344CB8AC3E}">
        <p14:creationId xmlns:p14="http://schemas.microsoft.com/office/powerpoint/2010/main" val="231951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CFED8-1B31-4EC9-AC74-28E82106F19A}"/>
              </a:ext>
            </a:extLst>
          </p:cNvPr>
          <p:cNvSpPr txBox="1"/>
          <p:nvPr/>
        </p:nvSpPr>
        <p:spPr>
          <a:xfrm>
            <a:off x="886622" y="492133"/>
            <a:ext cx="64057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Continuing of Background and related work</a:t>
            </a:r>
          </a:p>
        </p:txBody>
      </p:sp>
      <p:sp>
        <p:nvSpPr>
          <p:cNvPr id="3" name="TextBox 2">
            <a:extLst>
              <a:ext uri="{FF2B5EF4-FFF2-40B4-BE49-F238E27FC236}">
                <a16:creationId xmlns:a16="http://schemas.microsoft.com/office/drawing/2014/main" id="{A1CC960D-109D-481E-AD0C-83F5C0C41619}"/>
              </a:ext>
            </a:extLst>
          </p:cNvPr>
          <p:cNvSpPr txBox="1"/>
          <p:nvPr/>
        </p:nvSpPr>
        <p:spPr>
          <a:xfrm>
            <a:off x="625366" y="1469195"/>
            <a:ext cx="10941268" cy="43550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dirty="0">
                <a:cs typeface="Calibri"/>
              </a:rPr>
              <a:t>They have used ANN (A</a:t>
            </a:r>
            <a:r>
              <a:rPr lang="en-US" dirty="0">
                <a:ea typeface="+mn-lt"/>
                <a:cs typeface="+mn-lt"/>
              </a:rPr>
              <a:t>ssociative neural network) and support vector machine(SVM) binary classifiers for predicting occurrences of rice blast disease'. preprocessed the data using PCA to determine the weather data</a:t>
            </a:r>
            <a:endParaRPr lang="en-US" dirty="0">
              <a:cs typeface="Calibri"/>
            </a:endParaRPr>
          </a:p>
          <a:p>
            <a:pPr marL="285750" indent="-285750">
              <a:spcBef>
                <a:spcPts val="600"/>
              </a:spcBef>
              <a:buFont typeface="Arial"/>
              <a:buChar char="•"/>
            </a:pPr>
            <a:r>
              <a:rPr lang="en-US" dirty="0">
                <a:cs typeface="Calibri"/>
              </a:rPr>
              <a:t>Based on this previous studies using ANN and SVM and the above techniques the best performance of predicting rice blast were obtained </a:t>
            </a:r>
            <a:r>
              <a:rPr lang="en-US" dirty="0">
                <a:ea typeface="+mn-lt"/>
                <a:cs typeface="+mn-lt"/>
              </a:rPr>
              <a:t>with SVM , with mean squared error (MSE) and r</a:t>
            </a:r>
            <a:r>
              <a:rPr lang="en-US" baseline="30000" dirty="0">
                <a:ea typeface="+mn-lt"/>
                <a:cs typeface="+mn-lt"/>
              </a:rPr>
              <a:t>2</a:t>
            </a:r>
            <a:r>
              <a:rPr lang="en-US" dirty="0">
                <a:ea typeface="+mn-lt"/>
                <a:cs typeface="+mn-lt"/>
              </a:rPr>
              <a:t> being 0.23 and 0.77, respectively, for SVM, and 0.46 and 0.47 for ANN.</a:t>
            </a:r>
            <a:endParaRPr lang="en-US" dirty="0">
              <a:cs typeface="Calibri"/>
            </a:endParaRPr>
          </a:p>
          <a:p>
            <a:pPr marL="285750" indent="-285750">
              <a:spcBef>
                <a:spcPts val="600"/>
              </a:spcBef>
              <a:buFont typeface="Arial"/>
              <a:buChar char="•"/>
            </a:pPr>
            <a:r>
              <a:rPr lang="en-US" dirty="0">
                <a:cs typeface="Calibri"/>
              </a:rPr>
              <a:t>This study also includes </a:t>
            </a:r>
            <a:r>
              <a:rPr lang="en-US" dirty="0">
                <a:ea typeface="+mn-lt"/>
                <a:cs typeface="+mn-lt"/>
              </a:rPr>
              <a:t>the RICE-GUARD EU project uses in-situ state-of-the-art data capture metrology equipment to obtain the datasets </a:t>
            </a:r>
            <a:endParaRPr lang="en-US" dirty="0">
              <a:cs typeface="Calibri"/>
            </a:endParaRPr>
          </a:p>
          <a:p>
            <a:pPr marL="285750" indent="-285750">
              <a:spcBef>
                <a:spcPts val="600"/>
              </a:spcBef>
              <a:buFont typeface="Arial"/>
              <a:buChar char="•"/>
            </a:pPr>
            <a:r>
              <a:rPr lang="en-US" dirty="0">
                <a:cs typeface="Calibri"/>
              </a:rPr>
              <a:t>The RICE-GUARD EU project aims at capturing in-field telemetry data to improve predictive capability of Yoshino model to that of warm approach</a:t>
            </a:r>
          </a:p>
          <a:p>
            <a:pPr marL="285750" indent="-285750">
              <a:spcBef>
                <a:spcPts val="600"/>
              </a:spcBef>
              <a:buFont typeface="Arial"/>
              <a:buChar char="•"/>
            </a:pPr>
            <a:r>
              <a:rPr lang="en-US" dirty="0">
                <a:cs typeface="Calibri"/>
              </a:rPr>
              <a:t>This RICE-GUARD developed the low-cost field WSN( Wireless sensor network) which is used to increase representativeness of weather data </a:t>
            </a:r>
            <a:r>
              <a:rPr lang="en-US" dirty="0">
                <a:ea typeface="+mn-lt"/>
                <a:cs typeface="+mn-lt"/>
              </a:rPr>
              <a:t>used to feed rice blast forecasting systems.</a:t>
            </a:r>
            <a:endParaRPr lang="en-US" dirty="0">
              <a:cs typeface="Calibri"/>
            </a:endParaRPr>
          </a:p>
          <a:p>
            <a:pPr marL="285750" indent="-285750">
              <a:spcBef>
                <a:spcPts val="600"/>
              </a:spcBef>
              <a:buFont typeface="Arial"/>
              <a:buChar char="•"/>
            </a:pPr>
            <a:r>
              <a:rPr lang="en-US" dirty="0">
                <a:cs typeface="Calibri"/>
              </a:rPr>
              <a:t>The RICE GUARD WSN is largely based on advances in IOT, Which allows the implementation of wireless networks and radio frequency communications to collect real-time, spatially distributed weather data which is shown in the image (present in the next slide)</a:t>
            </a:r>
          </a:p>
        </p:txBody>
      </p:sp>
    </p:spTree>
    <p:extLst>
      <p:ext uri="{BB962C8B-B14F-4D97-AF65-F5344CB8AC3E}">
        <p14:creationId xmlns:p14="http://schemas.microsoft.com/office/powerpoint/2010/main" val="294817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9E1399-EE15-41DA-B3D9-A9AD580B0CEB}"/>
              </a:ext>
            </a:extLst>
          </p:cNvPr>
          <p:cNvSpPr txBox="1"/>
          <p:nvPr/>
        </p:nvSpPr>
        <p:spPr>
          <a:xfrm>
            <a:off x="1042898" y="9422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4" name="Picture 4" descr="A picture containing grass, outdoor, sign, curb&#10;&#10;Description automatically generated">
            <a:extLst>
              <a:ext uri="{FF2B5EF4-FFF2-40B4-BE49-F238E27FC236}">
                <a16:creationId xmlns:a16="http://schemas.microsoft.com/office/drawing/2014/main" id="{DDCB3FB0-3F09-418B-8310-C53C94406AAA}"/>
              </a:ext>
            </a:extLst>
          </p:cNvPr>
          <p:cNvPicPr>
            <a:picLocks noChangeAspect="1"/>
          </p:cNvPicPr>
          <p:nvPr/>
        </p:nvPicPr>
        <p:blipFill>
          <a:blip r:embed="rId2"/>
          <a:stretch>
            <a:fillRect/>
          </a:stretch>
        </p:blipFill>
        <p:spPr>
          <a:xfrm>
            <a:off x="7841293" y="569291"/>
            <a:ext cx="3936520" cy="4453388"/>
          </a:xfrm>
          <a:prstGeom prst="rect">
            <a:avLst/>
          </a:prstGeom>
        </p:spPr>
      </p:pic>
      <p:sp>
        <p:nvSpPr>
          <p:cNvPr id="5" name="TextBox 4">
            <a:extLst>
              <a:ext uri="{FF2B5EF4-FFF2-40B4-BE49-F238E27FC236}">
                <a16:creationId xmlns:a16="http://schemas.microsoft.com/office/drawing/2014/main" id="{81CB0859-3F7B-46BB-8F71-A8FF55134074}"/>
              </a:ext>
            </a:extLst>
          </p:cNvPr>
          <p:cNvSpPr txBox="1"/>
          <p:nvPr/>
        </p:nvSpPr>
        <p:spPr>
          <a:xfrm>
            <a:off x="7841293" y="5259402"/>
            <a:ext cx="41665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Data capture RICE-GUARD station located outside the paddy field, for gathering and transmitting in real time readings from the in-field sensors</a:t>
            </a:r>
            <a:endParaRPr lang="en-US" dirty="0"/>
          </a:p>
        </p:txBody>
      </p:sp>
      <p:sp>
        <p:nvSpPr>
          <p:cNvPr id="6" name="TextBox 5">
            <a:extLst>
              <a:ext uri="{FF2B5EF4-FFF2-40B4-BE49-F238E27FC236}">
                <a16:creationId xmlns:a16="http://schemas.microsoft.com/office/drawing/2014/main" id="{0F2AC56A-1CBF-4DCC-9D28-8F266393D5A8}"/>
              </a:ext>
            </a:extLst>
          </p:cNvPr>
          <p:cNvSpPr txBox="1"/>
          <p:nvPr/>
        </p:nvSpPr>
        <p:spPr>
          <a:xfrm>
            <a:off x="380102" y="394692"/>
            <a:ext cx="6811992" cy="66941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dirty="0">
                <a:cs typeface="Calibri"/>
              </a:rPr>
              <a:t>Indeed</a:t>
            </a:r>
            <a:r>
              <a:rPr lang="en-US" dirty="0">
                <a:ea typeface="+mn-lt"/>
                <a:cs typeface="+mn-lt"/>
              </a:rPr>
              <a:t>, although weather data is the main driver of blast models, its reliability is often threatened by the spatial distribution of weather stations, which are often placed outside rice cultivation areas.</a:t>
            </a:r>
          </a:p>
          <a:p>
            <a:pPr marL="285750" indent="-285750">
              <a:spcBef>
                <a:spcPts val="600"/>
              </a:spcBef>
              <a:buFont typeface="Arial"/>
              <a:buChar char="•"/>
            </a:pPr>
            <a:r>
              <a:rPr lang="en-US" dirty="0">
                <a:ea typeface="+mn-lt"/>
                <a:cs typeface="+mn-lt"/>
              </a:rPr>
              <a:t>The resulting uncertainty that often characterizes existing systems for blast alert leads to a lack of confidence in advisory bulletins and to an overuse of fungicides, resulting in sizable economic and environmental costs.</a:t>
            </a:r>
          </a:p>
          <a:p>
            <a:pPr marL="285750" indent="-285750">
              <a:spcBef>
                <a:spcPts val="600"/>
              </a:spcBef>
              <a:buFont typeface="Arial"/>
              <a:buChar char="•"/>
            </a:pPr>
            <a:r>
              <a:rPr lang="en-US" dirty="0">
                <a:ea typeface="+mn-lt"/>
                <a:cs typeface="+mn-lt"/>
              </a:rPr>
              <a:t>[3] This RICE-GUARD system is composed by autonomous nodes containing 4 levels of temperature, relative humidity, leaf wetness and solar irradiance sensors, a communications module and an energy harvesting unit made of solar panels; an autonomous master node, equipped with all the sensors commonly found in weather stations </a:t>
            </a:r>
          </a:p>
          <a:p>
            <a:pPr marL="285750" indent="-285750">
              <a:spcBef>
                <a:spcPts val="600"/>
              </a:spcBef>
              <a:buFont typeface="Arial"/>
              <a:buChar char="•"/>
            </a:pPr>
            <a:r>
              <a:rPr lang="en-US" dirty="0">
                <a:ea typeface="+mn-lt"/>
                <a:cs typeface="+mn-lt"/>
              </a:rPr>
              <a:t>In addition The communication system receiving the readings of all nodes in the area and storing it on a local database while uploading it to the cloud; and a user interface displaying the information coming from the field and applying the rice blast prognosis model[3]</a:t>
            </a:r>
            <a:endParaRPr lang="en-US" dirty="0">
              <a:cs typeface="Calibri" panose="020F0502020204030204"/>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91094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46750-EACB-401C-BD4F-76136CB7CEAD}"/>
              </a:ext>
            </a:extLst>
          </p:cNvPr>
          <p:cNvSpPr txBox="1"/>
          <p:nvPr/>
        </p:nvSpPr>
        <p:spPr>
          <a:xfrm>
            <a:off x="347608" y="703888"/>
            <a:ext cx="1094774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dirty="0">
                <a:ea typeface="+mn-lt"/>
                <a:cs typeface="+mn-lt"/>
              </a:rPr>
              <a:t>Yoshino and WARM models are based on a fixed model structure and contain parameters that need to be defined by experts using detailed datasets of observations, given that their values could vary across geographic areas and climates</a:t>
            </a:r>
          </a:p>
          <a:p>
            <a:pPr marL="285750" indent="-285750">
              <a:spcBef>
                <a:spcPts val="600"/>
              </a:spcBef>
              <a:buFont typeface="Arial"/>
              <a:buChar char="•"/>
            </a:pPr>
            <a:r>
              <a:rPr lang="en-US" dirty="0">
                <a:ea typeface="+mn-lt"/>
                <a:cs typeface="+mn-lt"/>
              </a:rPr>
              <a:t>Indeed, within the RICE-GUARD project, a different temperature threshold was used in the Yoshino model to adapt it to the conditions experienced by the pathogen in the Mediterranean climate, because Yoshino was originally developed and tested in Asia</a:t>
            </a:r>
          </a:p>
          <a:p>
            <a:pPr marL="285750" indent="-285750">
              <a:spcBef>
                <a:spcPts val="600"/>
              </a:spcBef>
              <a:buFont typeface="Arial"/>
              <a:buChar char="•"/>
            </a:pPr>
            <a:r>
              <a:rPr lang="en-US" dirty="0">
                <a:ea typeface="+mn-lt"/>
                <a:cs typeface="+mn-lt"/>
              </a:rPr>
              <a:t>On the other hand, the use of data-driven machine learning algorithms makes it easier to customize the resulting rice blast models to specific areas and climates. These Process-based and data-driven models can be used to provide early warnings to anticipate rice blast and detect its presence</a:t>
            </a:r>
          </a:p>
          <a:p>
            <a:pPr marL="285750" indent="-285750">
              <a:spcBef>
                <a:spcPts val="600"/>
              </a:spcBef>
              <a:buFont typeface="Arial"/>
              <a:buChar char="•"/>
            </a:pPr>
            <a:r>
              <a:rPr lang="en-US" dirty="0">
                <a:ea typeface="+mn-lt"/>
                <a:cs typeface="+mn-lt"/>
              </a:rPr>
              <a:t>Based on reference [3] RICE-GUARD was validated in 5 rice cultivation areas in Europe and proved to provide valuable information to all of them. It was installed in rice paddies under controlled and non-controlled conditions in order to prove the adaptability of the model. This allowed to effectively develop a model that was easily adaptable to all areas and which was demonstrated to predict the risk conditions in which the crops where infected.</a:t>
            </a:r>
          </a:p>
          <a:p>
            <a:pPr marL="285750" indent="-285750">
              <a:spcBef>
                <a:spcPts val="600"/>
              </a:spcBef>
              <a:buFont typeface="Arial"/>
              <a:buChar char="•"/>
            </a:pPr>
            <a:r>
              <a:rPr lang="en-US" dirty="0">
                <a:ea typeface="+mn-lt"/>
                <a:cs typeface="+mn-lt"/>
              </a:rPr>
              <a:t>From the above points we can define the obtaining quality in-field data in RICE-GUARD PROJECT which can be obtained in the different climates and geographical areas and that can be fed to the models Among the process-based models, the Yoshino approach achieved better performances to predict rice blast that were slightly better than the WARM one, although WARM was fed using 2 km × 2 km gridded weather data, whereas Yoshino used the weather data collected using the in-field wireless sensor network developed within the RICE-GUARD project</a:t>
            </a:r>
            <a:endParaRPr lang="en-US" dirty="0">
              <a:cs typeface="Calibri" panose="020F0502020204030204"/>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38659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41734-5E40-453D-811C-87D702E657A4}"/>
              </a:ext>
            </a:extLst>
          </p:cNvPr>
          <p:cNvSpPr txBox="1"/>
          <p:nvPr/>
        </p:nvSpPr>
        <p:spPr>
          <a:xfrm>
            <a:off x="835432" y="348967"/>
            <a:ext cx="35878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Analysis</a:t>
            </a:r>
            <a:r>
              <a:rPr lang="en-US" sz="2400" b="1" dirty="0">
                <a:ea typeface="+mn-lt"/>
                <a:cs typeface="+mn-lt"/>
              </a:rPr>
              <a:t> of proposed idea</a:t>
            </a:r>
            <a:endParaRPr lang="en-US" sz="2400" b="1" dirty="0">
              <a:cs typeface="Calibri"/>
            </a:endParaRPr>
          </a:p>
        </p:txBody>
      </p:sp>
      <p:sp>
        <p:nvSpPr>
          <p:cNvPr id="3" name="TextBox 2">
            <a:extLst>
              <a:ext uri="{FF2B5EF4-FFF2-40B4-BE49-F238E27FC236}">
                <a16:creationId xmlns:a16="http://schemas.microsoft.com/office/drawing/2014/main" id="{D7D46992-BB43-4CC9-85A8-3CFA20C7C680}"/>
              </a:ext>
            </a:extLst>
          </p:cNvPr>
          <p:cNvSpPr txBox="1"/>
          <p:nvPr/>
        </p:nvSpPr>
        <p:spPr>
          <a:xfrm>
            <a:off x="582883" y="1132561"/>
            <a:ext cx="10891056" cy="6201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dirty="0">
                <a:ea typeface="+mn-lt"/>
                <a:cs typeface="+mn-lt"/>
              </a:rPr>
              <a:t>In this application we use the temperature , the relative humidity and the barometric pressure sensors.</a:t>
            </a:r>
            <a:endParaRPr lang="en-US" dirty="0"/>
          </a:p>
          <a:p>
            <a:pPr marL="285750" indent="-285750">
              <a:spcBef>
                <a:spcPts val="600"/>
              </a:spcBef>
              <a:buFont typeface="Arial"/>
              <a:buChar char="•"/>
            </a:pPr>
            <a:r>
              <a:rPr lang="en-US" dirty="0">
                <a:ea typeface="+mn-lt"/>
                <a:cs typeface="+mn-lt"/>
              </a:rPr>
              <a:t>Additionally, to the training data, the experienced farmers can also send the result value(whether there is a chance of infection  or not) to the weather input device.</a:t>
            </a:r>
            <a:endParaRPr lang="en-US" dirty="0"/>
          </a:p>
          <a:p>
            <a:pPr marL="285750" indent="-285750">
              <a:spcBef>
                <a:spcPts val="600"/>
              </a:spcBef>
              <a:buFont typeface="Arial"/>
              <a:buChar char="•"/>
            </a:pPr>
            <a:r>
              <a:rPr lang="en-US" dirty="0" err="1">
                <a:ea typeface="+mn-lt"/>
                <a:cs typeface="+mn-lt"/>
              </a:rPr>
              <a:t>Agritalk</a:t>
            </a:r>
            <a:r>
              <a:rPr lang="en-US" dirty="0">
                <a:ea typeface="+mn-lt"/>
                <a:cs typeface="+mn-lt"/>
              </a:rPr>
              <a:t> server has two components AgriTalk Engine and </a:t>
            </a:r>
            <a:r>
              <a:rPr lang="en-US" dirty="0" err="1">
                <a:ea typeface="+mn-lt"/>
                <a:cs typeface="+mn-lt"/>
              </a:rPr>
              <a:t>Agritalk</a:t>
            </a:r>
            <a:r>
              <a:rPr lang="en-US" dirty="0">
                <a:ea typeface="+mn-lt"/>
                <a:cs typeface="+mn-lt"/>
              </a:rPr>
              <a:t> GUI.</a:t>
            </a:r>
            <a:endParaRPr lang="en-US" dirty="0"/>
          </a:p>
          <a:p>
            <a:pPr marL="285750" indent="-285750">
              <a:spcBef>
                <a:spcPts val="600"/>
              </a:spcBef>
              <a:buFont typeface="Arial"/>
              <a:buChar char="•"/>
            </a:pPr>
            <a:r>
              <a:rPr lang="en-US" dirty="0">
                <a:ea typeface="+mn-lt"/>
                <a:cs typeface="+mn-lt"/>
              </a:rPr>
              <a:t>For the </a:t>
            </a:r>
            <a:r>
              <a:rPr lang="en-US" dirty="0" err="1">
                <a:ea typeface="+mn-lt"/>
                <a:cs typeface="+mn-lt"/>
              </a:rPr>
              <a:t>Agritalk</a:t>
            </a:r>
            <a:r>
              <a:rPr lang="en-US" dirty="0">
                <a:ea typeface="+mn-lt"/>
                <a:cs typeface="+mn-lt"/>
              </a:rPr>
              <a:t> engine, two cyber devices are connected where Data Bank cyber device preprocess the data received from Weather input device, and the </a:t>
            </a:r>
            <a:r>
              <a:rPr lang="en-US" dirty="0" err="1">
                <a:ea typeface="+mn-lt"/>
                <a:cs typeface="+mn-lt"/>
              </a:rPr>
              <a:t>ML_device</a:t>
            </a:r>
            <a:r>
              <a:rPr lang="en-US" dirty="0">
                <a:ea typeface="+mn-lt"/>
                <a:cs typeface="+mn-lt"/>
              </a:rPr>
              <a:t> executes the AI model to produce the prediction results which are sent to the Alert device.</a:t>
            </a:r>
            <a:endParaRPr lang="en-US" dirty="0"/>
          </a:p>
          <a:p>
            <a:pPr marL="285750" indent="-285750">
              <a:spcBef>
                <a:spcPts val="600"/>
              </a:spcBef>
              <a:buFont typeface="Arial"/>
              <a:buChar char="•"/>
            </a:pPr>
            <a:r>
              <a:rPr lang="en-US" dirty="0">
                <a:ea typeface="+mn-lt"/>
                <a:cs typeface="+mn-lt"/>
              </a:rPr>
              <a:t>In this application we have collected raw data of a sensor in 2738 observation days.</a:t>
            </a:r>
            <a:endParaRPr lang="en-US" dirty="0"/>
          </a:p>
          <a:p>
            <a:pPr marL="285750" indent="-285750">
              <a:spcBef>
                <a:spcPts val="600"/>
              </a:spcBef>
              <a:buFont typeface="Arial"/>
              <a:buChar char="•"/>
            </a:pPr>
            <a:r>
              <a:rPr lang="en-US" dirty="0">
                <a:ea typeface="+mn-lt"/>
                <a:cs typeface="+mn-lt"/>
              </a:rPr>
              <a:t>For the training phase we initially pass the training data, that we have collected from 5276 samples in 158 location.</a:t>
            </a:r>
            <a:endParaRPr lang="en-US" dirty="0"/>
          </a:p>
          <a:p>
            <a:pPr marL="285750" indent="-285750">
              <a:spcBef>
                <a:spcPts val="600"/>
              </a:spcBef>
              <a:buFont typeface="Arial"/>
              <a:buChar char="•"/>
            </a:pPr>
            <a:r>
              <a:rPr lang="en-US" dirty="0">
                <a:ea typeface="+mn-lt"/>
                <a:cs typeface="+mn-lt"/>
              </a:rPr>
              <a:t>In our system if  more than 0% of the area is infected , then the sampling of the area is infected.</a:t>
            </a:r>
            <a:endParaRPr lang="en-US" dirty="0"/>
          </a:p>
          <a:p>
            <a:pPr marL="285750" indent="-285750">
              <a:spcBef>
                <a:spcPts val="600"/>
              </a:spcBef>
              <a:buFont typeface="Arial"/>
              <a:buChar char="•"/>
            </a:pPr>
            <a:r>
              <a:rPr lang="en-US" dirty="0">
                <a:ea typeface="+mn-lt"/>
                <a:cs typeface="+mn-lt"/>
              </a:rPr>
              <a:t>And in the survey conducted, rice blast has occurred in 17.4 days per location, and there are 2747 rice blast events among those 5267 samples.</a:t>
            </a:r>
            <a:endParaRPr lang="en-US" dirty="0"/>
          </a:p>
          <a:p>
            <a:pPr marL="285750" indent="-285750">
              <a:spcBef>
                <a:spcPts val="600"/>
              </a:spcBef>
              <a:buFont typeface="Arial"/>
              <a:buChar char="•"/>
            </a:pPr>
            <a:r>
              <a:rPr lang="en-US" dirty="0">
                <a:ea typeface="+mn-lt"/>
                <a:cs typeface="+mn-lt"/>
              </a:rPr>
              <a:t>In our experiment N=24 and from every observation day we extract the measures from the dataset like minimum measure(</a:t>
            </a:r>
            <a:r>
              <a:rPr lang="en-US" dirty="0" err="1">
                <a:ea typeface="+mn-lt"/>
                <a:cs typeface="+mn-lt"/>
              </a:rPr>
              <a:t>x</a:t>
            </a:r>
            <a:r>
              <a:rPr lang="en-US" baseline="-25000" dirty="0" err="1">
                <a:ea typeface="+mn-lt"/>
                <a:cs typeface="+mn-lt"/>
              </a:rPr>
              <a:t>m,s,i</a:t>
            </a:r>
            <a:r>
              <a:rPr lang="en-US" dirty="0">
                <a:ea typeface="+mn-lt"/>
                <a:cs typeface="+mn-lt"/>
              </a:rPr>
              <a:t>), maximum measure (</a:t>
            </a:r>
            <a:r>
              <a:rPr lang="en-US" dirty="0" err="1">
                <a:ea typeface="+mn-lt"/>
                <a:cs typeface="+mn-lt"/>
              </a:rPr>
              <a:t>x</a:t>
            </a:r>
            <a:r>
              <a:rPr lang="en-US" baseline="-25000" dirty="0" err="1">
                <a:ea typeface="+mn-lt"/>
                <a:cs typeface="+mn-lt"/>
              </a:rPr>
              <a:t>M,s,i</a:t>
            </a:r>
            <a:r>
              <a:rPr lang="en-US" dirty="0">
                <a:ea typeface="+mn-lt"/>
                <a:cs typeface="+mn-lt"/>
              </a:rPr>
              <a:t>), accumulated amount measure of rainfall (</a:t>
            </a:r>
            <a:r>
              <a:rPr lang="en-US" dirty="0" err="1">
                <a:ea typeface="+mn-lt"/>
                <a:cs typeface="+mn-lt"/>
              </a:rPr>
              <a:t>x</a:t>
            </a:r>
            <a:r>
              <a:rPr lang="en-US" baseline="-25000" dirty="0" err="1">
                <a:ea typeface="+mn-lt"/>
                <a:cs typeface="+mn-lt"/>
              </a:rPr>
              <a:t>a,R,i</a:t>
            </a:r>
            <a:r>
              <a:rPr lang="en-US" dirty="0">
                <a:ea typeface="+mn-lt"/>
                <a:cs typeface="+mn-lt"/>
              </a:rPr>
              <a:t>) etc.</a:t>
            </a:r>
            <a:endParaRPr lang="en-US" dirty="0"/>
          </a:p>
          <a:p>
            <a:pPr marL="285750" indent="-285750">
              <a:spcBef>
                <a:spcPts val="600"/>
              </a:spcBef>
              <a:buFont typeface="Arial"/>
              <a:buChar char="•"/>
            </a:pPr>
            <a:r>
              <a:rPr lang="en-US" dirty="0">
                <a:ea typeface="+mn-lt"/>
                <a:cs typeface="+mn-lt"/>
              </a:rPr>
              <a:t>For any measure space </a:t>
            </a:r>
            <a:endParaRPr lang="en-US" dirty="0"/>
          </a:p>
          <a:p>
            <a:pPr>
              <a:spcBef>
                <a:spcPts val="600"/>
              </a:spcBef>
            </a:pPr>
            <a:r>
              <a:rPr lang="en-US" dirty="0">
                <a:ea typeface="+mn-lt"/>
                <a:cs typeface="+mn-lt"/>
              </a:rPr>
              <a:t>      </a:t>
            </a:r>
            <a:r>
              <a:rPr lang="en-US" dirty="0" err="1">
                <a:ea typeface="+mn-lt"/>
                <a:cs typeface="+mn-lt"/>
              </a:rPr>
              <a:t>x</a:t>
            </a:r>
            <a:r>
              <a:rPr lang="en-US" baseline="-25000" dirty="0" err="1">
                <a:ea typeface="+mn-lt"/>
                <a:cs typeface="+mn-lt"/>
              </a:rPr>
              <a:t>I</a:t>
            </a:r>
            <a:r>
              <a:rPr lang="en-US" dirty="0">
                <a:ea typeface="+mn-lt"/>
                <a:cs typeface="+mn-lt"/>
              </a:rPr>
              <a:t>={</a:t>
            </a:r>
            <a:r>
              <a:rPr lang="en-US" dirty="0" err="1">
                <a:ea typeface="+mn-lt"/>
                <a:cs typeface="+mn-lt"/>
              </a:rPr>
              <a:t>x</a:t>
            </a:r>
            <a:r>
              <a:rPr lang="en-US" baseline="-25000" dirty="0" err="1">
                <a:ea typeface="+mn-lt"/>
                <a:cs typeface="+mn-lt"/>
              </a:rPr>
              <a:t>S,I</a:t>
            </a:r>
            <a:r>
              <a:rPr lang="en-US" dirty="0">
                <a:ea typeface="+mn-lt"/>
                <a:cs typeface="+mn-lt"/>
              </a:rPr>
              <a:t>/</a:t>
            </a:r>
            <a:r>
              <a:rPr lang="en-US" dirty="0" err="1">
                <a:ea typeface="+mn-lt"/>
                <a:cs typeface="+mn-lt"/>
              </a:rPr>
              <a:t>s⊂S</a:t>
            </a:r>
            <a:r>
              <a:rPr lang="en-US" dirty="0">
                <a:ea typeface="+mn-lt"/>
                <a:cs typeface="+mn-lt"/>
              </a:rPr>
              <a:t>}  , where s⊂{B&lt;T&lt;H&lt;S}</a:t>
            </a:r>
            <a:endParaRPr lang="en-US" dirty="0"/>
          </a:p>
          <a:p>
            <a:pPr>
              <a:spcBef>
                <a:spcPts val="600"/>
              </a:spcBef>
            </a:pPr>
            <a:br>
              <a:rPr lang="en-US" dirty="0"/>
            </a:br>
            <a:endParaRPr lang="en-US" dirty="0"/>
          </a:p>
        </p:txBody>
      </p:sp>
    </p:spTree>
    <p:extLst>
      <p:ext uri="{BB962C8B-B14F-4D97-AF65-F5344CB8AC3E}">
        <p14:creationId xmlns:p14="http://schemas.microsoft.com/office/powerpoint/2010/main" val="3632898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4117</Words>
  <Application>Microsoft Office PowerPoint</Application>
  <PresentationFormat>Widescreen</PresentationFormat>
  <Paragraphs>215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Arial,Sans-Serif</vt:lpstr>
      <vt:lpstr>Bahnschrift Condensed</vt:lpstr>
      <vt:lpstr>Calibri</vt:lpstr>
      <vt:lpstr>Calibri Light</vt:lpstr>
      <vt:lpstr>Wingdings</vt:lpstr>
      <vt:lpstr>office theme</vt:lpstr>
      <vt:lpstr>MINI PROJECT-I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Continuation</vt:lpstr>
      <vt:lpstr>Continuation</vt:lpstr>
      <vt:lpstr>Continuation</vt:lpstr>
      <vt:lpstr>Modelling our Data</vt:lpstr>
      <vt:lpstr>Effects of Sensor Measures</vt:lpstr>
      <vt:lpstr>Advantages</vt:lpstr>
      <vt:lpstr>Advantages (continuation)</vt:lpstr>
      <vt:lpstr>Shortcomings of Rice last application</vt:lpstr>
      <vt:lpstr>Shortcomings (continuation)</vt:lpstr>
      <vt:lpstr>Conclusion</vt:lpstr>
      <vt:lpstr>Conclusion (continuation)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pilla nitish kumar</dc:creator>
  <cp:lastModifiedBy>pilla</cp:lastModifiedBy>
  <cp:revision>388</cp:revision>
  <dcterms:created xsi:type="dcterms:W3CDTF">2021-02-16T11:24:45Z</dcterms:created>
  <dcterms:modified xsi:type="dcterms:W3CDTF">2021-03-04T17:17:23Z</dcterms:modified>
</cp:coreProperties>
</file>