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3" r:id="rId2"/>
  </p:sldMasterIdLst>
  <p:sldIdLst>
    <p:sldId id="280" r:id="rId3"/>
    <p:sldId id="256" r:id="rId4"/>
    <p:sldId id="268" r:id="rId5"/>
    <p:sldId id="257" r:id="rId6"/>
    <p:sldId id="269" r:id="rId7"/>
    <p:sldId id="270" r:id="rId8"/>
    <p:sldId id="271" r:id="rId9"/>
    <p:sldId id="272" r:id="rId10"/>
    <p:sldId id="275" r:id="rId11"/>
    <p:sldId id="278" r:id="rId12"/>
    <p:sldId id="279" r:id="rId13"/>
    <p:sldId id="274" r:id="rId14"/>
    <p:sldId id="276" r:id="rId15"/>
    <p:sldId id="277"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38C8FF-4535-4EDF-9A75-B94DB4970FB4}">
          <p14:sldIdLst>
            <p14:sldId id="280"/>
            <p14:sldId id="256"/>
            <p14:sldId id="268"/>
            <p14:sldId id="257"/>
            <p14:sldId id="269"/>
            <p14:sldId id="270"/>
            <p14:sldId id="271"/>
            <p14:sldId id="272"/>
            <p14:sldId id="275"/>
            <p14:sldId id="278"/>
            <p14:sldId id="279"/>
            <p14:sldId id="274"/>
            <p14:sldId id="276"/>
            <p14:sldId id="277"/>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2ED9179-95C9-4B60-8542-479C8D67E2CA}" type="datetimeFigureOut">
              <a:rPr lang="en-IN" smtClean="0"/>
              <a:t>04-12-2023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1027381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D9179-95C9-4B60-8542-479C8D67E2CA}"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3700854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D9179-95C9-4B60-8542-479C8D67E2CA}"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1791631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D9179-95C9-4B60-8542-479C8D67E2CA}"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566197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D9179-95C9-4B60-8542-479C8D67E2CA}" type="datetimeFigureOut">
              <a:rPr lang="en-IN" smtClean="0"/>
              <a:t>04-12-2023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325495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ED9179-95C9-4B60-8542-479C8D67E2CA}" type="datetimeFigureOut">
              <a:rPr lang="en-IN" smtClean="0"/>
              <a:t>04-12-2023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999957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D9179-95C9-4B60-8542-479C8D67E2CA}" type="datetimeFigureOut">
              <a:rPr lang="en-IN" smtClean="0"/>
              <a:t>04-12-2023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3875363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D9179-95C9-4B60-8542-479C8D67E2CA}"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989849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D9179-95C9-4B60-8542-479C8D67E2CA}"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16987318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D9179-95C9-4B60-8542-479C8D67E2CA}"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12878224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ED9179-95C9-4B60-8542-479C8D67E2CA}"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2107686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ED9179-95C9-4B60-8542-479C8D67E2CA}"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19620179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D9179-95C9-4B60-8542-479C8D67E2CA}"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16646962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2ED9179-95C9-4B60-8542-479C8D67E2CA}" type="datetimeFigureOut">
              <a:rPr lang="en-IN" smtClean="0"/>
              <a:t>04-12-2023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1700396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2ED9179-95C9-4B60-8542-479C8D67E2CA}" type="datetimeFigureOut">
              <a:rPr lang="en-IN" smtClean="0"/>
              <a:t>04-12-2023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352218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2ED9179-95C9-4B60-8542-479C8D67E2CA}"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5787838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2ED9179-95C9-4B60-8542-479C8D67E2CA}"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010881-A753-44BF-AFE9-7D24C53A5B28}" type="slidenum">
              <a:rPr lang="en-IN" smtClean="0"/>
              <a:t>‹#›</a:t>
            </a:fld>
            <a:endParaRPr lang="en-IN"/>
          </a:p>
        </p:txBody>
      </p:sp>
    </p:spTree>
    <p:extLst>
      <p:ext uri="{BB962C8B-B14F-4D97-AF65-F5344CB8AC3E}">
        <p14:creationId xmlns:p14="http://schemas.microsoft.com/office/powerpoint/2010/main" val="2464343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t>12/4/2023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2.jpe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t>12/4/2023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2ED9179-95C9-4B60-8542-479C8D67E2CA}" type="datetimeFigureOut">
              <a:rPr lang="en-IN" smtClean="0"/>
              <a:t>04-12-2023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A010881-A753-44BF-AFE9-7D24C53A5B28}" type="slidenum">
              <a:rPr lang="en-IN" smtClean="0"/>
              <a:t>‹#›</a:t>
            </a:fld>
            <a:endParaRPr lang="en-IN"/>
          </a:p>
        </p:txBody>
      </p:sp>
    </p:spTree>
    <p:extLst>
      <p:ext uri="{BB962C8B-B14F-4D97-AF65-F5344CB8AC3E}">
        <p14:creationId xmlns:p14="http://schemas.microsoft.com/office/powerpoint/2010/main" val="26494749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C47j7aIISVrm99RXc2bkXQmdH-S1mWwT_O0xRT0yAqMjD36MktTbEErBcR00eSJWb5289Dq5pz51N0C-HeSkNYlRGZFAnINQ_KIgF4FCdzAiGIIg5vpU7CGmDjGaMSCEcbTfuU1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942" y="1420247"/>
            <a:ext cx="2205618" cy="19192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69911" y="881558"/>
            <a:ext cx="771565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tangle 6"/>
          <p:cNvSpPr/>
          <p:nvPr/>
        </p:nvSpPr>
        <p:spPr>
          <a:xfrm>
            <a:off x="1339058" y="5106867"/>
            <a:ext cx="5132862" cy="147732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Presented by :-</a:t>
            </a:r>
          </a:p>
          <a:p>
            <a:pPr marL="0" marR="0" indent="0" algn="l" rtl="0" eaLnBrk="1" fontAlgn="auto" latinLnBrk="0" hangingPunct="1">
              <a:spcBef>
                <a:spcPts val="0"/>
              </a:spcBef>
              <a:spcAft>
                <a:spcPts val="0"/>
              </a:spcAft>
            </a:pPr>
            <a:r>
              <a:rPr lang="en-GB" sz="1800" b="1" i="0" kern="1200" spc="0" baseline="0" dirty="0">
                <a:ln>
                  <a:noFill/>
                </a:ln>
                <a:solidFill>
                  <a:srgbClr val="0D0D0D"/>
                </a:solidFill>
                <a:effectLst/>
                <a:latin typeface="Arial" panose="020B0604020202020204" pitchFamily="34" charset="0"/>
                <a:ea typeface="+mn-ea"/>
                <a:cs typeface="Arial" panose="020B0604020202020204" pitchFamily="34" charset="0"/>
              </a:rPr>
              <a:t>NITISH BHARDWAJ(225/PCA/007)</a:t>
            </a:r>
            <a:endParaRPr lang="en-US" dirty="0">
              <a:effectLst/>
            </a:endParaRPr>
          </a:p>
          <a:p>
            <a:pPr marL="0" marR="0" indent="0" algn="l" rtl="0" eaLnBrk="1" fontAlgn="auto" latinLnBrk="0" hangingPunct="1">
              <a:spcBef>
                <a:spcPts val="0"/>
              </a:spcBef>
              <a:spcAft>
                <a:spcPts val="0"/>
              </a:spcAft>
            </a:pPr>
            <a:r>
              <a:rPr lang="en-GB" sz="1800" b="1" kern="1200" dirty="0">
                <a:solidFill>
                  <a:srgbClr val="0D0D0D"/>
                </a:solidFill>
                <a:effectLst/>
                <a:latin typeface="Arial" panose="020B0604020202020204" pitchFamily="34" charset="0"/>
                <a:ea typeface="+mn-ea"/>
                <a:cs typeface="Arial" panose="020B0604020202020204" pitchFamily="34" charset="0"/>
              </a:rPr>
              <a:t>PRASHANT KUMAR</a:t>
            </a:r>
            <a:r>
              <a:rPr lang="en-GB" sz="1800" b="1" i="0" kern="1200" spc="0" baseline="0" dirty="0">
                <a:ln>
                  <a:noFill/>
                </a:ln>
                <a:solidFill>
                  <a:srgbClr val="0D0D0D"/>
                </a:solidFill>
                <a:effectLst/>
                <a:latin typeface="Arial" panose="020B0604020202020204" pitchFamily="34" charset="0"/>
                <a:ea typeface="+mn-ea"/>
                <a:cs typeface="Arial" panose="020B0604020202020204" pitchFamily="34" charset="0"/>
              </a:rPr>
              <a:t>(225/PCA/009)</a:t>
            </a:r>
            <a:endParaRPr lang="en-US" dirty="0">
              <a:effectLst/>
            </a:endParaRPr>
          </a:p>
          <a:p>
            <a:pPr marL="0" marR="0" indent="0" algn="l" rtl="0" eaLnBrk="1" fontAlgn="auto" latinLnBrk="0" hangingPunct="1">
              <a:spcBef>
                <a:spcPts val="0"/>
              </a:spcBef>
              <a:spcAft>
                <a:spcPts val="0"/>
              </a:spcAft>
            </a:pPr>
            <a:r>
              <a:rPr lang="en-GB" sz="1800" b="1" kern="1200" dirty="0">
                <a:solidFill>
                  <a:srgbClr val="0D0D0D"/>
                </a:solidFill>
                <a:effectLst/>
                <a:latin typeface="Arial" panose="020B0604020202020204" pitchFamily="34" charset="0"/>
                <a:ea typeface="+mn-ea"/>
                <a:cs typeface="Arial" panose="020B0604020202020204" pitchFamily="34" charset="0"/>
              </a:rPr>
              <a:t>BRIJ KISHORE SINGH YADAV</a:t>
            </a:r>
            <a:r>
              <a:rPr lang="en-GB" sz="1800" b="1" i="0" kern="1200" spc="0" baseline="0" dirty="0">
                <a:ln>
                  <a:noFill/>
                </a:ln>
                <a:solidFill>
                  <a:srgbClr val="0D0D0D"/>
                </a:solidFill>
                <a:effectLst/>
                <a:latin typeface="Arial" panose="020B0604020202020204" pitchFamily="34" charset="0"/>
                <a:ea typeface="+mn-ea"/>
                <a:cs typeface="Arial" panose="020B0604020202020204" pitchFamily="34" charset="0"/>
              </a:rPr>
              <a:t>(225/PCA/004)</a:t>
            </a:r>
            <a:endParaRPr lang="en-US"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2" name="TextBox 1"/>
          <p:cNvSpPr txBox="1"/>
          <p:nvPr/>
        </p:nvSpPr>
        <p:spPr>
          <a:xfrm>
            <a:off x="8855535" y="5106867"/>
            <a:ext cx="2877711"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Under the Guidance of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Si</a:t>
            </a:r>
            <a:r>
              <a:rPr lang="en-GB" b="1" dirty="0">
                <a:solidFill>
                  <a:prstClr val="black"/>
                </a:solidFill>
                <a:latin typeface="Arial" panose="020B0604020202020204" pitchFamily="34" charset="0"/>
                <a:cs typeface="Arial" panose="020B0604020202020204" pitchFamily="34" charset="0"/>
              </a:rPr>
              <a:t>n</a:t>
            </a:r>
            <a:r>
              <a:rPr kumimoji="0" lang="en-GB" sz="18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dhu</a:t>
            </a:r>
            <a:r>
              <a:rPr kumimoji="0" lang="en-GB"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Sujata</a:t>
            </a:r>
            <a:endParaRPr kumimoji="0" lang="en-IN"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FACA1EF2-5BB0-2B85-5AA1-F1A57F67A5DF}"/>
              </a:ext>
            </a:extLst>
          </p:cNvPr>
          <p:cNvSpPr txBox="1"/>
          <p:nvPr/>
        </p:nvSpPr>
        <p:spPr>
          <a:xfrm>
            <a:off x="1615440" y="283888"/>
            <a:ext cx="9563947" cy="1107996"/>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entury Gothic" panose="020B0502020202020204"/>
                <a:ea typeface="+mn-ea"/>
                <a:cs typeface="+mn-cs"/>
              </a:rPr>
              <a:t>MINOR PROJECT ON OPTICAL IMAGE RECOGNITION USING COMPUTER VISION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 </a:t>
            </a:r>
            <a:endPar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0" name="TextBox 9">
            <a:extLst>
              <a:ext uri="{FF2B5EF4-FFF2-40B4-BE49-F238E27FC236}">
                <a16:creationId xmlns:a16="http://schemas.microsoft.com/office/drawing/2014/main" id="{56B5A019-3007-4D96-C82A-F6D153EE0DEC}"/>
              </a:ext>
            </a:extLst>
          </p:cNvPr>
          <p:cNvSpPr txBox="1"/>
          <p:nvPr/>
        </p:nvSpPr>
        <p:spPr>
          <a:xfrm>
            <a:off x="1894993" y="3564565"/>
            <a:ext cx="8412480" cy="1157496"/>
          </a:xfrm>
          <a:prstGeom prst="rect">
            <a:avLst/>
          </a:prstGeom>
          <a:noFill/>
        </p:spPr>
        <p:txBody>
          <a:bodyPr wrap="square">
            <a:spAutoFit/>
          </a:bodyPr>
          <a:lstStyle/>
          <a:p>
            <a:pPr marL="0" marR="0" lvl="0" indent="457200" algn="ctr" defTabSz="457200" rtl="0" eaLnBrk="1" fontAlgn="auto" latinLnBrk="0" hangingPunct="1">
              <a:lnSpc>
                <a:spcPct val="115000"/>
              </a:lnSpc>
              <a:spcBef>
                <a:spcPts val="0"/>
              </a:spcBef>
              <a:spcAft>
                <a:spcPts val="10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UNIVERSITY SCHOOL OF</a:t>
            </a:r>
            <a:r>
              <a:rPr kumimoji="0" lang="en-US" sz="1800" b="1" i="0" u="none" strike="noStrike" kern="1200" cap="none" spc="5"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INFORMATION</a:t>
            </a:r>
            <a:r>
              <a:rPr kumimoji="0" lang="en-US" sz="1800" b="1" i="0" u="none" strike="noStrike" kern="1200" cap="none" spc="-25"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AND</a:t>
            </a:r>
            <a:r>
              <a:rPr kumimoji="0" lang="en-US" sz="1800" b="1" i="0" u="none" strike="noStrike" kern="1200" cap="none" spc="-25"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COMMUNICATION</a:t>
            </a:r>
            <a:r>
              <a:rPr kumimoji="0" lang="en-US" sz="1800" b="1" i="0" u="none" strike="noStrike" kern="1200" cap="none" spc="5"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TECHNOLOGY, GAUTAM BUDDHA UNIVERSITY, GREATER NOIDA-201312, UTTAR PRADESH INDIA</a:t>
            </a:r>
          </a:p>
          <a:p>
            <a:pPr marL="0" marR="0" lvl="0" indent="457200" algn="ctr" defTabSz="457200" rtl="0" eaLnBrk="1" fontAlgn="auto" latinLnBrk="0" hangingPunct="1">
              <a:lnSpc>
                <a:spcPct val="115000"/>
              </a:lnSpc>
              <a:spcBef>
                <a:spcPts val="0"/>
              </a:spcBef>
              <a:spcAft>
                <a:spcPts val="10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NOVEMBER 2023</a:t>
            </a:r>
            <a:endParaRPr kumimoji="0" lang="en-IN"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357A545-E22E-F705-DDE7-81490CC91CC0}"/>
              </a:ext>
            </a:extLst>
          </p:cNvPr>
          <p:cNvSpPr txBox="1"/>
          <p:nvPr/>
        </p:nvSpPr>
        <p:spPr>
          <a:xfrm>
            <a:off x="3048000" y="1009754"/>
            <a:ext cx="609600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Master in Computer Application in </a:t>
            </a:r>
            <a:r>
              <a:rPr lang="en-US" b="1" dirty="0">
                <a:solidFill>
                  <a:prstClr val="black"/>
                </a:solidFill>
                <a:latin typeface="Calibri" panose="020F0502020204030204" pitchFamily="34" charset="0"/>
                <a:ea typeface="Calibri" panose="020F0502020204030204" pitchFamily="34" charset="0"/>
                <a:cs typeface="Times New Roman" panose="02020603050405020304" pitchFamily="18" charset="0"/>
              </a:rPr>
              <a:t>Artificial Intelligence</a:t>
            </a:r>
            <a:endPar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10949917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Modules:  Design/Algorith</a:t>
            </a:r>
            <a:r>
              <a:rPr lang="en-IN" altLang="en-US"/>
              <a:t>m</a:t>
            </a:r>
          </a:p>
        </p:txBody>
      </p:sp>
      <p:sp>
        <p:nvSpPr>
          <p:cNvPr id="5" name="Text Box 4"/>
          <p:cNvSpPr txBox="1"/>
          <p:nvPr/>
        </p:nvSpPr>
        <p:spPr>
          <a:xfrm>
            <a:off x="3870960" y="6276340"/>
            <a:ext cx="4673600" cy="275590"/>
          </a:xfrm>
          <a:prstGeom prst="rect">
            <a:avLst/>
          </a:prstGeom>
          <a:noFill/>
        </p:spPr>
        <p:txBody>
          <a:bodyPr wrap="square" rtlCol="0">
            <a:spAutoFit/>
          </a:bodyPr>
          <a:lstStyle/>
          <a:p>
            <a:r>
              <a:rPr lang="en-IN" altLang="en-US" sz="1200"/>
              <a:t>               </a:t>
            </a:r>
            <a:r>
              <a:rPr lang="en-US" sz="1200"/>
              <a:t>Figure 3: Workflow of the project</a:t>
            </a:r>
          </a:p>
        </p:txBody>
      </p:sp>
      <p:pic>
        <p:nvPicPr>
          <p:cNvPr id="4" name="Picture 3"/>
          <p:cNvPicPr>
            <a:picLocks noChangeAspect="1"/>
          </p:cNvPicPr>
          <p:nvPr/>
        </p:nvPicPr>
        <p:blipFill>
          <a:blip r:embed="rId2"/>
          <a:stretch>
            <a:fillRect/>
          </a:stretch>
        </p:blipFill>
        <p:spPr>
          <a:xfrm>
            <a:off x="1946932" y="1929142"/>
            <a:ext cx="7716559" cy="4053445"/>
          </a:xfrm>
          <a:prstGeom prst="rect">
            <a:avLst/>
          </a:prstGeom>
        </p:spPr>
      </p:pic>
    </p:spTree>
    <p:extLst>
      <p:ext uri="{BB962C8B-B14F-4D97-AF65-F5344CB8AC3E}">
        <p14:creationId xmlns:p14="http://schemas.microsoft.com/office/powerpoint/2010/main" val="1987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Modules:  Design/Algorith</a:t>
            </a:r>
            <a:r>
              <a:rPr lang="en-IN" altLang="en-US"/>
              <a:t>m</a:t>
            </a:r>
          </a:p>
        </p:txBody>
      </p:sp>
      <p:pic>
        <p:nvPicPr>
          <p:cNvPr id="3" name="Picture 2"/>
          <p:cNvPicPr>
            <a:picLocks noChangeAspect="1"/>
          </p:cNvPicPr>
          <p:nvPr/>
        </p:nvPicPr>
        <p:blipFill rotWithShape="1">
          <a:blip r:embed="rId2"/>
          <a:srcRect b="7786"/>
          <a:stretch/>
        </p:blipFill>
        <p:spPr>
          <a:xfrm>
            <a:off x="2624247" y="2084185"/>
            <a:ext cx="7252998" cy="4351122"/>
          </a:xfrm>
          <a:prstGeom prst="rect">
            <a:avLst/>
          </a:prstGeom>
        </p:spPr>
      </p:pic>
    </p:spTree>
    <p:extLst>
      <p:ext uri="{BB962C8B-B14F-4D97-AF65-F5344CB8AC3E}">
        <p14:creationId xmlns:p14="http://schemas.microsoft.com/office/powerpoint/2010/main" val="71667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8515" y="2222500"/>
            <a:ext cx="10563225" cy="3638550"/>
          </a:xfrm>
        </p:spPr>
        <p:txBody>
          <a:bodyPr/>
          <a:lstStyle/>
          <a:p>
            <a:pPr marL="0" indent="0">
              <a:buNone/>
            </a:pPr>
            <a:r>
              <a:rPr lang="en-US"/>
              <a:t>Output generated would be of the form of a .csv file which can be later on taken into various applications such as data analysis, surveys, etc.</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1168400" y="3256280"/>
            <a:ext cx="9562465" cy="2341880"/>
          </a:xfrm>
          <a:prstGeom prst="rect">
            <a:avLst/>
          </a:prstGeom>
        </p:spPr>
      </p:pic>
      <p:sp>
        <p:nvSpPr>
          <p:cNvPr id="6" name="Text Box 5"/>
          <p:cNvSpPr txBox="1"/>
          <p:nvPr/>
        </p:nvSpPr>
        <p:spPr>
          <a:xfrm>
            <a:off x="3125638" y="5861050"/>
            <a:ext cx="6568440" cy="275590"/>
          </a:xfrm>
          <a:prstGeom prst="rect">
            <a:avLst/>
          </a:prstGeom>
          <a:noFill/>
        </p:spPr>
        <p:txBody>
          <a:bodyPr wrap="square" rtlCol="0">
            <a:spAutoFit/>
          </a:bodyPr>
          <a:lstStyle/>
          <a:p>
            <a:r>
              <a:rPr lang="en-US" sz="1200" dirty="0"/>
              <a:t>Figure 4: Screenshot of Output .csv file generated from OMR sheet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 &amp; Conclusion</a:t>
            </a:r>
          </a:p>
        </p:txBody>
      </p:sp>
      <p:sp>
        <p:nvSpPr>
          <p:cNvPr id="4" name="Content Placeholder 3"/>
          <p:cNvSpPr>
            <a:spLocks noGrp="1"/>
          </p:cNvSpPr>
          <p:nvPr>
            <p:ph sz="half" idx="2"/>
          </p:nvPr>
        </p:nvSpPr>
        <p:spPr>
          <a:xfrm>
            <a:off x="810260" y="2222500"/>
            <a:ext cx="10571480" cy="3638550"/>
          </a:xfrm>
        </p:spPr>
        <p:txBody>
          <a:bodyPr/>
          <a:lstStyle/>
          <a:p>
            <a:pPr algn="just">
              <a:buFont typeface="Wingdings" panose="05000000000000000000" charset="0"/>
              <a:buChar char="§"/>
            </a:pPr>
            <a:r>
              <a:rPr lang="en-US"/>
              <a:t>Our Proposed model is Currently nearly 94% accurate on good quality document scans and about 90% accurate on mobile images. </a:t>
            </a:r>
          </a:p>
          <a:p>
            <a:pPr algn="just">
              <a:buFont typeface="Wingdings" panose="05000000000000000000" charset="0"/>
              <a:buChar char="§"/>
            </a:pPr>
            <a:r>
              <a:rPr lang="en-US"/>
              <a:t>OMR scanners are faster and more accurate than OCR scanners for processing OMR sheets, and that they can provide timely feedback to students. OMR scanning systems have been successfully implemented in various academic settings, with studies reporting high levels of accuracy and efficiency. These systems have the potential to save time and reduce the risk of errors compared to manual data entry or scanning. Additionally, OMR software that allows users to upload images directly without a scanner can offer convenience, flexibility, cost savings, improved accuracy, time savings, and data security. </a:t>
            </a:r>
          </a:p>
          <a:p>
            <a:pPr algn="just">
              <a:buFont typeface="Wingdings" panose="05000000000000000000" charset="0"/>
              <a:buChar char="§"/>
            </a:pPr>
            <a:r>
              <a:rPr lang="en-US"/>
              <a:t>Overall, OMR checkers offer a reliable and efficient solution for grading multiple choice exams and evaluating student performance in large classes.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Scope of the Project</a:t>
            </a:r>
          </a:p>
        </p:txBody>
      </p:sp>
      <p:sp>
        <p:nvSpPr>
          <p:cNvPr id="4" name="Content Placeholder 3"/>
          <p:cNvSpPr>
            <a:spLocks noGrp="1"/>
          </p:cNvSpPr>
          <p:nvPr>
            <p:ph sz="half" idx="2"/>
          </p:nvPr>
        </p:nvSpPr>
        <p:spPr>
          <a:xfrm>
            <a:off x="810260" y="2222500"/>
            <a:ext cx="10571480" cy="3638550"/>
          </a:xfrm>
        </p:spPr>
        <p:txBody>
          <a:bodyPr/>
          <a:lstStyle/>
          <a:p>
            <a:pPr algn="just">
              <a:buFont typeface="Wingdings" panose="05000000000000000000" charset="0"/>
              <a:buChar char="§"/>
            </a:pPr>
            <a:r>
              <a:rPr lang="en-US"/>
              <a:t>The integration of artificial intelligence (AI) with OMR software can significantly improve the accuracy and speed of processing OMR sheets. With AI, the software can learn from past data and optimize the processing of future sheets.</a:t>
            </a:r>
          </a:p>
          <a:p>
            <a:pPr algn="just">
              <a:buFont typeface="Wingdings" panose="05000000000000000000" charset="0"/>
              <a:buChar char="§"/>
            </a:pPr>
            <a:r>
              <a:rPr lang="en-US"/>
              <a:t>Cloud-based OMR solutions can offer more flexibility, accessibility, and scalability. Users can access the software from anywhere and scale up or down as per their requirements.</a:t>
            </a:r>
          </a:p>
          <a:p>
            <a:pPr algn="just">
              <a:buFont typeface="Wingdings" panose="05000000000000000000" charset="0"/>
              <a:buChar char="§"/>
            </a:pPr>
            <a:r>
              <a:rPr lang="en-US"/>
              <a:t>With the increasing use of smartphones and tablets, mobile-based OMR applications can be developed. Users can scan the OMR sheets using their mobile devices and process the data in real-time.</a:t>
            </a:r>
          </a:p>
          <a:p>
            <a:pPr algn="just">
              <a:buFont typeface="Wingdings" panose="05000000000000000000" charset="0"/>
              <a:buChar char="§"/>
            </a:pPr>
            <a:r>
              <a:rPr lang="en-US"/>
              <a:t>With globalization, there is a growing need for OMR software that supports multiple languages. Multi-lingual support can help to process OMR sheets in different languages without any errors.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89" y="3286664"/>
            <a:ext cx="4468485" cy="1469962"/>
          </a:xfrm>
        </p:spPr>
        <p:txBody>
          <a:bodyPr/>
          <a:lstStyle/>
          <a:p>
            <a:r>
              <a:rPr lang="en-US" sz="6000" dirty="0"/>
              <a:t>Thank You</a:t>
            </a:r>
          </a:p>
        </p:txBody>
      </p:sp>
      <p:sp>
        <p:nvSpPr>
          <p:cNvPr id="3" name="Text Placeholder 2"/>
          <p:cNvSpPr>
            <a:spLocks noGrp="1"/>
          </p:cNvSpPr>
          <p:nvPr>
            <p:ph type="body" idx="1"/>
          </p:nvPr>
        </p:nvSpPr>
        <p:spPr>
          <a:xfrm>
            <a:off x="6543041" y="5270083"/>
            <a:ext cx="5058912" cy="1266248"/>
          </a:xfrm>
        </p:spPr>
        <p:txBody>
          <a:bodyPr/>
          <a:lstStyle/>
          <a:p>
            <a:pPr marL="0" marR="0" indent="0" algn="l" rtl="0" eaLnBrk="1" fontAlgn="auto" latinLnBrk="0" hangingPunct="1">
              <a:spcBef>
                <a:spcPts val="0"/>
              </a:spcBef>
              <a:spcAft>
                <a:spcPts val="0"/>
              </a:spcAft>
            </a:pPr>
            <a:r>
              <a:rPr lang="en-GB" sz="1800" b="1" i="0" kern="1200" spc="0" baseline="0" dirty="0">
                <a:ln>
                  <a:noFill/>
                </a:ln>
                <a:effectLst/>
                <a:latin typeface="+mj-lt"/>
                <a:ea typeface="+mn-ea"/>
                <a:cs typeface="Arial" panose="020B0604020202020204" pitchFamily="34" charset="0"/>
              </a:rPr>
              <a:t>NITISH BHARDWAJ(225/PCA/007)</a:t>
            </a:r>
            <a:endParaRPr lang="en-US" dirty="0">
              <a:effectLst/>
              <a:latin typeface="+mj-lt"/>
            </a:endParaRPr>
          </a:p>
          <a:p>
            <a:pPr marL="0" marR="0" indent="0" algn="l" rtl="0" eaLnBrk="1" fontAlgn="auto" latinLnBrk="0" hangingPunct="1">
              <a:spcBef>
                <a:spcPts val="0"/>
              </a:spcBef>
              <a:spcAft>
                <a:spcPts val="0"/>
              </a:spcAft>
            </a:pPr>
            <a:r>
              <a:rPr lang="en-GB" sz="1800" b="1" kern="1200" dirty="0">
                <a:effectLst/>
                <a:latin typeface="+mj-lt"/>
                <a:ea typeface="+mn-ea"/>
                <a:cs typeface="Arial" panose="020B0604020202020204" pitchFamily="34" charset="0"/>
              </a:rPr>
              <a:t>PRASHANT KUMAR</a:t>
            </a:r>
            <a:r>
              <a:rPr lang="en-GB" sz="1800" b="1" i="0" kern="1200" spc="0" baseline="0" dirty="0">
                <a:ln>
                  <a:noFill/>
                </a:ln>
                <a:effectLst/>
                <a:latin typeface="+mj-lt"/>
                <a:ea typeface="+mn-ea"/>
                <a:cs typeface="Arial" panose="020B0604020202020204" pitchFamily="34" charset="0"/>
              </a:rPr>
              <a:t>(225/PCA</a:t>
            </a:r>
            <a:r>
              <a:rPr lang="en-GB" sz="1800" b="1" i="0" kern="1200" spc="0" baseline="0">
                <a:ln>
                  <a:noFill/>
                </a:ln>
                <a:effectLst/>
                <a:latin typeface="+mj-lt"/>
                <a:ea typeface="+mn-ea"/>
                <a:cs typeface="Arial" panose="020B0604020202020204" pitchFamily="34" charset="0"/>
              </a:rPr>
              <a:t>/009)</a:t>
            </a:r>
            <a:endParaRPr lang="en-US" dirty="0">
              <a:effectLst/>
              <a:latin typeface="+mj-lt"/>
            </a:endParaRPr>
          </a:p>
          <a:p>
            <a:pPr marL="0" marR="0" indent="0" algn="l" rtl="0" eaLnBrk="1" fontAlgn="auto" latinLnBrk="0" hangingPunct="1">
              <a:spcBef>
                <a:spcPts val="0"/>
              </a:spcBef>
              <a:spcAft>
                <a:spcPts val="0"/>
              </a:spcAft>
            </a:pPr>
            <a:r>
              <a:rPr lang="en-GB" sz="1800" b="1" kern="1200" dirty="0">
                <a:effectLst/>
                <a:latin typeface="+mj-lt"/>
                <a:ea typeface="+mn-ea"/>
                <a:cs typeface="Arial" panose="020B0604020202020204" pitchFamily="34" charset="0"/>
              </a:rPr>
              <a:t>BRIJ KISHORE SINGH YADAV</a:t>
            </a:r>
            <a:r>
              <a:rPr lang="en-GB" sz="1800" b="1" i="0" kern="1200" spc="0" baseline="0" dirty="0">
                <a:ln>
                  <a:noFill/>
                </a:ln>
                <a:effectLst/>
                <a:latin typeface="+mj-lt"/>
                <a:ea typeface="+mn-ea"/>
                <a:cs typeface="Arial" panose="020B0604020202020204" pitchFamily="34" charset="0"/>
              </a:rPr>
              <a:t>(225/PCA/004)</a:t>
            </a:r>
          </a:p>
          <a:p>
            <a:pPr marL="0" marR="0" indent="0" algn="l" rtl="0" eaLnBrk="1" fontAlgn="auto" latinLnBrk="0" hangingPunct="1">
              <a:spcBef>
                <a:spcPts val="0"/>
              </a:spcBef>
              <a:spcAft>
                <a:spcPts val="0"/>
              </a:spcAft>
            </a:pPr>
            <a:endParaRPr lang="en-US" dirty="0">
              <a:effectLst/>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260" y="1449070"/>
            <a:ext cx="10572115" cy="2180590"/>
          </a:xfrm>
        </p:spPr>
        <p:txBody>
          <a:bodyPr/>
          <a:lstStyle/>
          <a:p>
            <a:r>
              <a:rPr lang="en-US" dirty="0"/>
              <a:t>Optical Mark Recognition using Computer Vision </a:t>
            </a:r>
          </a:p>
        </p:txBody>
      </p:sp>
      <p:sp>
        <p:nvSpPr>
          <p:cNvPr id="3" name="Subtitle 2"/>
          <p:cNvSpPr>
            <a:spLocks noGrp="1"/>
          </p:cNvSpPr>
          <p:nvPr>
            <p:ph type="subTitle" idx="1"/>
          </p:nvPr>
        </p:nvSpPr>
        <p:spPr>
          <a:xfrm>
            <a:off x="810260" y="5280660"/>
            <a:ext cx="10572115" cy="1306195"/>
          </a:xfrm>
        </p:spPr>
        <p:txBody>
          <a:bodyPr/>
          <a:lstStyle/>
          <a:p>
            <a:pPr marL="0" marR="0" indent="0" algn="l" rtl="0" eaLnBrk="1" fontAlgn="auto" latinLnBrk="0" hangingPunct="1">
              <a:spcBef>
                <a:spcPts val="0"/>
              </a:spcBef>
              <a:spcAft>
                <a:spcPts val="0"/>
              </a:spcAft>
            </a:pPr>
            <a:r>
              <a:rPr lang="en-US" dirty="0">
                <a:latin typeface="+mj-lt"/>
              </a:rPr>
              <a:t>By- </a:t>
            </a:r>
            <a:r>
              <a:rPr lang="en-GB" sz="1800" b="1" i="0" kern="1200" spc="0" baseline="0" dirty="0">
                <a:ln>
                  <a:noFill/>
                </a:ln>
                <a:effectLst/>
                <a:latin typeface="+mj-lt"/>
                <a:cs typeface="Times New Roman" panose="02020603050405020304" pitchFamily="18" charset="0"/>
              </a:rPr>
              <a:t>NITISH BHARDWAJ(225/PCA/007)</a:t>
            </a:r>
            <a:endParaRPr lang="en-US" dirty="0">
              <a:effectLst/>
              <a:latin typeface="+mj-lt"/>
              <a:cs typeface="Times New Roman" panose="02020603050405020304" pitchFamily="18" charset="0"/>
            </a:endParaRPr>
          </a:p>
          <a:p>
            <a:pPr marL="0" marR="0" indent="0" algn="l" rtl="0" eaLnBrk="1" fontAlgn="auto" latinLnBrk="0" hangingPunct="1">
              <a:spcBef>
                <a:spcPts val="0"/>
              </a:spcBef>
              <a:spcAft>
                <a:spcPts val="0"/>
              </a:spcAft>
            </a:pPr>
            <a:r>
              <a:rPr lang="en-GB" sz="1800" b="1" kern="1200" dirty="0">
                <a:effectLst/>
                <a:latin typeface="+mj-lt"/>
                <a:cs typeface="Times New Roman" panose="02020603050405020304" pitchFamily="18" charset="0"/>
              </a:rPr>
              <a:t>PRASHANT KUMAR</a:t>
            </a:r>
            <a:r>
              <a:rPr lang="en-GB" sz="1800" b="1" i="0" kern="1200" spc="0" baseline="0" dirty="0">
                <a:ln>
                  <a:noFill/>
                </a:ln>
                <a:effectLst/>
                <a:latin typeface="+mj-lt"/>
                <a:cs typeface="Times New Roman" panose="02020603050405020304" pitchFamily="18" charset="0"/>
              </a:rPr>
              <a:t>(225/PCA/009)</a:t>
            </a:r>
            <a:endParaRPr lang="en-US" dirty="0">
              <a:effectLst/>
              <a:latin typeface="+mj-lt"/>
              <a:cs typeface="Times New Roman" panose="02020603050405020304" pitchFamily="18" charset="0"/>
            </a:endParaRPr>
          </a:p>
          <a:p>
            <a:pPr marL="0" marR="0" indent="0" algn="l" rtl="0" eaLnBrk="1" fontAlgn="auto" latinLnBrk="0" hangingPunct="1">
              <a:spcBef>
                <a:spcPts val="0"/>
              </a:spcBef>
              <a:spcAft>
                <a:spcPts val="0"/>
              </a:spcAft>
            </a:pPr>
            <a:r>
              <a:rPr lang="en-GB" sz="1800" b="1" kern="1200" dirty="0">
                <a:effectLst/>
                <a:latin typeface="+mj-lt"/>
                <a:cs typeface="Times New Roman" panose="02020603050405020304" pitchFamily="18" charset="0"/>
              </a:rPr>
              <a:t>BRIJ KISHORE SINGH YADAV</a:t>
            </a:r>
            <a:r>
              <a:rPr lang="en-GB" sz="1800" b="1" i="0" kern="1200" spc="0" baseline="0" dirty="0">
                <a:ln>
                  <a:noFill/>
                </a:ln>
                <a:effectLst/>
                <a:latin typeface="+mj-lt"/>
                <a:cs typeface="Times New Roman" panose="02020603050405020304" pitchFamily="18" charset="0"/>
              </a:rPr>
              <a:t>(225/PCA/004)</a:t>
            </a:r>
            <a:endParaRPr lang="en-US" dirty="0">
              <a:effectLst/>
              <a:latin typeface="+mj-lt"/>
              <a:cs typeface="Times New Roman" panose="02020603050405020304" pitchFamily="18" charset="0"/>
            </a:endParaRPr>
          </a:p>
          <a:p>
            <a:pPr algn="just"/>
            <a:endParaRPr lang="en-I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Table OF Contents</a:t>
            </a:r>
          </a:p>
        </p:txBody>
      </p:sp>
      <p:sp>
        <p:nvSpPr>
          <p:cNvPr id="3" name="Content Placeholder 2"/>
          <p:cNvSpPr>
            <a:spLocks noGrp="1"/>
          </p:cNvSpPr>
          <p:nvPr>
            <p:ph idx="1"/>
          </p:nvPr>
        </p:nvSpPr>
        <p:spPr/>
        <p:txBody>
          <a:bodyPr/>
          <a:lstStyle/>
          <a:p>
            <a:pPr>
              <a:buFont typeface="Wingdings" panose="05000000000000000000" charset="0"/>
              <a:buChar char="§"/>
            </a:pPr>
            <a:r>
              <a:rPr lang="en-IN" altLang="en-US"/>
              <a:t>Introduction</a:t>
            </a:r>
          </a:p>
          <a:p>
            <a:pPr>
              <a:buFont typeface="Wingdings" panose="05000000000000000000" charset="0"/>
              <a:buChar char="§"/>
            </a:pPr>
            <a:r>
              <a:rPr lang="en-IN" altLang="en-US"/>
              <a:t>Problem Statement </a:t>
            </a:r>
          </a:p>
          <a:p>
            <a:pPr>
              <a:buFont typeface="Wingdings" panose="05000000000000000000" charset="0"/>
              <a:buChar char="§"/>
            </a:pPr>
            <a:r>
              <a:rPr lang="en-IN" altLang="en-US"/>
              <a:t>Technologies to be used</a:t>
            </a:r>
          </a:p>
          <a:p>
            <a:pPr>
              <a:buFont typeface="Wingdings" panose="05000000000000000000" charset="0"/>
              <a:buChar char="§"/>
            </a:pPr>
            <a:r>
              <a:rPr lang="en-IN" altLang="en-US"/>
              <a:t>Project Description</a:t>
            </a:r>
          </a:p>
          <a:p>
            <a:pPr>
              <a:buFont typeface="Wingdings" panose="05000000000000000000" charset="0"/>
              <a:buChar char="§"/>
            </a:pPr>
            <a:r>
              <a:rPr lang="en-IN" altLang="en-US"/>
              <a:t>Results &amp; Conclusion</a:t>
            </a:r>
          </a:p>
          <a:p>
            <a:pPr>
              <a:buFont typeface="Wingdings" panose="05000000000000000000" charset="0"/>
              <a:buChar char="§"/>
            </a:pPr>
            <a:r>
              <a:rPr lang="en-IN" altLang="en-US"/>
              <a:t>Future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Intoduction</a:t>
            </a:r>
          </a:p>
        </p:txBody>
      </p:sp>
      <p:sp>
        <p:nvSpPr>
          <p:cNvPr id="3" name="Content Placeholder 2"/>
          <p:cNvSpPr>
            <a:spLocks noGrp="1"/>
          </p:cNvSpPr>
          <p:nvPr>
            <p:ph idx="1"/>
          </p:nvPr>
        </p:nvSpPr>
        <p:spPr>
          <a:xfrm>
            <a:off x="818515" y="2222500"/>
            <a:ext cx="9850755" cy="3636645"/>
          </a:xfrm>
        </p:spPr>
        <p:txBody>
          <a:bodyPr>
            <a:normAutofit fontScale="97500" lnSpcReduction="10000"/>
          </a:bodyPr>
          <a:lstStyle/>
          <a:p>
            <a:pPr algn="just">
              <a:buFont typeface="Wingdings" panose="05000000000000000000" charset="0"/>
              <a:buChar char="§"/>
            </a:pPr>
            <a:r>
              <a:rPr lang="en-US" sz="2400" dirty="0"/>
              <a:t>This project focuses on providing a portable and convenient solution to the OMR sheet checking with the help of Computer Vision and proposing a  application</a:t>
            </a:r>
            <a:r>
              <a:rPr lang="en-IN" altLang="en-US" sz="2400" dirty="0"/>
              <a:t> software</a:t>
            </a:r>
            <a:r>
              <a:rPr lang="en-US" sz="2400" dirty="0"/>
              <a:t> made with python that allows you to upload OMR and get it evaluated accurately without the hassle of huge OMR scanners.</a:t>
            </a:r>
          </a:p>
          <a:p>
            <a:pPr algn="just">
              <a:buFont typeface="Wingdings" panose="05000000000000000000" charset="0"/>
              <a:buChar char="§"/>
            </a:pPr>
            <a:r>
              <a:rPr lang="en-US" sz="2400" dirty="0"/>
              <a:t>We propose a software where you can post image of OMR sheet taken from different angles yet our application can detect the bubbles marked and evaluate the answers accordingly as per the answer scheme. It generates a .csv file as output with all the necessary fields such as roll no., question no.,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Problem Statement</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charset="0"/>
              <a:buChar char="§"/>
            </a:pPr>
            <a:r>
              <a:rPr lang="en-US"/>
              <a:t>In today’s world most of the competitive exams are based on MCQ (Multiple Choice Questions). The responses of these MCQ based exams are recorded in the Optical Mark Reader (OMR) sheet. Evaluation of the OMR sheet requires separate specialized machines for scanning and marking. The sheets used by these machines are special and costs more than a normal sheet.</a:t>
            </a:r>
          </a:p>
          <a:p>
            <a:pPr algn="just">
              <a:buFont typeface="Wingdings" panose="05000000000000000000" charset="0"/>
              <a:buChar char="§"/>
            </a:pPr>
            <a:r>
              <a:rPr lang="en-US"/>
              <a:t>OMR (Optical Mark Reader or Optical Mark Recognition) is the process of gathering information from human beings by recognizing marks on a document. OMR is accomplished by using a hardware device (scanner) that detects a reflection or limited light transmittance on or through a piece of paper.</a:t>
            </a:r>
          </a:p>
          <a:p>
            <a:pPr algn="just">
              <a:buFont typeface="Wingdings" panose="05000000000000000000" charset="0"/>
              <a:buChar char="§"/>
            </a:pPr>
            <a:r>
              <a:rPr lang="en-US"/>
              <a:t>OMR analyzing is process of automatically analyzing human marked sheets used to record answers and interpreting their results. Candidates filling their OMR sheets using pencil or Ball-Point Pens. These hardware device lacks in portability and are expensive to use. Thus, limits the usage of OMRs widely which end up in lack of opportunities or say, we are unable to make the best out of this technology.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Technologies To Be Used</a:t>
            </a:r>
          </a:p>
        </p:txBody>
      </p:sp>
      <p:sp>
        <p:nvSpPr>
          <p:cNvPr id="3" name="Content Placeholder 2"/>
          <p:cNvSpPr>
            <a:spLocks noGrp="1"/>
          </p:cNvSpPr>
          <p:nvPr>
            <p:ph idx="1"/>
          </p:nvPr>
        </p:nvSpPr>
        <p:spPr>
          <a:xfrm>
            <a:off x="818515" y="2222500"/>
            <a:ext cx="4012565" cy="4284980"/>
          </a:xfrm>
        </p:spPr>
        <p:txBody>
          <a:bodyPr>
            <a:noAutofit/>
          </a:bodyPr>
          <a:lstStyle/>
          <a:p>
            <a:pPr marL="0" indent="0">
              <a:buNone/>
            </a:pPr>
            <a:endParaRPr lang="en-US" b="1"/>
          </a:p>
          <a:p>
            <a:pPr marL="0" indent="0">
              <a:buNone/>
            </a:pPr>
            <a:r>
              <a:rPr lang="en-US" b="1"/>
              <a:t>Software Platform</a:t>
            </a:r>
          </a:p>
          <a:p>
            <a:pPr marL="0" indent="0">
              <a:buNone/>
            </a:pPr>
            <a:r>
              <a:rPr lang="en-US" sz="1400"/>
              <a:t>a)Front-end</a:t>
            </a:r>
          </a:p>
          <a:p>
            <a:pPr>
              <a:buFont typeface="Wingdings" panose="05000000000000000000" charset="0"/>
              <a:buChar char="§"/>
            </a:pPr>
            <a:r>
              <a:rPr lang="en-US" sz="1400"/>
              <a:t>Python 3</a:t>
            </a:r>
          </a:p>
          <a:p>
            <a:pPr>
              <a:buNone/>
            </a:pPr>
            <a:r>
              <a:rPr lang="en-US" sz="1400"/>
              <a:t>b)OMR Checker</a:t>
            </a:r>
          </a:p>
          <a:p>
            <a:pPr>
              <a:buFont typeface="Wingdings" panose="05000000000000000000" charset="0"/>
              <a:buChar char="§"/>
            </a:pPr>
            <a:r>
              <a:rPr lang="en-US" sz="1400"/>
              <a:t>Pyhton 3</a:t>
            </a:r>
          </a:p>
          <a:p>
            <a:pPr>
              <a:buFont typeface="Wingdings" panose="05000000000000000000" charset="0"/>
              <a:buChar char="§"/>
            </a:pPr>
            <a:r>
              <a:rPr lang="en-US" sz="1400"/>
              <a:t>Opencv</a:t>
            </a:r>
          </a:p>
          <a:p>
            <a:pPr>
              <a:buFont typeface="Wingdings" panose="05000000000000000000" charset="0"/>
              <a:buChar char="§"/>
            </a:pPr>
            <a:r>
              <a:rPr lang="en-US" sz="1400"/>
              <a:t>Rich – table generation</a:t>
            </a:r>
          </a:p>
          <a:p>
            <a:pPr>
              <a:buFont typeface="Wingdings" panose="05000000000000000000" charset="0"/>
              <a:buChar char="§"/>
            </a:pPr>
            <a:r>
              <a:rPr lang="en-US" sz="1400"/>
              <a:t>Numpy</a:t>
            </a:r>
          </a:p>
          <a:p>
            <a:pPr>
              <a:buFont typeface="Wingdings" panose="05000000000000000000" charset="0"/>
              <a:buChar char="§"/>
            </a:pPr>
            <a:r>
              <a:rPr lang="en-US" sz="1400"/>
              <a:t>Pandas</a:t>
            </a:r>
          </a:p>
          <a:p>
            <a:pPr>
              <a:buFont typeface="Wingdings" panose="05000000000000000000" charset="0"/>
              <a:buChar char="§"/>
            </a:pPr>
            <a:r>
              <a:rPr lang="en-US" sz="1400"/>
              <a:t>Matplotlib</a:t>
            </a:r>
          </a:p>
          <a:p>
            <a:pPr>
              <a:buFont typeface="Wingdings" panose="05000000000000000000" charset="0"/>
              <a:buChar char="§"/>
            </a:pPr>
            <a:r>
              <a:rPr lang="en-US" sz="1400"/>
              <a:t>Jsonschema</a:t>
            </a:r>
          </a:p>
          <a:p>
            <a:pPr>
              <a:buFont typeface="Wingdings" panose="05000000000000000000" charset="0"/>
              <a:buChar char="§"/>
            </a:pPr>
            <a:r>
              <a:rPr lang="en-US" sz="1400"/>
              <a:t>dotmerge</a:t>
            </a:r>
          </a:p>
        </p:txBody>
      </p:sp>
      <p:sp>
        <p:nvSpPr>
          <p:cNvPr id="4" name="Text Box 3"/>
          <p:cNvSpPr txBox="1"/>
          <p:nvPr/>
        </p:nvSpPr>
        <p:spPr>
          <a:xfrm>
            <a:off x="4523740" y="2584450"/>
            <a:ext cx="5203190" cy="860425"/>
          </a:xfrm>
          <a:prstGeom prst="rect">
            <a:avLst/>
          </a:prstGeom>
          <a:noFill/>
        </p:spPr>
        <p:txBody>
          <a:bodyPr wrap="square" rtlCol="0">
            <a:spAutoFit/>
          </a:bodyPr>
          <a:lstStyle/>
          <a:p>
            <a:r>
              <a:rPr lang="en-US" b="1"/>
              <a:t>Hardware Platform</a:t>
            </a:r>
          </a:p>
          <a:p>
            <a:endParaRPr lang="en-US" b="1"/>
          </a:p>
          <a:p>
            <a:pPr marL="285750" indent="-285750">
              <a:buClr>
                <a:srgbClr val="7030A0"/>
              </a:buClr>
              <a:buFont typeface="Wingdings" panose="05000000000000000000" charset="0"/>
              <a:buChar char="§"/>
            </a:pPr>
            <a:r>
              <a:rPr lang="en-US" sz="1400"/>
              <a:t>Camera for Capturing 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Project Description</a:t>
            </a:r>
          </a:p>
        </p:txBody>
      </p:sp>
      <p:sp>
        <p:nvSpPr>
          <p:cNvPr id="3" name="Content Placeholder 2"/>
          <p:cNvSpPr>
            <a:spLocks noGrp="1"/>
          </p:cNvSpPr>
          <p:nvPr>
            <p:ph idx="1"/>
          </p:nvPr>
        </p:nvSpPr>
        <p:spPr>
          <a:xfrm>
            <a:off x="818515" y="1968500"/>
            <a:ext cx="10554335" cy="3890645"/>
          </a:xfrm>
        </p:spPr>
        <p:txBody>
          <a:bodyPr/>
          <a:lstStyle/>
          <a:p>
            <a:pPr marL="0" indent="0" algn="just">
              <a:buNone/>
            </a:pPr>
            <a:r>
              <a:rPr lang="en-US" sz="1400"/>
              <a:t>We propose a full-fledged OMR checking software that can read and evaluate OMR sheets scanned at any angle and having any color.</a:t>
            </a:r>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p:txBody>
      </p:sp>
      <p:graphicFrame>
        <p:nvGraphicFramePr>
          <p:cNvPr id="8" name="Table 7"/>
          <p:cNvGraphicFramePr/>
          <p:nvPr/>
        </p:nvGraphicFramePr>
        <p:xfrm>
          <a:off x="1930400" y="2824480"/>
          <a:ext cx="8097520" cy="3886200"/>
        </p:xfrm>
        <a:graphic>
          <a:graphicData uri="http://schemas.openxmlformats.org/drawingml/2006/table">
            <a:tbl>
              <a:tblPr firstRow="1" bandRow="1">
                <a:tableStyleId>{5C22544A-7EE6-4342-B048-85BDC9FD1C3A}</a:tableStyleId>
              </a:tblPr>
              <a:tblGrid>
                <a:gridCol w="2432685">
                  <a:extLst>
                    <a:ext uri="{9D8B030D-6E8A-4147-A177-3AD203B41FA5}">
                      <a16:colId xmlns:a16="http://schemas.microsoft.com/office/drawing/2014/main" val="20000"/>
                    </a:ext>
                  </a:extLst>
                </a:gridCol>
                <a:gridCol w="5664835">
                  <a:extLst>
                    <a:ext uri="{9D8B030D-6E8A-4147-A177-3AD203B41FA5}">
                      <a16:colId xmlns:a16="http://schemas.microsoft.com/office/drawing/2014/main" val="20001"/>
                    </a:ext>
                  </a:extLst>
                </a:gridCol>
              </a:tblGrid>
              <a:tr h="485775">
                <a:tc>
                  <a:txBody>
                    <a:bodyPr/>
                    <a:lstStyle/>
                    <a:p>
                      <a:pPr>
                        <a:buNone/>
                      </a:pPr>
                      <a:r>
                        <a:rPr lang="en-US"/>
                        <a:t>Specs </a:t>
                      </a:r>
                    </a:p>
                  </a:txBody>
                  <a:tcPr/>
                </a:tc>
                <a:tc>
                  <a:txBody>
                    <a:bodyPr/>
                    <a:lstStyle/>
                    <a:p>
                      <a:pPr>
                        <a:buNone/>
                      </a:pPr>
                      <a:endParaRPr lang="en-US"/>
                    </a:p>
                  </a:txBody>
                  <a:tcPr/>
                </a:tc>
                <a:extLst>
                  <a:ext uri="{0D108BD9-81ED-4DB2-BD59-A6C34878D82A}">
                    <a16:rowId xmlns:a16="http://schemas.microsoft.com/office/drawing/2014/main" val="10000"/>
                  </a:ext>
                </a:extLst>
              </a:tr>
              <a:tr h="485775">
                <a:tc>
                  <a:txBody>
                    <a:bodyPr/>
                    <a:lstStyle/>
                    <a:p>
                      <a:pPr>
                        <a:buNone/>
                      </a:pPr>
                      <a:r>
                        <a:rPr lang="en-US"/>
                        <a:t>Accuracy</a:t>
                      </a:r>
                    </a:p>
                  </a:txBody>
                  <a:tcPr/>
                </a:tc>
                <a:tc>
                  <a:txBody>
                    <a:bodyPr/>
                    <a:lstStyle/>
                    <a:p>
                      <a:pPr>
                        <a:buNone/>
                      </a:pPr>
                      <a:r>
                        <a:rPr lang="en-US" sz="1200"/>
                        <a:t>Currently nearly 94% accurate on good quality document scans; and about 90% accurate on mobile images.</a:t>
                      </a:r>
                    </a:p>
                  </a:txBody>
                  <a:tcPr/>
                </a:tc>
                <a:extLst>
                  <a:ext uri="{0D108BD9-81ED-4DB2-BD59-A6C34878D82A}">
                    <a16:rowId xmlns:a16="http://schemas.microsoft.com/office/drawing/2014/main" val="10001"/>
                  </a:ext>
                </a:extLst>
              </a:tr>
              <a:tr h="485775">
                <a:tc>
                  <a:txBody>
                    <a:bodyPr/>
                    <a:lstStyle/>
                    <a:p>
                      <a:pPr indent="0">
                        <a:buNone/>
                      </a:pPr>
                      <a:r>
                        <a:rPr lang="en-US" sz="1800" b="0">
                          <a:latin typeface="Century Gothic" panose="020B0502020202020204" charset="0"/>
                          <a:ea typeface="Times New Roman" panose="02020603050405020304" charset="0"/>
                          <a:cs typeface="Century Gothic" panose="020B0502020202020204" charset="0"/>
                        </a:rPr>
                        <a:t>Robustness</a:t>
                      </a:r>
                    </a:p>
                  </a:txBody>
                  <a:tcPr marL="68580" marR="68580" marT="0" marB="0"/>
                </a:tc>
                <a:tc>
                  <a:txBody>
                    <a:bodyPr/>
                    <a:lstStyle/>
                    <a:p>
                      <a:pPr>
                        <a:buNone/>
                      </a:pPr>
                      <a:r>
                        <a:rPr lang="en-US" sz="1200"/>
                        <a:t>Supports low resolution, xeroxed sheets. Minimum resolution 640x480 </a:t>
                      </a:r>
                    </a:p>
                  </a:txBody>
                  <a:tcPr/>
                </a:tc>
                <a:extLst>
                  <a:ext uri="{0D108BD9-81ED-4DB2-BD59-A6C34878D82A}">
                    <a16:rowId xmlns:a16="http://schemas.microsoft.com/office/drawing/2014/main" val="10002"/>
                  </a:ext>
                </a:extLst>
              </a:tr>
              <a:tr h="485775">
                <a:tc>
                  <a:txBody>
                    <a:bodyPr/>
                    <a:lstStyle/>
                    <a:p>
                      <a:pPr>
                        <a:buNone/>
                      </a:pPr>
                      <a:r>
                        <a:rPr lang="en-US"/>
                        <a:t>Fast</a:t>
                      </a:r>
                    </a:p>
                  </a:txBody>
                  <a:tcPr/>
                </a:tc>
                <a:tc>
                  <a:txBody>
                    <a:bodyPr/>
                    <a:lstStyle/>
                    <a:p>
                      <a:pPr>
                        <a:buNone/>
                      </a:pPr>
                      <a:r>
                        <a:rPr lang="en-US" sz="1200"/>
                        <a:t>Current processing speed without any optimization is 100 OMRs/minute.</a:t>
                      </a:r>
                    </a:p>
                  </a:txBody>
                  <a:tcPr/>
                </a:tc>
                <a:extLst>
                  <a:ext uri="{0D108BD9-81ED-4DB2-BD59-A6C34878D82A}">
                    <a16:rowId xmlns:a16="http://schemas.microsoft.com/office/drawing/2014/main" val="10003"/>
                  </a:ext>
                </a:extLst>
              </a:tr>
              <a:tr h="485775">
                <a:tc>
                  <a:txBody>
                    <a:bodyPr/>
                    <a:lstStyle/>
                    <a:p>
                      <a:pPr>
                        <a:buNone/>
                      </a:pPr>
                      <a:r>
                        <a:rPr lang="en-US"/>
                        <a:t>Customizable</a:t>
                      </a:r>
                    </a:p>
                  </a:txBody>
                  <a:tcPr/>
                </a:tc>
                <a:tc>
                  <a:txBody>
                    <a:bodyPr/>
                    <a:lstStyle/>
                    <a:p>
                      <a:pPr>
                        <a:buNone/>
                      </a:pPr>
                      <a:r>
                        <a:rPr lang="en-US" sz="1200"/>
                        <a:t>Easily apply to custom OMR layouts, surveys, etc.</a:t>
                      </a:r>
                    </a:p>
                  </a:txBody>
                  <a:tcPr/>
                </a:tc>
                <a:extLst>
                  <a:ext uri="{0D108BD9-81ED-4DB2-BD59-A6C34878D82A}">
                    <a16:rowId xmlns:a16="http://schemas.microsoft.com/office/drawing/2014/main" val="10004"/>
                  </a:ext>
                </a:extLst>
              </a:tr>
              <a:tr h="485775">
                <a:tc>
                  <a:txBody>
                    <a:bodyPr/>
                    <a:lstStyle/>
                    <a:p>
                      <a:pPr>
                        <a:buNone/>
                      </a:pPr>
                      <a:r>
                        <a:rPr lang="en-US"/>
                        <a:t>Visually Rich</a:t>
                      </a:r>
                    </a:p>
                  </a:txBody>
                  <a:tcPr/>
                </a:tc>
                <a:tc>
                  <a:txBody>
                    <a:bodyPr/>
                    <a:lstStyle/>
                    <a:p>
                      <a:pPr>
                        <a:buNone/>
                      </a:pPr>
                      <a:r>
                        <a:rPr lang="en-US" sz="1200"/>
                        <a:t>Get insights to configure and debug easily.</a:t>
                      </a:r>
                    </a:p>
                  </a:txBody>
                  <a:tcPr/>
                </a:tc>
                <a:extLst>
                  <a:ext uri="{0D108BD9-81ED-4DB2-BD59-A6C34878D82A}">
                    <a16:rowId xmlns:a16="http://schemas.microsoft.com/office/drawing/2014/main" val="10005"/>
                  </a:ext>
                </a:extLst>
              </a:tr>
              <a:tr h="485775">
                <a:tc>
                  <a:txBody>
                    <a:bodyPr/>
                    <a:lstStyle/>
                    <a:p>
                      <a:pPr>
                        <a:buNone/>
                      </a:pPr>
                      <a:r>
                        <a:rPr lang="en-US"/>
                        <a:t>Lightweight</a:t>
                      </a:r>
                    </a:p>
                  </a:txBody>
                  <a:tcPr/>
                </a:tc>
                <a:tc>
                  <a:txBody>
                    <a:bodyPr/>
                    <a:lstStyle/>
                    <a:p>
                      <a:pPr>
                        <a:buNone/>
                      </a:pPr>
                      <a:r>
                        <a:rPr lang="en-US" sz="1200"/>
                        <a:t>Very minimal core code size.</a:t>
                      </a:r>
                    </a:p>
                  </a:txBody>
                  <a:tcPr/>
                </a:tc>
                <a:extLst>
                  <a:ext uri="{0D108BD9-81ED-4DB2-BD59-A6C34878D82A}">
                    <a16:rowId xmlns:a16="http://schemas.microsoft.com/office/drawing/2014/main" val="10006"/>
                  </a:ext>
                </a:extLst>
              </a:tr>
              <a:tr h="485775">
                <a:tc>
                  <a:txBody>
                    <a:bodyPr/>
                    <a:lstStyle/>
                    <a:p>
                      <a:pPr>
                        <a:buNone/>
                      </a:pPr>
                      <a:r>
                        <a:rPr lang="en-US"/>
                        <a:t>Large Scale</a:t>
                      </a:r>
                    </a:p>
                  </a:txBody>
                  <a:tcPr/>
                </a:tc>
                <a:tc>
                  <a:txBody>
                    <a:bodyPr/>
                    <a:lstStyle/>
                    <a:p>
                      <a:pPr>
                        <a:buNone/>
                      </a:pPr>
                      <a:r>
                        <a:rPr lang="en-US" sz="1200"/>
                        <a:t>Tested on a large scale. </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sz="half" idx="1"/>
          </p:nvPr>
        </p:nvSpPr>
        <p:spPr>
          <a:xfrm>
            <a:off x="818515" y="3542665"/>
            <a:ext cx="5186045" cy="2318385"/>
          </a:xfrm>
        </p:spPr>
        <p:txBody>
          <a:bodyPr>
            <a:normAutofit/>
          </a:bodyPr>
          <a:lstStyle/>
          <a:p>
            <a:pPr marL="0" indent="0" algn="just">
              <a:buNone/>
            </a:pPr>
            <a:r>
              <a:rPr lang="en-US"/>
              <a:t>Once we capture and configure the OMR layout and image, we just need to throw images of the sheets at the software and you'll get back the marked responses in an excel sheet.</a:t>
            </a:r>
          </a:p>
          <a:p>
            <a:pPr marL="0" indent="0" algn="just">
              <a:buNone/>
            </a:pPr>
            <a:r>
              <a:rPr lang="en-US"/>
              <a:t>Images can be taken from various angles as shown </a:t>
            </a:r>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p:txBody>
      </p:sp>
      <p:pic>
        <p:nvPicPr>
          <p:cNvPr id="5" name="Content Placeholder 4"/>
          <p:cNvPicPr>
            <a:picLocks noGrp="1" noChangeAspect="1"/>
          </p:cNvPicPr>
          <p:nvPr>
            <p:ph sz="half" idx="2"/>
          </p:nvPr>
        </p:nvPicPr>
        <p:blipFill>
          <a:blip r:embed="rId2"/>
          <a:stretch>
            <a:fillRect/>
          </a:stretch>
        </p:blipFill>
        <p:spPr>
          <a:xfrm>
            <a:off x="6450330" y="1957705"/>
            <a:ext cx="4718685" cy="3903345"/>
          </a:xfrm>
          <a:prstGeom prst="rect">
            <a:avLst/>
          </a:prstGeom>
        </p:spPr>
      </p:pic>
      <p:sp>
        <p:nvSpPr>
          <p:cNvPr id="7" name="Text Box 6"/>
          <p:cNvSpPr txBox="1"/>
          <p:nvPr/>
        </p:nvSpPr>
        <p:spPr>
          <a:xfrm>
            <a:off x="6776720" y="6134100"/>
            <a:ext cx="4185920" cy="275590"/>
          </a:xfrm>
          <a:prstGeom prst="rect">
            <a:avLst/>
          </a:prstGeom>
          <a:noFill/>
        </p:spPr>
        <p:txBody>
          <a:bodyPr wrap="square" rtlCol="0">
            <a:spAutoFit/>
          </a:bodyPr>
          <a:lstStyle/>
          <a:p>
            <a:r>
              <a:rPr lang="en-US" sz="1200"/>
              <a:t>Figure 1: Input Images captured at various angles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Modules:  Design/Algorith</a:t>
            </a:r>
            <a:r>
              <a:rPr lang="en-IN" altLang="en-US"/>
              <a:t>m</a:t>
            </a:r>
          </a:p>
        </p:txBody>
      </p:sp>
      <p:pic>
        <p:nvPicPr>
          <p:cNvPr id="255452911"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91660" y="2082800"/>
            <a:ext cx="2964180" cy="4018280"/>
          </a:xfrm>
          <a:prstGeom prst="rect">
            <a:avLst/>
          </a:prstGeom>
          <a:noFill/>
          <a:ln>
            <a:noFill/>
          </a:ln>
        </p:spPr>
      </p:pic>
      <p:sp>
        <p:nvSpPr>
          <p:cNvPr id="5" name="Text Box 4"/>
          <p:cNvSpPr txBox="1"/>
          <p:nvPr/>
        </p:nvSpPr>
        <p:spPr>
          <a:xfrm>
            <a:off x="3870960" y="6276340"/>
            <a:ext cx="4673600" cy="275590"/>
          </a:xfrm>
          <a:prstGeom prst="rect">
            <a:avLst/>
          </a:prstGeom>
          <a:noFill/>
        </p:spPr>
        <p:txBody>
          <a:bodyPr wrap="square" rtlCol="0">
            <a:spAutoFit/>
          </a:bodyPr>
          <a:lstStyle/>
          <a:p>
            <a:r>
              <a:rPr lang="en-IN" altLang="en-US" sz="1200" dirty="0"/>
              <a:t>               </a:t>
            </a:r>
            <a:r>
              <a:rPr lang="en-US" sz="1200" dirty="0"/>
              <a:t>Figure 2: Workflow of the project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Quotable</Template>
  <TotalTime>128</TotalTime>
  <Words>1036</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Century Gothic</vt:lpstr>
      <vt:lpstr>Wingdings</vt:lpstr>
      <vt:lpstr>Wingdings 2</vt:lpstr>
      <vt:lpstr>Wingdings 3</vt:lpstr>
      <vt:lpstr>Quotable</vt:lpstr>
      <vt:lpstr>Ion Boardroom</vt:lpstr>
      <vt:lpstr>PowerPoint Presentation</vt:lpstr>
      <vt:lpstr>Optical Mark Recognition using Computer Vision </vt:lpstr>
      <vt:lpstr>Table OF Contents</vt:lpstr>
      <vt:lpstr>Intoduction</vt:lpstr>
      <vt:lpstr>Problem Statement</vt:lpstr>
      <vt:lpstr>Technologies To Be Used</vt:lpstr>
      <vt:lpstr>Project Description</vt:lpstr>
      <vt:lpstr>PowerPoint Presentation</vt:lpstr>
      <vt:lpstr>Project Modules:  Design/Algorithm</vt:lpstr>
      <vt:lpstr>Project Modules:  Design/Algorithm</vt:lpstr>
      <vt:lpstr>Project Modules:  Design/Algorithm</vt:lpstr>
      <vt:lpstr>PowerPoint Presentation</vt:lpstr>
      <vt:lpstr>Result &amp; Conclusion</vt:lpstr>
      <vt:lpstr>Future Scope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Recruitment and Selection</dc:title>
  <dc:creator>Microsoft account</dc:creator>
  <cp:lastModifiedBy>nitish bharadwaj</cp:lastModifiedBy>
  <cp:revision>17</cp:revision>
  <dcterms:created xsi:type="dcterms:W3CDTF">2023-04-24T03:35:00Z</dcterms:created>
  <dcterms:modified xsi:type="dcterms:W3CDTF">2023-12-04T07:08:11Z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C2B568068C0B43D296DE792B588AC586</vt:lpwstr>
  </property>
  <property fmtid="{D5CDD505-2E9C-101B-9397-08002B2CF9AE}" pid="3" name="KSOProductBuildVer">
    <vt:lpwstr>1033-11.2.0.11214</vt:lpwstr>
  </property>
</Properties>
</file>