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0"/>
  </p:notesMasterIdLst>
  <p:sldIdLst>
    <p:sldId id="256" r:id="rId2"/>
    <p:sldId id="257" r:id="rId3"/>
    <p:sldId id="259" r:id="rId4"/>
    <p:sldId id="258" r:id="rId5"/>
    <p:sldId id="265" r:id="rId6"/>
    <p:sldId id="260" r:id="rId7"/>
    <p:sldId id="264" r:id="rId8"/>
    <p:sldId id="263" r:id="rId9"/>
    <p:sldId id="262" r:id="rId10"/>
    <p:sldId id="261"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504E51-D842-4013-BCCA-26A1FFB63B99}" type="datetimeFigureOut">
              <a:rPr lang="en-IN" smtClean="0"/>
              <a:t>08-07-2024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C1EAED-6857-4BF3-82FD-3D00A71DBBD0}" type="slidenum">
              <a:rPr lang="en-IN" smtClean="0"/>
              <a:t>‹#›</a:t>
            </a:fld>
            <a:endParaRPr lang="en-IN"/>
          </a:p>
        </p:txBody>
      </p:sp>
    </p:spTree>
    <p:extLst>
      <p:ext uri="{BB962C8B-B14F-4D97-AF65-F5344CB8AC3E}">
        <p14:creationId xmlns:p14="http://schemas.microsoft.com/office/powerpoint/2010/main" val="2332406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5C1EAED-6857-4BF3-82FD-3D00A71DBBD0}" type="slidenum">
              <a:rPr lang="en-IN" smtClean="0"/>
              <a:t>2</a:t>
            </a:fld>
            <a:endParaRPr lang="en-IN"/>
          </a:p>
        </p:txBody>
      </p:sp>
    </p:spTree>
    <p:extLst>
      <p:ext uri="{BB962C8B-B14F-4D97-AF65-F5344CB8AC3E}">
        <p14:creationId xmlns:p14="http://schemas.microsoft.com/office/powerpoint/2010/main" val="10263844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D2530628-D787-4E09-8DFC-171356B81DE3}" type="datetimeFigureOut">
              <a:rPr lang="en-IN" smtClean="0"/>
              <a:t>08-07-2024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F20D3E7A-F5A8-4384-B524-46CCE1EBA17F}" type="slidenum">
              <a:rPr lang="en-IN" smtClean="0"/>
              <a:t>‹#›</a:t>
            </a:fld>
            <a:endParaRPr lang="en-IN"/>
          </a:p>
        </p:txBody>
      </p:sp>
    </p:spTree>
    <p:extLst>
      <p:ext uri="{BB962C8B-B14F-4D97-AF65-F5344CB8AC3E}">
        <p14:creationId xmlns:p14="http://schemas.microsoft.com/office/powerpoint/2010/main" val="346005679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530628-D787-4E09-8DFC-171356B81DE3}"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0D3E7A-F5A8-4384-B524-46CCE1EBA17F}" type="slidenum">
              <a:rPr lang="en-IN" smtClean="0"/>
              <a:t>‹#›</a:t>
            </a:fld>
            <a:endParaRPr lang="en-IN"/>
          </a:p>
        </p:txBody>
      </p:sp>
    </p:spTree>
    <p:extLst>
      <p:ext uri="{BB962C8B-B14F-4D97-AF65-F5344CB8AC3E}">
        <p14:creationId xmlns:p14="http://schemas.microsoft.com/office/powerpoint/2010/main" val="3056601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530628-D787-4E09-8DFC-171356B81DE3}"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0D3E7A-F5A8-4384-B524-46CCE1EBA17F}" type="slidenum">
              <a:rPr lang="en-IN" smtClean="0"/>
              <a:t>‹#›</a:t>
            </a:fld>
            <a:endParaRPr lang="en-IN"/>
          </a:p>
        </p:txBody>
      </p:sp>
    </p:spTree>
    <p:extLst>
      <p:ext uri="{BB962C8B-B14F-4D97-AF65-F5344CB8AC3E}">
        <p14:creationId xmlns:p14="http://schemas.microsoft.com/office/powerpoint/2010/main" val="2009769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530628-D787-4E09-8DFC-171356B81DE3}"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0D3E7A-F5A8-4384-B524-46CCE1EBA17F}" type="slidenum">
              <a:rPr lang="en-IN" smtClean="0"/>
              <a:t>‹#›</a:t>
            </a:fld>
            <a:endParaRPr lang="en-IN"/>
          </a:p>
        </p:txBody>
      </p:sp>
    </p:spTree>
    <p:extLst>
      <p:ext uri="{BB962C8B-B14F-4D97-AF65-F5344CB8AC3E}">
        <p14:creationId xmlns:p14="http://schemas.microsoft.com/office/powerpoint/2010/main" val="486039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530628-D787-4E09-8DFC-171356B81DE3}"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0D3E7A-F5A8-4384-B524-46CCE1EBA17F}" type="slidenum">
              <a:rPr lang="en-IN" smtClean="0"/>
              <a:t>‹#›</a:t>
            </a:fld>
            <a:endParaRPr lang="en-IN"/>
          </a:p>
        </p:txBody>
      </p:sp>
    </p:spTree>
    <p:extLst>
      <p:ext uri="{BB962C8B-B14F-4D97-AF65-F5344CB8AC3E}">
        <p14:creationId xmlns:p14="http://schemas.microsoft.com/office/powerpoint/2010/main" val="418084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530628-D787-4E09-8DFC-171356B81DE3}"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0D3E7A-F5A8-4384-B524-46CCE1EBA17F}" type="slidenum">
              <a:rPr lang="en-IN" smtClean="0"/>
              <a:t>‹#›</a:t>
            </a:fld>
            <a:endParaRPr lang="en-IN"/>
          </a:p>
        </p:txBody>
      </p:sp>
    </p:spTree>
    <p:extLst>
      <p:ext uri="{BB962C8B-B14F-4D97-AF65-F5344CB8AC3E}">
        <p14:creationId xmlns:p14="http://schemas.microsoft.com/office/powerpoint/2010/main" val="4123058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530628-D787-4E09-8DFC-171356B81DE3}"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0D3E7A-F5A8-4384-B524-46CCE1EBA17F}" type="slidenum">
              <a:rPr lang="en-IN" smtClean="0"/>
              <a:t>‹#›</a:t>
            </a:fld>
            <a:endParaRPr lang="en-IN"/>
          </a:p>
        </p:txBody>
      </p:sp>
    </p:spTree>
    <p:extLst>
      <p:ext uri="{BB962C8B-B14F-4D97-AF65-F5344CB8AC3E}">
        <p14:creationId xmlns:p14="http://schemas.microsoft.com/office/powerpoint/2010/main" val="3459924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530628-D787-4E09-8DFC-171356B81DE3}"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0D3E7A-F5A8-4384-B524-46CCE1EBA17F}" type="slidenum">
              <a:rPr lang="en-IN" smtClean="0"/>
              <a:t>‹#›</a:t>
            </a:fld>
            <a:endParaRPr lang="en-IN"/>
          </a:p>
        </p:txBody>
      </p:sp>
    </p:spTree>
    <p:extLst>
      <p:ext uri="{BB962C8B-B14F-4D97-AF65-F5344CB8AC3E}">
        <p14:creationId xmlns:p14="http://schemas.microsoft.com/office/powerpoint/2010/main" val="593867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530628-D787-4E09-8DFC-171356B81DE3}"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0D3E7A-F5A8-4384-B524-46CCE1EBA17F}" type="slidenum">
              <a:rPr lang="en-IN" smtClean="0"/>
              <a:t>‹#›</a:t>
            </a:fld>
            <a:endParaRPr lang="en-IN"/>
          </a:p>
        </p:txBody>
      </p:sp>
    </p:spTree>
    <p:extLst>
      <p:ext uri="{BB962C8B-B14F-4D97-AF65-F5344CB8AC3E}">
        <p14:creationId xmlns:p14="http://schemas.microsoft.com/office/powerpoint/2010/main" val="1508232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530628-D787-4E09-8DFC-171356B81DE3}"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0D3E7A-F5A8-4384-B524-46CCE1EBA17F}" type="slidenum">
              <a:rPr lang="en-IN" smtClean="0"/>
              <a:t>‹#›</a:t>
            </a:fld>
            <a:endParaRPr lang="en-IN"/>
          </a:p>
        </p:txBody>
      </p:sp>
    </p:spTree>
    <p:extLst>
      <p:ext uri="{BB962C8B-B14F-4D97-AF65-F5344CB8AC3E}">
        <p14:creationId xmlns:p14="http://schemas.microsoft.com/office/powerpoint/2010/main" val="3515901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530628-D787-4E09-8DFC-171356B81DE3}"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0D3E7A-F5A8-4384-B524-46CCE1EBA17F}" type="slidenum">
              <a:rPr lang="en-IN" smtClean="0"/>
              <a:t>‹#›</a:t>
            </a:fld>
            <a:endParaRPr lang="en-IN"/>
          </a:p>
        </p:txBody>
      </p:sp>
    </p:spTree>
    <p:extLst>
      <p:ext uri="{BB962C8B-B14F-4D97-AF65-F5344CB8AC3E}">
        <p14:creationId xmlns:p14="http://schemas.microsoft.com/office/powerpoint/2010/main" val="2629204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530628-D787-4E09-8DFC-171356B81DE3}"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0D3E7A-F5A8-4384-B524-46CCE1EBA17F}" type="slidenum">
              <a:rPr lang="en-IN" smtClean="0"/>
              <a:t>‹#›</a:t>
            </a:fld>
            <a:endParaRPr lang="en-IN"/>
          </a:p>
        </p:txBody>
      </p:sp>
    </p:spTree>
    <p:extLst>
      <p:ext uri="{BB962C8B-B14F-4D97-AF65-F5344CB8AC3E}">
        <p14:creationId xmlns:p14="http://schemas.microsoft.com/office/powerpoint/2010/main" val="704050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530628-D787-4E09-8DFC-171356B81DE3}" type="datetimeFigureOut">
              <a:rPr lang="en-IN" smtClean="0"/>
              <a:t>08-07-2024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0D3E7A-F5A8-4384-B524-46CCE1EBA17F}" type="slidenum">
              <a:rPr lang="en-IN" smtClean="0"/>
              <a:t>‹#›</a:t>
            </a:fld>
            <a:endParaRPr lang="en-IN"/>
          </a:p>
        </p:txBody>
      </p:sp>
    </p:spTree>
    <p:extLst>
      <p:ext uri="{BB962C8B-B14F-4D97-AF65-F5344CB8AC3E}">
        <p14:creationId xmlns:p14="http://schemas.microsoft.com/office/powerpoint/2010/main" val="1872134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530628-D787-4E09-8DFC-171356B81DE3}"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0D3E7A-F5A8-4384-B524-46CCE1EBA17F}" type="slidenum">
              <a:rPr lang="en-IN" smtClean="0"/>
              <a:t>‹#›</a:t>
            </a:fld>
            <a:endParaRPr lang="en-IN"/>
          </a:p>
        </p:txBody>
      </p:sp>
    </p:spTree>
    <p:extLst>
      <p:ext uri="{BB962C8B-B14F-4D97-AF65-F5344CB8AC3E}">
        <p14:creationId xmlns:p14="http://schemas.microsoft.com/office/powerpoint/2010/main" val="663091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D2530628-D787-4E09-8DFC-171356B81DE3}" type="datetimeFigureOut">
              <a:rPr lang="en-IN" smtClean="0"/>
              <a:t>08-07-2024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20D3E7A-F5A8-4384-B524-46CCE1EBA17F}" type="slidenum">
              <a:rPr lang="en-IN" smtClean="0"/>
              <a:t>‹#›</a:t>
            </a:fld>
            <a:endParaRPr lang="en-IN"/>
          </a:p>
        </p:txBody>
      </p:sp>
    </p:spTree>
    <p:extLst>
      <p:ext uri="{BB962C8B-B14F-4D97-AF65-F5344CB8AC3E}">
        <p14:creationId xmlns:p14="http://schemas.microsoft.com/office/powerpoint/2010/main" val="1483089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530628-D787-4E09-8DFC-171356B81DE3}"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0D3E7A-F5A8-4384-B524-46CCE1EBA17F}" type="slidenum">
              <a:rPr lang="en-IN" smtClean="0"/>
              <a:t>‹#›</a:t>
            </a:fld>
            <a:endParaRPr lang="en-IN"/>
          </a:p>
        </p:txBody>
      </p:sp>
    </p:spTree>
    <p:extLst>
      <p:ext uri="{BB962C8B-B14F-4D97-AF65-F5344CB8AC3E}">
        <p14:creationId xmlns:p14="http://schemas.microsoft.com/office/powerpoint/2010/main" val="1999429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530628-D787-4E09-8DFC-171356B81DE3}"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0D3E7A-F5A8-4384-B524-46CCE1EBA17F}" type="slidenum">
              <a:rPr lang="en-IN" smtClean="0"/>
              <a:t>‹#›</a:t>
            </a:fld>
            <a:endParaRPr lang="en-IN"/>
          </a:p>
        </p:txBody>
      </p:sp>
    </p:spTree>
    <p:extLst>
      <p:ext uri="{BB962C8B-B14F-4D97-AF65-F5344CB8AC3E}">
        <p14:creationId xmlns:p14="http://schemas.microsoft.com/office/powerpoint/2010/main" val="225056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530628-D787-4E09-8DFC-171356B81DE3}" type="datetimeFigureOut">
              <a:rPr lang="en-IN" smtClean="0"/>
              <a:t>08-07-2024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0D3E7A-F5A8-4384-B524-46CCE1EBA17F}" type="slidenum">
              <a:rPr lang="en-IN" smtClean="0"/>
              <a:t>‹#›</a:t>
            </a:fld>
            <a:endParaRPr lang="en-IN"/>
          </a:p>
        </p:txBody>
      </p:sp>
    </p:spTree>
    <p:extLst>
      <p:ext uri="{BB962C8B-B14F-4D97-AF65-F5344CB8AC3E}">
        <p14:creationId xmlns:p14="http://schemas.microsoft.com/office/powerpoint/2010/main" val="2190783201"/>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nitish-pandey-482281186/" TargetMode="Externa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s://github.com/nitish4393" TargetMode="Externa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A9E18-32CF-C9C4-0826-7B46F2DC2F83}"/>
              </a:ext>
            </a:extLst>
          </p:cNvPr>
          <p:cNvSpPr>
            <a:spLocks noGrp="1"/>
          </p:cNvSpPr>
          <p:nvPr>
            <p:ph type="ctrTitle"/>
          </p:nvPr>
        </p:nvSpPr>
        <p:spPr>
          <a:xfrm>
            <a:off x="164388" y="297952"/>
            <a:ext cx="11907747" cy="2013734"/>
          </a:xfrm>
        </p:spPr>
        <p:txBody>
          <a:bodyPr>
            <a:normAutofit/>
          </a:bodyPr>
          <a:lstStyle/>
          <a:p>
            <a:pPr algn="ctr"/>
            <a:r>
              <a:rPr lang="en-US" b="1" dirty="0">
                <a:latin typeface="+mn-lt"/>
              </a:rPr>
              <a:t>Guruji Astro Call Center Performance Data Analysis Report</a:t>
            </a:r>
            <a:endParaRPr lang="en-IN" b="1" dirty="0">
              <a:latin typeface="+mn-lt"/>
            </a:endParaRPr>
          </a:p>
        </p:txBody>
      </p:sp>
      <p:sp>
        <p:nvSpPr>
          <p:cNvPr id="3" name="Subtitle 2">
            <a:extLst>
              <a:ext uri="{FF2B5EF4-FFF2-40B4-BE49-F238E27FC236}">
                <a16:creationId xmlns:a16="http://schemas.microsoft.com/office/drawing/2014/main" id="{821B7DC1-31A1-F1F9-E61F-5A7E74FC6654}"/>
              </a:ext>
            </a:extLst>
          </p:cNvPr>
          <p:cNvSpPr>
            <a:spLocks noGrp="1"/>
          </p:cNvSpPr>
          <p:nvPr>
            <p:ph type="subTitle" idx="1"/>
          </p:nvPr>
        </p:nvSpPr>
        <p:spPr>
          <a:xfrm>
            <a:off x="513708" y="3780890"/>
            <a:ext cx="9072081" cy="2917861"/>
          </a:xfrm>
        </p:spPr>
        <p:txBody>
          <a:bodyPr>
            <a:normAutofit/>
          </a:bodyPr>
          <a:lstStyle/>
          <a:p>
            <a:pPr algn="l"/>
            <a:r>
              <a:rPr lang="en-US" sz="2400" b="1" dirty="0"/>
              <a:t>Prepared By:</a:t>
            </a:r>
            <a:endParaRPr lang="en-US" sz="2400" dirty="0"/>
          </a:p>
          <a:p>
            <a:pPr algn="l"/>
            <a:r>
              <a:rPr lang="en-US" sz="2400" b="1" dirty="0"/>
              <a:t>Name:</a:t>
            </a:r>
            <a:r>
              <a:rPr lang="en-US" sz="2400" dirty="0"/>
              <a:t> Nitish Pandey</a:t>
            </a:r>
            <a:br>
              <a:rPr lang="en-US" sz="2400" dirty="0"/>
            </a:br>
            <a:r>
              <a:rPr lang="en-US" sz="2400" b="1" dirty="0"/>
              <a:t>Email:</a:t>
            </a:r>
            <a:r>
              <a:rPr lang="en-US" sz="2400" dirty="0"/>
              <a:t> nitishpandey4393@gmail.com</a:t>
            </a:r>
            <a:br>
              <a:rPr lang="en-US" sz="2400" dirty="0"/>
            </a:br>
            <a:r>
              <a:rPr lang="en-US" sz="2400" b="1" dirty="0"/>
              <a:t>Phone:</a:t>
            </a:r>
            <a:r>
              <a:rPr lang="en-US" sz="2400" dirty="0"/>
              <a:t> 8788840178</a:t>
            </a:r>
          </a:p>
          <a:p>
            <a:pPr algn="l"/>
            <a:r>
              <a:rPr lang="en-IN" sz="2400" b="1" dirty="0"/>
              <a:t>Date:</a:t>
            </a:r>
            <a:r>
              <a:rPr lang="en-IN" sz="2400" dirty="0"/>
              <a:t> 08-07-2024</a:t>
            </a:r>
            <a:endParaRPr lang="en-IN" dirty="0"/>
          </a:p>
        </p:txBody>
      </p:sp>
      <p:pic>
        <p:nvPicPr>
          <p:cNvPr id="9" name="Picture 8">
            <a:extLst>
              <a:ext uri="{FF2B5EF4-FFF2-40B4-BE49-F238E27FC236}">
                <a16:creationId xmlns:a16="http://schemas.microsoft.com/office/drawing/2014/main" id="{BFFA5618-CF2B-FDDA-338D-4792FF76E8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1634" y="3524036"/>
            <a:ext cx="3733372" cy="3333964"/>
          </a:xfrm>
          <a:prstGeom prst="rect">
            <a:avLst/>
          </a:prstGeom>
        </p:spPr>
      </p:pic>
      <p:pic>
        <p:nvPicPr>
          <p:cNvPr id="11" name="Picture 10">
            <a:hlinkClick r:id="rId3"/>
            <a:extLst>
              <a:ext uri="{FF2B5EF4-FFF2-40B4-BE49-F238E27FC236}">
                <a16:creationId xmlns:a16="http://schemas.microsoft.com/office/drawing/2014/main" id="{C43E4174-5A7B-D37C-BBAE-F4142EE949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901" y="6115694"/>
            <a:ext cx="441788" cy="441788"/>
          </a:xfrm>
          <a:prstGeom prst="rect">
            <a:avLst/>
          </a:prstGeom>
        </p:spPr>
      </p:pic>
      <p:pic>
        <p:nvPicPr>
          <p:cNvPr id="13" name="Picture 12">
            <a:hlinkClick r:id="rId5"/>
            <a:extLst>
              <a:ext uri="{FF2B5EF4-FFF2-40B4-BE49-F238E27FC236}">
                <a16:creationId xmlns:a16="http://schemas.microsoft.com/office/drawing/2014/main" id="{61B2FD51-14B1-3B73-C50A-85C9690848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01391" y="6115694"/>
            <a:ext cx="441788" cy="441788"/>
          </a:xfrm>
          <a:prstGeom prst="rect">
            <a:avLst/>
          </a:prstGeom>
        </p:spPr>
      </p:pic>
    </p:spTree>
    <p:extLst>
      <p:ext uri="{BB962C8B-B14F-4D97-AF65-F5344CB8AC3E}">
        <p14:creationId xmlns:p14="http://schemas.microsoft.com/office/powerpoint/2010/main" val="3774794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AB476C-1404-F7C7-08AB-DA367D58D913}"/>
              </a:ext>
            </a:extLst>
          </p:cNvPr>
          <p:cNvSpPr txBox="1"/>
          <p:nvPr/>
        </p:nvSpPr>
        <p:spPr>
          <a:xfrm>
            <a:off x="513709" y="288214"/>
            <a:ext cx="9719352" cy="369332"/>
          </a:xfrm>
          <a:prstGeom prst="rect">
            <a:avLst/>
          </a:prstGeom>
          <a:noFill/>
        </p:spPr>
        <p:txBody>
          <a:bodyPr wrap="square" rtlCol="0">
            <a:spAutoFit/>
          </a:bodyPr>
          <a:lstStyle/>
          <a:p>
            <a:r>
              <a:rPr lang="en-US" b="0" dirty="0">
                <a:solidFill>
                  <a:srgbClr val="6796E6"/>
                </a:solidFill>
                <a:effectLst/>
                <a:highlight>
                  <a:srgbClr val="1E1E1E"/>
                </a:highlight>
                <a:latin typeface="Consolas" panose="020B0609020204030204" pitchFamily="49" charset="0"/>
              </a:rPr>
              <a:t>6.</a:t>
            </a:r>
            <a:r>
              <a:rPr lang="en-US" b="0" dirty="0">
                <a:solidFill>
                  <a:srgbClr val="D4D4D4"/>
                </a:solidFill>
                <a:effectLst/>
                <a:highlight>
                  <a:srgbClr val="1E1E1E"/>
                </a:highlight>
                <a:latin typeface="Consolas" panose="020B0609020204030204" pitchFamily="49" charset="0"/>
              </a:rPr>
              <a:t> Determine the most common source of calls (Source column)</a:t>
            </a:r>
          </a:p>
        </p:txBody>
      </p:sp>
      <p:pic>
        <p:nvPicPr>
          <p:cNvPr id="4" name="Picture 3">
            <a:extLst>
              <a:ext uri="{FF2B5EF4-FFF2-40B4-BE49-F238E27FC236}">
                <a16:creationId xmlns:a16="http://schemas.microsoft.com/office/drawing/2014/main" id="{6D0BAD52-EB90-51B1-3624-50A9467491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709" y="871970"/>
            <a:ext cx="10376899" cy="2011265"/>
          </a:xfrm>
          <a:prstGeom prst="rect">
            <a:avLst/>
          </a:prstGeom>
        </p:spPr>
      </p:pic>
      <p:sp>
        <p:nvSpPr>
          <p:cNvPr id="5" name="TextBox 4">
            <a:extLst>
              <a:ext uri="{FF2B5EF4-FFF2-40B4-BE49-F238E27FC236}">
                <a16:creationId xmlns:a16="http://schemas.microsoft.com/office/drawing/2014/main" id="{C4D7BDF7-22AB-FCB6-9AE9-B78B99A3F02A}"/>
              </a:ext>
            </a:extLst>
          </p:cNvPr>
          <p:cNvSpPr txBox="1"/>
          <p:nvPr/>
        </p:nvSpPr>
        <p:spPr>
          <a:xfrm>
            <a:off x="410967" y="3105834"/>
            <a:ext cx="9349483" cy="646331"/>
          </a:xfrm>
          <a:prstGeom prst="rect">
            <a:avLst/>
          </a:prstGeom>
          <a:noFill/>
        </p:spPr>
        <p:txBody>
          <a:bodyPr wrap="square" rtlCol="0">
            <a:spAutoFit/>
          </a:bodyPr>
          <a:lstStyle/>
          <a:p>
            <a:r>
              <a:rPr lang="en-US" b="0" dirty="0">
                <a:solidFill>
                  <a:srgbClr val="6796E6"/>
                </a:solidFill>
                <a:effectLst/>
                <a:highlight>
                  <a:srgbClr val="1E1E1E"/>
                </a:highlight>
                <a:latin typeface="Consolas" panose="020B0609020204030204" pitchFamily="49" charset="0"/>
              </a:rPr>
              <a:t>7.</a:t>
            </a:r>
            <a:r>
              <a:rPr lang="en-US" b="0" dirty="0">
                <a:solidFill>
                  <a:srgbClr val="D4D4D4"/>
                </a:solidFill>
                <a:effectLst/>
                <a:highlight>
                  <a:srgbClr val="1E1E1E"/>
                </a:highlight>
                <a:latin typeface="Consolas" panose="020B0609020204030204" pitchFamily="49" charset="0"/>
              </a:rPr>
              <a:t> Calculate the total earnings and spending for both users and masters</a:t>
            </a:r>
          </a:p>
          <a:p>
            <a:endParaRPr lang="en-IN" dirty="0"/>
          </a:p>
        </p:txBody>
      </p:sp>
      <p:pic>
        <p:nvPicPr>
          <p:cNvPr id="7" name="Picture 6">
            <a:extLst>
              <a:ext uri="{FF2B5EF4-FFF2-40B4-BE49-F238E27FC236}">
                <a16:creationId xmlns:a16="http://schemas.microsoft.com/office/drawing/2014/main" id="{E0DD3187-C3A8-3145-A160-6256575694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709" y="3653734"/>
            <a:ext cx="10376898" cy="2916052"/>
          </a:xfrm>
          <a:prstGeom prst="rect">
            <a:avLst/>
          </a:prstGeom>
        </p:spPr>
      </p:pic>
    </p:spTree>
    <p:extLst>
      <p:ext uri="{BB962C8B-B14F-4D97-AF65-F5344CB8AC3E}">
        <p14:creationId xmlns:p14="http://schemas.microsoft.com/office/powerpoint/2010/main" val="2520933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74DD32-F966-ABC3-A8AA-C7831AC756F3}"/>
              </a:ext>
            </a:extLst>
          </p:cNvPr>
          <p:cNvSpPr txBox="1"/>
          <p:nvPr/>
        </p:nvSpPr>
        <p:spPr>
          <a:xfrm>
            <a:off x="729465" y="369870"/>
            <a:ext cx="10664575" cy="646331"/>
          </a:xfrm>
          <a:prstGeom prst="rect">
            <a:avLst/>
          </a:prstGeom>
          <a:noFill/>
        </p:spPr>
        <p:txBody>
          <a:bodyPr wrap="square" rtlCol="0">
            <a:spAutoFit/>
          </a:bodyPr>
          <a:lstStyle/>
          <a:p>
            <a:r>
              <a:rPr lang="en-US" b="0" dirty="0">
                <a:solidFill>
                  <a:srgbClr val="6796E6"/>
                </a:solidFill>
                <a:effectLst/>
                <a:highlight>
                  <a:srgbClr val="1E1E1E"/>
                </a:highlight>
                <a:latin typeface="Consolas" panose="020B0609020204030204" pitchFamily="49" charset="0"/>
              </a:rPr>
              <a:t>8.</a:t>
            </a:r>
            <a:r>
              <a:rPr lang="en-US" b="0" dirty="0">
                <a:solidFill>
                  <a:srgbClr val="D4D4D4"/>
                </a:solidFill>
                <a:effectLst/>
                <a:highlight>
                  <a:srgbClr val="1E1E1E"/>
                </a:highlight>
                <a:latin typeface="Consolas" panose="020B0609020204030204" pitchFamily="49" charset="0"/>
              </a:rPr>
              <a:t> Analyze the relationship between </a:t>
            </a:r>
            <a:r>
              <a:rPr lang="en-US" b="0" dirty="0" err="1">
                <a:solidFill>
                  <a:srgbClr val="D4D4D4"/>
                </a:solidFill>
                <a:effectLst/>
                <a:highlight>
                  <a:srgbClr val="1E1E1E"/>
                </a:highlight>
                <a:latin typeface="Consolas" panose="020B0609020204030204" pitchFamily="49" charset="0"/>
              </a:rPr>
              <a:t>TalkTime</a:t>
            </a:r>
            <a:r>
              <a:rPr lang="en-US" b="0" dirty="0">
                <a:solidFill>
                  <a:srgbClr val="D4D4D4"/>
                </a:solidFill>
                <a:effectLst/>
                <a:highlight>
                  <a:srgbClr val="1E1E1E"/>
                </a:highlight>
                <a:latin typeface="Consolas" panose="020B0609020204030204" pitchFamily="49" charset="0"/>
              </a:rPr>
              <a:t> and Charge</a:t>
            </a:r>
          </a:p>
          <a:p>
            <a:endParaRPr lang="en-IN" dirty="0"/>
          </a:p>
        </p:txBody>
      </p:sp>
      <p:pic>
        <p:nvPicPr>
          <p:cNvPr id="4" name="Picture 3">
            <a:extLst>
              <a:ext uri="{FF2B5EF4-FFF2-40B4-BE49-F238E27FC236}">
                <a16:creationId xmlns:a16="http://schemas.microsoft.com/office/drawing/2014/main" id="{77856895-1252-B63A-6874-4E364E252B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464" y="906029"/>
            <a:ext cx="11034445" cy="1981009"/>
          </a:xfrm>
          <a:prstGeom prst="rect">
            <a:avLst/>
          </a:prstGeom>
        </p:spPr>
      </p:pic>
      <p:pic>
        <p:nvPicPr>
          <p:cNvPr id="6" name="Picture 5">
            <a:extLst>
              <a:ext uri="{FF2B5EF4-FFF2-40B4-BE49-F238E27FC236}">
                <a16:creationId xmlns:a16="http://schemas.microsoft.com/office/drawing/2014/main" id="{025BCAF9-E98B-4C56-33EC-6F23078A5B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4416" y="3000054"/>
            <a:ext cx="5474671" cy="3766975"/>
          </a:xfrm>
          <a:prstGeom prst="rect">
            <a:avLst/>
          </a:prstGeom>
        </p:spPr>
      </p:pic>
    </p:spTree>
    <p:extLst>
      <p:ext uri="{BB962C8B-B14F-4D97-AF65-F5344CB8AC3E}">
        <p14:creationId xmlns:p14="http://schemas.microsoft.com/office/powerpoint/2010/main" val="854064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5664CC-6950-53D8-B9ED-7317C3CED6B3}"/>
              </a:ext>
            </a:extLst>
          </p:cNvPr>
          <p:cNvSpPr txBox="1"/>
          <p:nvPr/>
        </p:nvSpPr>
        <p:spPr>
          <a:xfrm>
            <a:off x="308225" y="159585"/>
            <a:ext cx="9894013" cy="461665"/>
          </a:xfrm>
          <a:prstGeom prst="rect">
            <a:avLst/>
          </a:prstGeom>
          <a:noFill/>
        </p:spPr>
        <p:txBody>
          <a:bodyPr wrap="square" rtlCol="0">
            <a:spAutoFit/>
          </a:bodyPr>
          <a:lstStyle/>
          <a:p>
            <a:r>
              <a:rPr lang="en-IN" sz="2400" b="1" dirty="0"/>
              <a:t>Task 3: Call Handling Analysis </a:t>
            </a:r>
          </a:p>
        </p:txBody>
      </p:sp>
      <p:sp>
        <p:nvSpPr>
          <p:cNvPr id="3" name="TextBox 2">
            <a:extLst>
              <a:ext uri="{FF2B5EF4-FFF2-40B4-BE49-F238E27FC236}">
                <a16:creationId xmlns:a16="http://schemas.microsoft.com/office/drawing/2014/main" id="{C7129728-C2FB-34CE-794A-76F46F372D06}"/>
              </a:ext>
            </a:extLst>
          </p:cNvPr>
          <p:cNvSpPr txBox="1"/>
          <p:nvPr/>
        </p:nvSpPr>
        <p:spPr>
          <a:xfrm>
            <a:off x="321924" y="1058238"/>
            <a:ext cx="11548152" cy="1477328"/>
          </a:xfrm>
          <a:prstGeom prst="rect">
            <a:avLst/>
          </a:prstGeom>
          <a:noFill/>
        </p:spPr>
        <p:txBody>
          <a:bodyPr wrap="square" rtlCol="0">
            <a:spAutoFit/>
          </a:bodyPr>
          <a:lstStyle/>
          <a:p>
            <a:r>
              <a:rPr lang="en-US" b="0" dirty="0">
                <a:solidFill>
                  <a:srgbClr val="6796E6"/>
                </a:solidFill>
                <a:effectLst/>
                <a:highlight>
                  <a:srgbClr val="1E1E1E"/>
                </a:highlight>
                <a:latin typeface="Consolas" panose="020B0609020204030204" pitchFamily="49" charset="0"/>
              </a:rPr>
              <a:t>9.</a:t>
            </a:r>
            <a:r>
              <a:rPr lang="en-US" b="0" dirty="0">
                <a:solidFill>
                  <a:srgbClr val="D4D4D4"/>
                </a:solidFill>
                <a:effectLst/>
                <a:highlight>
                  <a:srgbClr val="1E1E1E"/>
                </a:highlight>
                <a:latin typeface="Consolas" panose="020B0609020204030204" pitchFamily="49" charset="0"/>
              </a:rPr>
              <a:t> Calculate the average time it takes for calls to be connected (</a:t>
            </a:r>
            <a:r>
              <a:rPr lang="en-US" b="0" dirty="0" err="1">
                <a:solidFill>
                  <a:srgbClr val="D4D4D4"/>
                </a:solidFill>
                <a:effectLst/>
                <a:highlight>
                  <a:srgbClr val="1E1E1E"/>
                </a:highlight>
                <a:latin typeface="Consolas" panose="020B0609020204030204" pitchFamily="49" charset="0"/>
              </a:rPr>
              <a:t>ConnectTime</a:t>
            </a:r>
            <a:r>
              <a:rPr lang="en-US" b="0" dirty="0">
                <a:solidFill>
                  <a:srgbClr val="D4D4D4"/>
                </a:solidFill>
                <a:effectLst/>
                <a:highlight>
                  <a:srgbClr val="1E1E1E"/>
                </a:highlight>
                <a:latin typeface="Consolas" panose="020B0609020204030204" pitchFamily="49" charset="0"/>
              </a:rPr>
              <a:t> - </a:t>
            </a:r>
            <a:r>
              <a:rPr lang="en-US" b="0" dirty="0" err="1">
                <a:solidFill>
                  <a:srgbClr val="D4D4D4"/>
                </a:solidFill>
                <a:effectLst/>
                <a:highlight>
                  <a:srgbClr val="1E1E1E"/>
                </a:highlight>
                <a:latin typeface="Consolas" panose="020B0609020204030204" pitchFamily="49" charset="0"/>
              </a:rPr>
              <a:t>DialTime</a:t>
            </a:r>
            <a:r>
              <a:rPr lang="en-US" b="0" dirty="0">
                <a:solidFill>
                  <a:srgbClr val="D4D4D4"/>
                </a:solidFill>
                <a:effectLst/>
                <a:highlight>
                  <a:srgbClr val="1E1E1E"/>
                </a:highlight>
                <a:latin typeface="Consolas" panose="020B0609020204030204" pitchFamily="49" charset="0"/>
              </a:rPr>
              <a:t>) (note:- we do not have (</a:t>
            </a:r>
            <a:r>
              <a:rPr lang="en-US" b="0" dirty="0" err="1">
                <a:solidFill>
                  <a:srgbClr val="D4D4D4"/>
                </a:solidFill>
                <a:effectLst/>
                <a:highlight>
                  <a:srgbClr val="1E1E1E"/>
                </a:highlight>
                <a:latin typeface="Consolas" panose="020B0609020204030204" pitchFamily="49" charset="0"/>
              </a:rPr>
              <a:t>ConnectTime</a:t>
            </a:r>
            <a:r>
              <a:rPr lang="en-US" b="0" dirty="0">
                <a:solidFill>
                  <a:srgbClr val="D4D4D4"/>
                </a:solidFill>
                <a:effectLst/>
                <a:highlight>
                  <a:srgbClr val="1E1E1E"/>
                </a:highlight>
                <a:latin typeface="Consolas" panose="020B0609020204030204" pitchFamily="49" charset="0"/>
              </a:rPr>
              <a:t> - </a:t>
            </a:r>
            <a:r>
              <a:rPr lang="en-US" b="0" dirty="0" err="1">
                <a:solidFill>
                  <a:srgbClr val="D4D4D4"/>
                </a:solidFill>
                <a:effectLst/>
                <a:highlight>
                  <a:srgbClr val="1E1E1E"/>
                </a:highlight>
                <a:latin typeface="Consolas" panose="020B0609020204030204" pitchFamily="49" charset="0"/>
              </a:rPr>
              <a:t>DialTime</a:t>
            </a:r>
            <a:r>
              <a:rPr lang="en-US" b="0" dirty="0">
                <a:solidFill>
                  <a:srgbClr val="D4D4D4"/>
                </a:solidFill>
                <a:effectLst/>
                <a:highlight>
                  <a:srgbClr val="1E1E1E"/>
                </a:highlight>
                <a:latin typeface="Consolas" panose="020B0609020204030204" pitchFamily="49" charset="0"/>
              </a:rPr>
              <a:t>) column)</a:t>
            </a:r>
          </a:p>
          <a:p>
            <a:br>
              <a:rPr lang="en-US" b="0" dirty="0">
                <a:solidFill>
                  <a:srgbClr val="D4D4D4"/>
                </a:solidFill>
                <a:effectLst/>
                <a:highlight>
                  <a:srgbClr val="1E1E1E"/>
                </a:highlight>
                <a:latin typeface="Consolas" panose="020B0609020204030204" pitchFamily="49" charset="0"/>
              </a:rPr>
            </a:br>
            <a:endParaRPr lang="en-US" b="0" dirty="0">
              <a:solidFill>
                <a:srgbClr val="D4D4D4"/>
              </a:solidFill>
              <a:effectLst/>
              <a:highlight>
                <a:srgbClr val="1E1E1E"/>
              </a:highlight>
              <a:latin typeface="Consolas" panose="020B0609020204030204" pitchFamily="49" charset="0"/>
            </a:endParaRPr>
          </a:p>
          <a:p>
            <a:endParaRPr lang="en-IN" dirty="0"/>
          </a:p>
        </p:txBody>
      </p:sp>
      <p:pic>
        <p:nvPicPr>
          <p:cNvPr id="5" name="Picture 4">
            <a:extLst>
              <a:ext uri="{FF2B5EF4-FFF2-40B4-BE49-F238E27FC236}">
                <a16:creationId xmlns:a16="http://schemas.microsoft.com/office/drawing/2014/main" id="{FF6BBB74-93C5-1EE1-3C81-1B9A08C93B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924" y="2340991"/>
            <a:ext cx="11548152" cy="2996282"/>
          </a:xfrm>
          <a:prstGeom prst="rect">
            <a:avLst/>
          </a:prstGeom>
        </p:spPr>
      </p:pic>
    </p:spTree>
    <p:extLst>
      <p:ext uri="{BB962C8B-B14F-4D97-AF65-F5344CB8AC3E}">
        <p14:creationId xmlns:p14="http://schemas.microsoft.com/office/powerpoint/2010/main" val="714886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2CF53-73F4-8B2D-E3EE-07C9697BB288}"/>
              </a:ext>
            </a:extLst>
          </p:cNvPr>
          <p:cNvSpPr txBox="1"/>
          <p:nvPr/>
        </p:nvSpPr>
        <p:spPr>
          <a:xfrm>
            <a:off x="226031" y="390417"/>
            <a:ext cx="11739938" cy="646331"/>
          </a:xfrm>
          <a:prstGeom prst="rect">
            <a:avLst/>
          </a:prstGeom>
          <a:noFill/>
        </p:spPr>
        <p:txBody>
          <a:bodyPr wrap="square" rtlCol="0">
            <a:spAutoFit/>
          </a:bodyPr>
          <a:lstStyle/>
          <a:p>
            <a:r>
              <a:rPr lang="en-US" b="0" dirty="0">
                <a:solidFill>
                  <a:srgbClr val="6796E6"/>
                </a:solidFill>
                <a:effectLst/>
                <a:highlight>
                  <a:srgbClr val="1E1E1E"/>
                </a:highlight>
                <a:latin typeface="Consolas" panose="020B0609020204030204" pitchFamily="49" charset="0"/>
              </a:rPr>
              <a:t>10.</a:t>
            </a:r>
            <a:r>
              <a:rPr lang="en-US" b="0" dirty="0">
                <a:solidFill>
                  <a:srgbClr val="D4D4D4"/>
                </a:solidFill>
                <a:effectLst/>
                <a:highlight>
                  <a:srgbClr val="1E1E1E"/>
                </a:highlight>
                <a:latin typeface="Consolas" panose="020B0609020204030204" pitchFamily="49" charset="0"/>
              </a:rPr>
              <a:t> Identify the most common reason for call disconnection (</a:t>
            </a:r>
            <a:r>
              <a:rPr lang="en-US" b="0" dirty="0" err="1">
                <a:solidFill>
                  <a:srgbClr val="D4D4D4"/>
                </a:solidFill>
                <a:effectLst/>
                <a:highlight>
                  <a:srgbClr val="1E1E1E"/>
                </a:highlight>
                <a:latin typeface="Consolas" panose="020B0609020204030204" pitchFamily="49" charset="0"/>
              </a:rPr>
              <a:t>UnconnectTime</a:t>
            </a:r>
            <a:r>
              <a:rPr lang="en-US" b="0" dirty="0">
                <a:solidFill>
                  <a:srgbClr val="D4D4D4"/>
                </a:solidFill>
                <a:effectLst/>
                <a:highlight>
                  <a:srgbClr val="1E1E1E"/>
                </a:highlight>
                <a:latin typeface="Consolas" panose="020B0609020204030204" pitchFamily="49" charset="0"/>
              </a:rPr>
              <a:t> - </a:t>
            </a:r>
            <a:r>
              <a:rPr lang="en-US" b="0" dirty="0" err="1">
                <a:solidFill>
                  <a:srgbClr val="D4D4D4"/>
                </a:solidFill>
                <a:effectLst/>
                <a:highlight>
                  <a:srgbClr val="1E1E1E"/>
                </a:highlight>
                <a:latin typeface="Consolas" panose="020B0609020204030204" pitchFamily="49" charset="0"/>
              </a:rPr>
              <a:t>ConnectTime</a:t>
            </a:r>
            <a:r>
              <a:rPr lang="en-US" b="0" dirty="0">
                <a:solidFill>
                  <a:srgbClr val="D4D4D4"/>
                </a:solidFill>
                <a:effectLst/>
                <a:highlight>
                  <a:srgbClr val="1E1E1E"/>
                </a:highlight>
                <a:latin typeface="Consolas" panose="020B0609020204030204" pitchFamily="49" charset="0"/>
              </a:rPr>
              <a:t>).</a:t>
            </a:r>
          </a:p>
          <a:p>
            <a:endParaRPr lang="en-IN" dirty="0"/>
          </a:p>
        </p:txBody>
      </p:sp>
      <p:pic>
        <p:nvPicPr>
          <p:cNvPr id="4" name="Picture 3">
            <a:extLst>
              <a:ext uri="{FF2B5EF4-FFF2-40B4-BE49-F238E27FC236}">
                <a16:creationId xmlns:a16="http://schemas.microsoft.com/office/drawing/2014/main" id="{F470A574-F7D7-ED56-0B3B-FF220E3DAE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238" y="1560730"/>
            <a:ext cx="11116639" cy="3288942"/>
          </a:xfrm>
          <a:prstGeom prst="rect">
            <a:avLst/>
          </a:prstGeom>
        </p:spPr>
      </p:pic>
    </p:spTree>
    <p:extLst>
      <p:ext uri="{BB962C8B-B14F-4D97-AF65-F5344CB8AC3E}">
        <p14:creationId xmlns:p14="http://schemas.microsoft.com/office/powerpoint/2010/main" val="580688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E41217-B874-E999-40E9-4D0F1A207622}"/>
              </a:ext>
            </a:extLst>
          </p:cNvPr>
          <p:cNvSpPr txBox="1"/>
          <p:nvPr/>
        </p:nvSpPr>
        <p:spPr>
          <a:xfrm>
            <a:off x="698642" y="406299"/>
            <a:ext cx="9791272" cy="646331"/>
          </a:xfrm>
          <a:prstGeom prst="rect">
            <a:avLst/>
          </a:prstGeom>
          <a:noFill/>
        </p:spPr>
        <p:txBody>
          <a:bodyPr wrap="square" rtlCol="0">
            <a:spAutoFit/>
          </a:bodyPr>
          <a:lstStyle/>
          <a:p>
            <a:r>
              <a:rPr lang="en-US" b="0" dirty="0">
                <a:solidFill>
                  <a:srgbClr val="6796E6"/>
                </a:solidFill>
                <a:effectLst/>
                <a:highlight>
                  <a:srgbClr val="1E1E1E"/>
                </a:highlight>
                <a:latin typeface="Consolas" panose="020B0609020204030204" pitchFamily="49" charset="0"/>
              </a:rPr>
              <a:t>11.</a:t>
            </a:r>
            <a:r>
              <a:rPr lang="en-US" b="0" dirty="0">
                <a:solidFill>
                  <a:srgbClr val="D4D4D4"/>
                </a:solidFill>
                <a:effectLst/>
                <a:highlight>
                  <a:srgbClr val="1E1E1E"/>
                </a:highlight>
                <a:latin typeface="Consolas" panose="020B0609020204030204" pitchFamily="49" charset="0"/>
              </a:rPr>
              <a:t> Analyze the </a:t>
            </a:r>
            <a:r>
              <a:rPr lang="en-US" b="0" dirty="0" err="1">
                <a:solidFill>
                  <a:srgbClr val="D4D4D4"/>
                </a:solidFill>
                <a:effectLst/>
                <a:highlight>
                  <a:srgbClr val="1E1E1E"/>
                </a:highlight>
                <a:latin typeface="Consolas" panose="020B0609020204030204" pitchFamily="49" charset="0"/>
              </a:rPr>
              <a:t>HangUpTime</a:t>
            </a:r>
            <a:r>
              <a:rPr lang="en-US" b="0" dirty="0">
                <a:solidFill>
                  <a:srgbClr val="D4D4D4"/>
                </a:solidFill>
                <a:effectLst/>
                <a:highlight>
                  <a:srgbClr val="1E1E1E"/>
                </a:highlight>
                <a:latin typeface="Consolas" panose="020B0609020204030204" pitchFamily="49" charset="0"/>
              </a:rPr>
              <a:t> patterns and identify any trends</a:t>
            </a:r>
          </a:p>
          <a:p>
            <a:endParaRPr lang="en-IN" dirty="0"/>
          </a:p>
        </p:txBody>
      </p:sp>
      <p:pic>
        <p:nvPicPr>
          <p:cNvPr id="4" name="Picture 3">
            <a:extLst>
              <a:ext uri="{FF2B5EF4-FFF2-40B4-BE49-F238E27FC236}">
                <a16:creationId xmlns:a16="http://schemas.microsoft.com/office/drawing/2014/main" id="{D11FE644-D851-B996-433B-0B3493EAF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642" y="1230755"/>
            <a:ext cx="10963728" cy="4872094"/>
          </a:xfrm>
          <a:prstGeom prst="rect">
            <a:avLst/>
          </a:prstGeom>
        </p:spPr>
      </p:pic>
    </p:spTree>
    <p:extLst>
      <p:ext uri="{BB962C8B-B14F-4D97-AF65-F5344CB8AC3E}">
        <p14:creationId xmlns:p14="http://schemas.microsoft.com/office/powerpoint/2010/main" val="293332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1088FD-7B68-CCC4-1760-228C82D3E0F0}"/>
              </a:ext>
            </a:extLst>
          </p:cNvPr>
          <p:cNvSpPr txBox="1"/>
          <p:nvPr/>
        </p:nvSpPr>
        <p:spPr>
          <a:xfrm>
            <a:off x="339047" y="277402"/>
            <a:ext cx="6770670" cy="461665"/>
          </a:xfrm>
          <a:prstGeom prst="rect">
            <a:avLst/>
          </a:prstGeom>
          <a:noFill/>
        </p:spPr>
        <p:txBody>
          <a:bodyPr wrap="square" rtlCol="0">
            <a:spAutoFit/>
          </a:bodyPr>
          <a:lstStyle/>
          <a:p>
            <a:r>
              <a:rPr lang="en-US" sz="2400" b="1" dirty="0"/>
              <a:t>Task 4: Order and Refund Analysis</a:t>
            </a:r>
            <a:endParaRPr lang="en-IN" sz="2400" b="1" dirty="0"/>
          </a:p>
        </p:txBody>
      </p:sp>
      <p:sp>
        <p:nvSpPr>
          <p:cNvPr id="3" name="TextBox 2">
            <a:extLst>
              <a:ext uri="{FF2B5EF4-FFF2-40B4-BE49-F238E27FC236}">
                <a16:creationId xmlns:a16="http://schemas.microsoft.com/office/drawing/2014/main" id="{6ABD0C57-D58A-711D-AFA9-B3B4CAD77B70}"/>
              </a:ext>
            </a:extLst>
          </p:cNvPr>
          <p:cNvSpPr txBox="1"/>
          <p:nvPr/>
        </p:nvSpPr>
        <p:spPr>
          <a:xfrm>
            <a:off x="339047" y="1027416"/>
            <a:ext cx="10551560" cy="646331"/>
          </a:xfrm>
          <a:prstGeom prst="rect">
            <a:avLst/>
          </a:prstGeom>
          <a:noFill/>
        </p:spPr>
        <p:txBody>
          <a:bodyPr wrap="square" rtlCol="0">
            <a:spAutoFit/>
          </a:bodyPr>
          <a:lstStyle/>
          <a:p>
            <a:r>
              <a:rPr lang="en-US" b="0" dirty="0">
                <a:solidFill>
                  <a:srgbClr val="6796E6"/>
                </a:solidFill>
                <a:effectLst/>
                <a:highlight>
                  <a:srgbClr val="1E1E1E"/>
                </a:highlight>
                <a:latin typeface="Consolas" panose="020B0609020204030204" pitchFamily="49" charset="0"/>
              </a:rPr>
              <a:t>12.</a:t>
            </a:r>
            <a:r>
              <a:rPr lang="en-US" b="0" dirty="0">
                <a:solidFill>
                  <a:srgbClr val="D4D4D4"/>
                </a:solidFill>
                <a:effectLst/>
                <a:highlight>
                  <a:srgbClr val="1E1E1E"/>
                </a:highlight>
                <a:latin typeface="Consolas" panose="020B0609020204030204" pitchFamily="49" charset="0"/>
              </a:rPr>
              <a:t> Determine the order status distribution for calls.</a:t>
            </a:r>
          </a:p>
          <a:p>
            <a:endParaRPr lang="en-IN" dirty="0"/>
          </a:p>
        </p:txBody>
      </p:sp>
      <p:pic>
        <p:nvPicPr>
          <p:cNvPr id="5" name="Picture 4">
            <a:extLst>
              <a:ext uri="{FF2B5EF4-FFF2-40B4-BE49-F238E27FC236}">
                <a16:creationId xmlns:a16="http://schemas.microsoft.com/office/drawing/2014/main" id="{A4F0C710-8E5F-9D99-06B7-477DD5C173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383" y="1761923"/>
            <a:ext cx="5793386" cy="3919685"/>
          </a:xfrm>
          <a:prstGeom prst="rect">
            <a:avLst/>
          </a:prstGeom>
        </p:spPr>
      </p:pic>
      <p:pic>
        <p:nvPicPr>
          <p:cNvPr id="7" name="Picture 6">
            <a:extLst>
              <a:ext uri="{FF2B5EF4-FFF2-40B4-BE49-F238E27FC236}">
                <a16:creationId xmlns:a16="http://schemas.microsoft.com/office/drawing/2014/main" id="{7BEC1667-A9E7-A309-5F13-9AB48B38DC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550" y="1761923"/>
            <a:ext cx="5514296" cy="3919685"/>
          </a:xfrm>
          <a:prstGeom prst="rect">
            <a:avLst/>
          </a:prstGeom>
        </p:spPr>
      </p:pic>
    </p:spTree>
    <p:extLst>
      <p:ext uri="{BB962C8B-B14F-4D97-AF65-F5344CB8AC3E}">
        <p14:creationId xmlns:p14="http://schemas.microsoft.com/office/powerpoint/2010/main" val="3181684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3247AB-1162-BD36-1CB1-3E5C6DCA1C21}"/>
              </a:ext>
            </a:extLst>
          </p:cNvPr>
          <p:cNvSpPr txBox="1"/>
          <p:nvPr/>
        </p:nvSpPr>
        <p:spPr>
          <a:xfrm>
            <a:off x="318498" y="575353"/>
            <a:ext cx="10828962" cy="646331"/>
          </a:xfrm>
          <a:prstGeom prst="rect">
            <a:avLst/>
          </a:prstGeom>
          <a:noFill/>
        </p:spPr>
        <p:txBody>
          <a:bodyPr wrap="square" rtlCol="0">
            <a:spAutoFit/>
          </a:bodyPr>
          <a:lstStyle/>
          <a:p>
            <a:r>
              <a:rPr lang="en-US" b="0" dirty="0">
                <a:solidFill>
                  <a:srgbClr val="6796E6"/>
                </a:solidFill>
                <a:effectLst/>
                <a:highlight>
                  <a:srgbClr val="1E1E1E"/>
                </a:highlight>
                <a:latin typeface="Consolas" panose="020B0609020204030204" pitchFamily="49" charset="0"/>
              </a:rPr>
              <a:t>13.</a:t>
            </a:r>
            <a:r>
              <a:rPr lang="en-US" b="0" dirty="0">
                <a:solidFill>
                  <a:srgbClr val="D4D4D4"/>
                </a:solidFill>
                <a:effectLst/>
                <a:highlight>
                  <a:srgbClr val="1E1E1E"/>
                </a:highlight>
                <a:latin typeface="Consolas" panose="020B0609020204030204" pitchFamily="49" charset="0"/>
              </a:rPr>
              <a:t> Calculate the total refund amount and identify the refund status distribution.</a:t>
            </a:r>
          </a:p>
          <a:p>
            <a:endParaRPr lang="en-IN" dirty="0"/>
          </a:p>
        </p:txBody>
      </p:sp>
      <p:pic>
        <p:nvPicPr>
          <p:cNvPr id="4" name="Picture 3">
            <a:extLst>
              <a:ext uri="{FF2B5EF4-FFF2-40B4-BE49-F238E27FC236}">
                <a16:creationId xmlns:a16="http://schemas.microsoft.com/office/drawing/2014/main" id="{EF7CDCB4-1F47-E4FF-6353-9B47B8B114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335" y="1626005"/>
            <a:ext cx="11260477" cy="3952862"/>
          </a:xfrm>
          <a:prstGeom prst="rect">
            <a:avLst/>
          </a:prstGeom>
        </p:spPr>
      </p:pic>
    </p:spTree>
    <p:extLst>
      <p:ext uri="{BB962C8B-B14F-4D97-AF65-F5344CB8AC3E}">
        <p14:creationId xmlns:p14="http://schemas.microsoft.com/office/powerpoint/2010/main" val="2789530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ED9ECE-B247-15F2-37FB-8CD8A6A400B7}"/>
              </a:ext>
            </a:extLst>
          </p:cNvPr>
          <p:cNvSpPr txBox="1"/>
          <p:nvPr/>
        </p:nvSpPr>
        <p:spPr>
          <a:xfrm>
            <a:off x="256853" y="215756"/>
            <a:ext cx="6308333" cy="461665"/>
          </a:xfrm>
          <a:prstGeom prst="rect">
            <a:avLst/>
          </a:prstGeom>
          <a:noFill/>
        </p:spPr>
        <p:txBody>
          <a:bodyPr wrap="square" rtlCol="0">
            <a:spAutoFit/>
          </a:bodyPr>
          <a:lstStyle/>
          <a:p>
            <a:r>
              <a:rPr lang="en-US" sz="2400" b="1" dirty="0"/>
              <a:t>Task 5: Insights and Recommendations</a:t>
            </a:r>
            <a:endParaRPr lang="en-IN" sz="2400" b="1" dirty="0"/>
          </a:p>
        </p:txBody>
      </p:sp>
      <p:sp>
        <p:nvSpPr>
          <p:cNvPr id="3" name="TextBox 2">
            <a:extLst>
              <a:ext uri="{FF2B5EF4-FFF2-40B4-BE49-F238E27FC236}">
                <a16:creationId xmlns:a16="http://schemas.microsoft.com/office/drawing/2014/main" id="{D5B17105-DA95-4966-A9A6-73F64B084900}"/>
              </a:ext>
            </a:extLst>
          </p:cNvPr>
          <p:cNvSpPr txBox="1"/>
          <p:nvPr/>
        </p:nvSpPr>
        <p:spPr>
          <a:xfrm>
            <a:off x="256853" y="827012"/>
            <a:ext cx="11733089" cy="6740307"/>
          </a:xfrm>
          <a:prstGeom prst="rect">
            <a:avLst/>
          </a:prstGeom>
          <a:noFill/>
        </p:spPr>
        <p:txBody>
          <a:bodyPr wrap="square" rtlCol="0">
            <a:spAutoFit/>
          </a:bodyPr>
          <a:lstStyle/>
          <a:p>
            <a:pPr marL="285750" indent="-285750">
              <a:buFont typeface="Wingdings" panose="05000000000000000000" pitchFamily="2" charset="2"/>
              <a:buChar char="v"/>
            </a:pPr>
            <a:r>
              <a:rPr lang="en-US" b="1" dirty="0"/>
              <a:t>Optimize Service Availability During Peak Hours:</a:t>
            </a:r>
          </a:p>
          <a:p>
            <a:pPr marL="285750" indent="-285750">
              <a:buFont typeface="Arial" panose="020B0604020202020204" pitchFamily="34" charset="0"/>
              <a:buChar char="•"/>
            </a:pPr>
            <a:endParaRPr lang="en-US" dirty="0"/>
          </a:p>
          <a:p>
            <a:pPr marL="285750" indent="-285750">
              <a:buFont typeface="Wingdings" panose="05000000000000000000" pitchFamily="2" charset="2"/>
              <a:buChar char="q"/>
            </a:pPr>
            <a:r>
              <a:rPr lang="en-US" dirty="0"/>
              <a:t>Insight:  From 9:00 a.m. to 10:00 p.m. are the most busy hours.</a:t>
            </a:r>
          </a:p>
          <a:p>
            <a:pPr marL="285750" indent="-285750">
              <a:buFont typeface="Wingdings" panose="05000000000000000000" pitchFamily="2" charset="2"/>
              <a:buChar char="q"/>
            </a:pPr>
            <a:r>
              <a:rPr lang="en-US" dirty="0"/>
              <a:t>Recommendation:  Ensure maximum availability of astrologers during these peak hours to handle the high volume of interactions </a:t>
            </a:r>
            <a:r>
              <a:rPr lang="en-US" dirty="0" err="1"/>
              <a:t>efficiently.Consider</a:t>
            </a:r>
            <a:r>
              <a:rPr lang="en-US" dirty="0"/>
              <a:t> scheduling more staff or offering incentives for astrologers to be available during these times.</a:t>
            </a:r>
          </a:p>
          <a:p>
            <a:endParaRPr lang="en-US" dirty="0"/>
          </a:p>
          <a:p>
            <a:pPr marL="285750" indent="-285750">
              <a:buFont typeface="Wingdings" panose="05000000000000000000" pitchFamily="2" charset="2"/>
              <a:buChar char="v"/>
            </a:pPr>
            <a:r>
              <a:rPr lang="en-US" dirty="0"/>
              <a:t> </a:t>
            </a:r>
            <a:r>
              <a:rPr lang="en-US" b="1" dirty="0"/>
              <a:t>Address and Reduce Bad Status Counts:</a:t>
            </a:r>
          </a:p>
          <a:p>
            <a:endParaRPr lang="en-US" dirty="0"/>
          </a:p>
          <a:p>
            <a:pPr marL="285750" indent="-285750">
              <a:buFont typeface="Wingdings" panose="05000000000000000000" pitchFamily="2" charset="2"/>
              <a:buChar char="q"/>
            </a:pPr>
            <a:r>
              <a:rPr lang="en-US" dirty="0"/>
              <a:t>Insight:  Astro Shakti and Astro Krisha have higher counts of bad status interactions (Incomplete, Failed, Canceled, No- 	  	   	      answer).</a:t>
            </a:r>
          </a:p>
          <a:p>
            <a:pPr marL="285750" indent="-285750">
              <a:buFont typeface="Wingdings" panose="05000000000000000000" pitchFamily="2" charset="2"/>
              <a:buChar char="q"/>
            </a:pPr>
            <a:r>
              <a:rPr lang="en-US" dirty="0"/>
              <a:t>Recommendation: Investigate the reasons behind these statuses for Astro Shakti and Astro Krisha. Provide additional training or resources to help them improve their interaction quality. Implement feedback mechanisms to identify and address issues promptly.</a:t>
            </a:r>
          </a:p>
          <a:p>
            <a:endParaRPr lang="en-US" dirty="0"/>
          </a:p>
          <a:p>
            <a:pPr marL="285750" indent="-285750">
              <a:buFont typeface="Wingdings" panose="05000000000000000000" pitchFamily="2" charset="2"/>
              <a:buChar char="v"/>
            </a:pPr>
            <a:r>
              <a:rPr lang="en-US" b="1" dirty="0"/>
              <a:t>Focus on High-Interaction Astrologers:</a:t>
            </a:r>
          </a:p>
          <a:p>
            <a:endParaRPr lang="en-US" dirty="0"/>
          </a:p>
          <a:p>
            <a:pPr marL="285750" indent="-285750">
              <a:buFont typeface="Wingdings" panose="05000000000000000000" pitchFamily="2" charset="2"/>
              <a:buChar char="q"/>
            </a:pPr>
            <a:r>
              <a:rPr lang="en-US" dirty="0"/>
              <a:t> Insight: Astro Chandan, </a:t>
            </a:r>
            <a:r>
              <a:rPr lang="en-US" dirty="0" err="1"/>
              <a:t>Taroot</a:t>
            </a:r>
            <a:r>
              <a:rPr lang="en-US" dirty="0"/>
              <a:t> Kashmir, and </a:t>
            </a:r>
            <a:r>
              <a:rPr lang="en-US" dirty="0" err="1"/>
              <a:t>Taroot</a:t>
            </a:r>
            <a:r>
              <a:rPr lang="en-US" dirty="0"/>
              <a:t> Srishti have higher interaction times, with Astro Chandan having the highest at 2 hours and 21 minutes.</a:t>
            </a:r>
          </a:p>
          <a:p>
            <a:pPr marL="285750" indent="-285750">
              <a:buFont typeface="Wingdings" panose="05000000000000000000" pitchFamily="2" charset="2"/>
              <a:buChar char="q"/>
            </a:pPr>
            <a:r>
              <a:rPr lang="en-US" dirty="0"/>
              <a:t>Recommendation: Highlight these astrologers in marketing campaigns to attract more users. Recognize and reward their efforts to motivate other astrologers to increase their interaction times.</a:t>
            </a:r>
          </a:p>
          <a:p>
            <a:pPr marL="285750" indent="-285750">
              <a:buFont typeface="Arial" panose="020B0604020202020204" pitchFamily="34" charset="0"/>
              <a:buChar char="•"/>
            </a:pPr>
            <a:endParaRPr lang="en-US" dirty="0"/>
          </a:p>
          <a:p>
            <a:endParaRPr lang="en-US" dirty="0"/>
          </a:p>
          <a:p>
            <a:endParaRPr lang="en-IN" dirty="0"/>
          </a:p>
        </p:txBody>
      </p:sp>
    </p:spTree>
    <p:extLst>
      <p:ext uri="{BB962C8B-B14F-4D97-AF65-F5344CB8AC3E}">
        <p14:creationId xmlns:p14="http://schemas.microsoft.com/office/powerpoint/2010/main" val="3274094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A090F8-E736-E58A-E3B6-D15A3D7BD89B}"/>
              </a:ext>
            </a:extLst>
          </p:cNvPr>
          <p:cNvSpPr txBox="1"/>
          <p:nvPr/>
        </p:nvSpPr>
        <p:spPr>
          <a:xfrm>
            <a:off x="143840" y="92468"/>
            <a:ext cx="11465959" cy="7294305"/>
          </a:xfrm>
          <a:prstGeom prst="rect">
            <a:avLst/>
          </a:prstGeom>
          <a:noFill/>
        </p:spPr>
        <p:txBody>
          <a:bodyPr wrap="square" rtlCol="0">
            <a:spAutoFit/>
          </a:bodyPr>
          <a:lstStyle/>
          <a:p>
            <a:pPr marL="285750" indent="-285750">
              <a:buFont typeface="Wingdings" panose="05000000000000000000" pitchFamily="2" charset="2"/>
              <a:buChar char="v"/>
            </a:pPr>
            <a:r>
              <a:rPr lang="en-US" dirty="0"/>
              <a:t> </a:t>
            </a:r>
            <a:r>
              <a:rPr lang="en-US" b="1" dirty="0"/>
              <a:t>Improve Call and Chat Completion Rates:</a:t>
            </a:r>
          </a:p>
          <a:p>
            <a:endParaRPr lang="en-US" dirty="0"/>
          </a:p>
          <a:p>
            <a:pPr marL="285750" indent="-285750">
              <a:buFont typeface="Wingdings" panose="05000000000000000000" pitchFamily="2" charset="2"/>
              <a:buChar char="q"/>
            </a:pPr>
            <a:r>
              <a:rPr lang="en-US" dirty="0"/>
              <a:t>Insight: Only 40.4% of call statuses and 28.4% of chat statuses are completed.</a:t>
            </a:r>
          </a:p>
          <a:p>
            <a:pPr marL="285750" indent="-285750">
              <a:buFont typeface="Wingdings" panose="05000000000000000000" pitchFamily="2" charset="2"/>
              <a:buChar char="q"/>
            </a:pPr>
            <a:r>
              <a:rPr lang="en-US" dirty="0"/>
              <a:t>Recommendation: Investigate the reasons behind low completion rates. Implement measures to enhance the user experience, such as improving platform reliability, offering better training to astrologers, and streamlining the interaction process.</a:t>
            </a:r>
          </a:p>
          <a:p>
            <a:endParaRPr lang="en-US" dirty="0"/>
          </a:p>
          <a:p>
            <a:pPr marL="285750" indent="-285750">
              <a:buFont typeface="Wingdings" panose="05000000000000000000" pitchFamily="2" charset="2"/>
              <a:buChar char="v"/>
            </a:pPr>
            <a:r>
              <a:rPr lang="en-US" dirty="0"/>
              <a:t> </a:t>
            </a:r>
            <a:r>
              <a:rPr lang="en-US" b="1" dirty="0"/>
              <a:t>Leverage High-Earning Astrologers:</a:t>
            </a:r>
          </a:p>
          <a:p>
            <a:endParaRPr lang="en-US" dirty="0"/>
          </a:p>
          <a:p>
            <a:pPr marL="285750" indent="-285750">
              <a:buFont typeface="Wingdings" panose="05000000000000000000" pitchFamily="2" charset="2"/>
              <a:buChar char="q"/>
            </a:pPr>
            <a:r>
              <a:rPr lang="en-US" dirty="0"/>
              <a:t>Insight: Dr. </a:t>
            </a:r>
            <a:r>
              <a:rPr lang="en-US" dirty="0" err="1"/>
              <a:t>Balkrishnan</a:t>
            </a:r>
            <a:r>
              <a:rPr lang="en-US" dirty="0"/>
              <a:t> has the highest earnings with ₨15910.20 from 309 calls and 378 chats.</a:t>
            </a:r>
          </a:p>
          <a:p>
            <a:pPr marL="285750" indent="-285750">
              <a:buFont typeface="Wingdings" panose="05000000000000000000" pitchFamily="2" charset="2"/>
              <a:buChar char="q"/>
            </a:pPr>
            <a:r>
              <a:rPr lang="en-US" dirty="0"/>
              <a:t>Recommendation: Use Dr. </a:t>
            </a:r>
            <a:r>
              <a:rPr lang="en-US" dirty="0" err="1"/>
              <a:t>Balkrishnan’s</a:t>
            </a:r>
            <a:r>
              <a:rPr lang="en-US" dirty="0"/>
              <a:t> successful approach as a model for other astrologers. Share best practices and strategies that lead to higher earnings. Promote high-earning astrologers to attract more clients.</a:t>
            </a:r>
          </a:p>
          <a:p>
            <a:endParaRPr lang="en-US" dirty="0"/>
          </a:p>
          <a:p>
            <a:pPr marL="285750" indent="-285750">
              <a:buFont typeface="Wingdings" panose="05000000000000000000" pitchFamily="2" charset="2"/>
              <a:buChar char="v"/>
            </a:pPr>
            <a:r>
              <a:rPr lang="en-US" dirty="0"/>
              <a:t> </a:t>
            </a:r>
            <a:r>
              <a:rPr lang="en-US" b="1" dirty="0"/>
              <a:t>Enhance Website and App Integration:</a:t>
            </a:r>
          </a:p>
          <a:p>
            <a:endParaRPr lang="en-US" dirty="0"/>
          </a:p>
          <a:p>
            <a:pPr marL="285750" indent="-285750">
              <a:buFont typeface="Wingdings" panose="05000000000000000000" pitchFamily="2" charset="2"/>
              <a:buChar char="q"/>
            </a:pPr>
            <a:r>
              <a:rPr lang="en-US" dirty="0"/>
              <a:t>Insight: Consultations via the website are significantly higher (20225) compared to the app (7800).</a:t>
            </a:r>
          </a:p>
          <a:p>
            <a:pPr marL="285750" indent="-285750">
              <a:buFont typeface="Wingdings" panose="05000000000000000000" pitchFamily="2" charset="2"/>
              <a:buChar char="q"/>
            </a:pPr>
            <a:r>
              <a:rPr lang="en-US" dirty="0"/>
              <a:t>Recommendation: Improve the app experience to increase consultations through it. Ensure that both platforms offer seamless and user-friendly interactions. Consider integrating features that are popular on the website into the app.</a:t>
            </a:r>
          </a:p>
          <a:p>
            <a:endParaRPr lang="en-US" dirty="0"/>
          </a:p>
          <a:p>
            <a:pPr marL="285750" indent="-285750">
              <a:buFont typeface="Wingdings" panose="05000000000000000000" pitchFamily="2" charset="2"/>
              <a:buChar char="v"/>
            </a:pPr>
            <a:r>
              <a:rPr lang="en-IN" b="1" dirty="0"/>
              <a:t>Diversify Consultation Types:</a:t>
            </a:r>
          </a:p>
          <a:p>
            <a:endParaRPr lang="en-IN" b="1" dirty="0"/>
          </a:p>
          <a:p>
            <a:pPr marL="285750" indent="-285750">
              <a:buFont typeface="Wingdings" panose="05000000000000000000" pitchFamily="2" charset="2"/>
              <a:buChar char="q"/>
            </a:pPr>
            <a:r>
              <a:rPr lang="en-US" b="1" dirty="0"/>
              <a:t>Insight: Distribution of consultation types shows 19514 chats and 8508 calls.</a:t>
            </a:r>
          </a:p>
          <a:p>
            <a:pPr marL="285750" indent="-285750">
              <a:buFont typeface="Wingdings" panose="05000000000000000000" pitchFamily="2" charset="2"/>
              <a:buChar char="q"/>
            </a:pPr>
            <a:r>
              <a:rPr lang="en-US" b="1" dirty="0"/>
              <a:t>Recommendation: Promote the benefits of both chat and call consultations to users. Offer packages or discounts for trying different types of consultations to balance the usage between chat and call.</a:t>
            </a:r>
            <a:endParaRPr lang="en-IN" b="1" dirty="0"/>
          </a:p>
          <a:p>
            <a:endParaRPr lang="en-IN" b="1" dirty="0"/>
          </a:p>
        </p:txBody>
      </p:sp>
    </p:spTree>
    <p:extLst>
      <p:ext uri="{BB962C8B-B14F-4D97-AF65-F5344CB8AC3E}">
        <p14:creationId xmlns:p14="http://schemas.microsoft.com/office/powerpoint/2010/main" val="1127838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2D2387-0450-4793-ECFE-969291101255}"/>
              </a:ext>
            </a:extLst>
          </p:cNvPr>
          <p:cNvSpPr txBox="1"/>
          <p:nvPr/>
        </p:nvSpPr>
        <p:spPr>
          <a:xfrm>
            <a:off x="318499" y="197346"/>
            <a:ext cx="11712540" cy="6463308"/>
          </a:xfrm>
          <a:prstGeom prst="rect">
            <a:avLst/>
          </a:prstGeom>
          <a:noFill/>
        </p:spPr>
        <p:txBody>
          <a:bodyPr wrap="square" rtlCol="0">
            <a:spAutoFit/>
          </a:bodyPr>
          <a:lstStyle/>
          <a:p>
            <a:pPr marL="285750" indent="-285750">
              <a:buFont typeface="Wingdings" panose="05000000000000000000" pitchFamily="2" charset="2"/>
              <a:buChar char="v"/>
            </a:pPr>
            <a:r>
              <a:rPr lang="en-US" dirty="0"/>
              <a:t> </a:t>
            </a:r>
            <a:r>
              <a:rPr lang="en-US" b="1" dirty="0"/>
              <a:t>Target High-Spending Users:</a:t>
            </a:r>
          </a:p>
          <a:p>
            <a:endParaRPr lang="en-US" dirty="0"/>
          </a:p>
          <a:p>
            <a:pPr marL="285750" indent="-285750">
              <a:buFont typeface="Wingdings" panose="05000000000000000000" pitchFamily="2" charset="2"/>
              <a:buChar char="q"/>
            </a:pPr>
            <a:r>
              <a:rPr lang="en-US" dirty="0"/>
              <a:t>Insight: User ID 17696 has total spending of 26228, and user ID 33017 has total spending of 18723.</a:t>
            </a:r>
          </a:p>
          <a:p>
            <a:pPr marL="285750" indent="-285750">
              <a:buFont typeface="Wingdings" panose="05000000000000000000" pitchFamily="2" charset="2"/>
              <a:buChar char="q"/>
            </a:pPr>
            <a:r>
              <a:rPr lang="en-US" dirty="0"/>
              <a:t>Recommendation: Identify and engage with high-spending users through personalized offers and premium services. Build loyalty programs to retain these valuable customers.</a:t>
            </a:r>
          </a:p>
          <a:p>
            <a:endParaRPr lang="en-US" dirty="0"/>
          </a:p>
          <a:p>
            <a:pPr marL="285750" indent="-285750">
              <a:buFont typeface="Wingdings" panose="05000000000000000000" pitchFamily="2" charset="2"/>
              <a:buChar char="v"/>
            </a:pPr>
            <a:r>
              <a:rPr lang="en-US" b="1" dirty="0"/>
              <a:t>Monitor and Improve Source Performance:</a:t>
            </a:r>
          </a:p>
          <a:p>
            <a:endParaRPr lang="en-US" dirty="0"/>
          </a:p>
          <a:p>
            <a:pPr marL="285750" indent="-285750">
              <a:buFont typeface="Wingdings" panose="05000000000000000000" pitchFamily="2" charset="2"/>
              <a:buChar char="q"/>
            </a:pPr>
            <a:r>
              <a:rPr lang="en-US" dirty="0"/>
              <a:t>Insight: Source production has 16256 interactions, while the test source has only 35.</a:t>
            </a:r>
          </a:p>
          <a:p>
            <a:pPr marL="285750" indent="-285750">
              <a:buFont typeface="Wingdings" panose="05000000000000000000" pitchFamily="2" charset="2"/>
              <a:buChar char="q"/>
            </a:pPr>
            <a:r>
              <a:rPr lang="en-US" dirty="0"/>
              <a:t>Recommendation: Focus on optimizing the production source as it has the highest interactions. Ensure that any changes or updates are thoroughly tested to avoid disruptions.</a:t>
            </a:r>
          </a:p>
          <a:p>
            <a:endParaRPr lang="en-US" dirty="0"/>
          </a:p>
          <a:p>
            <a:pPr marL="285750" indent="-285750">
              <a:buFont typeface="Wingdings" panose="05000000000000000000" pitchFamily="2" charset="2"/>
              <a:buChar char="v"/>
            </a:pPr>
            <a:r>
              <a:rPr lang="en-US" b="1" dirty="0"/>
              <a:t>Analyze Time-Based Spending Patterns:</a:t>
            </a:r>
          </a:p>
          <a:p>
            <a:endParaRPr lang="en-US" dirty="0"/>
          </a:p>
          <a:p>
            <a:pPr marL="285750" indent="-285750">
              <a:buFont typeface="Wingdings" panose="05000000000000000000" pitchFamily="2" charset="2"/>
              <a:buChar char="q"/>
            </a:pPr>
            <a:r>
              <a:rPr lang="en-US" dirty="0"/>
              <a:t>Insight: Spending tends to increase at the start of the month.</a:t>
            </a:r>
          </a:p>
          <a:p>
            <a:pPr marL="285750" indent="-285750">
              <a:buFont typeface="Wingdings" panose="05000000000000000000" pitchFamily="2" charset="2"/>
              <a:buChar char="q"/>
            </a:pPr>
            <a:r>
              <a:rPr lang="en-US" dirty="0"/>
              <a:t>Recommendation: Plan promotions and special offers at the start of the month to capitalize on the increased spending </a:t>
            </a:r>
            <a:r>
              <a:rPr lang="en-US" dirty="0" err="1"/>
              <a:t>behavior.Use</a:t>
            </a:r>
            <a:r>
              <a:rPr lang="en-US" dirty="0"/>
              <a:t> this pattern to predict and manage resource allocation.</a:t>
            </a:r>
          </a:p>
          <a:p>
            <a:endParaRPr lang="en-US" dirty="0"/>
          </a:p>
          <a:p>
            <a:pPr marL="285750" indent="-285750">
              <a:buFont typeface="Wingdings" panose="05000000000000000000" pitchFamily="2" charset="2"/>
              <a:buChar char="v"/>
            </a:pPr>
            <a:r>
              <a:rPr lang="en-US" dirty="0"/>
              <a:t> </a:t>
            </a:r>
            <a:r>
              <a:rPr lang="en-US" b="1" dirty="0"/>
              <a:t>Utilize Earnings Data for Growth:</a:t>
            </a:r>
          </a:p>
          <a:p>
            <a:endParaRPr lang="en-US" dirty="0"/>
          </a:p>
          <a:p>
            <a:pPr marL="285750" indent="-285750">
              <a:buFont typeface="Wingdings" panose="05000000000000000000" pitchFamily="2" charset="2"/>
              <a:buChar char="q"/>
            </a:pPr>
            <a:r>
              <a:rPr lang="en-US" dirty="0"/>
              <a:t>Insight: Total user spending is 214065, and total astrologer earnings are 99146.57.</a:t>
            </a:r>
          </a:p>
          <a:p>
            <a:pPr marL="285750" indent="-285750">
              <a:buFont typeface="Wingdings" panose="05000000000000000000" pitchFamily="2" charset="2"/>
              <a:buChar char="q"/>
            </a:pPr>
            <a:r>
              <a:rPr lang="en-US" dirty="0"/>
              <a:t>Recommendation: Analyze the earnings data to identify trends and opportunities for growth. Use this information to adjust pricing strategies and improve overall revenue management.</a:t>
            </a:r>
            <a:endParaRPr lang="en-IN" dirty="0"/>
          </a:p>
        </p:txBody>
      </p:sp>
    </p:spTree>
    <p:extLst>
      <p:ext uri="{BB962C8B-B14F-4D97-AF65-F5344CB8AC3E}">
        <p14:creationId xmlns:p14="http://schemas.microsoft.com/office/powerpoint/2010/main" val="2144439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49EE3-FBA3-83E4-9F75-96CCE0237ED8}"/>
              </a:ext>
            </a:extLst>
          </p:cNvPr>
          <p:cNvSpPr>
            <a:spLocks noGrp="1"/>
          </p:cNvSpPr>
          <p:nvPr>
            <p:ph type="title"/>
          </p:nvPr>
        </p:nvSpPr>
        <p:spPr>
          <a:xfrm>
            <a:off x="181510" y="205484"/>
            <a:ext cx="2376755" cy="1171253"/>
          </a:xfrm>
        </p:spPr>
        <p:txBody>
          <a:bodyPr>
            <a:normAutofit/>
          </a:bodyPr>
          <a:lstStyle/>
          <a:p>
            <a:r>
              <a:rPr lang="en-IN" sz="2800" b="1" dirty="0">
                <a:latin typeface="+mn-lt"/>
              </a:rPr>
              <a:t>Objective  </a:t>
            </a:r>
            <a:r>
              <a:rPr lang="en-IN" sz="2800" b="1" dirty="0"/>
              <a:t>:-</a:t>
            </a:r>
          </a:p>
        </p:txBody>
      </p:sp>
      <p:sp>
        <p:nvSpPr>
          <p:cNvPr id="3" name="Content Placeholder 2">
            <a:extLst>
              <a:ext uri="{FF2B5EF4-FFF2-40B4-BE49-F238E27FC236}">
                <a16:creationId xmlns:a16="http://schemas.microsoft.com/office/drawing/2014/main" id="{788827FB-8DFA-D769-87BD-88519ED2EBA2}"/>
              </a:ext>
            </a:extLst>
          </p:cNvPr>
          <p:cNvSpPr>
            <a:spLocks noGrp="1"/>
          </p:cNvSpPr>
          <p:nvPr>
            <p:ph idx="1"/>
          </p:nvPr>
        </p:nvSpPr>
        <p:spPr>
          <a:xfrm>
            <a:off x="2393879" y="421239"/>
            <a:ext cx="9698804" cy="1284271"/>
          </a:xfrm>
        </p:spPr>
        <p:txBody>
          <a:bodyPr>
            <a:normAutofit/>
          </a:bodyPr>
          <a:lstStyle/>
          <a:p>
            <a:pPr marL="0" indent="0">
              <a:buNone/>
            </a:pPr>
            <a:r>
              <a:rPr lang="en-US" sz="2000" dirty="0"/>
              <a:t>The objective of this report is to analyze the provided call center performance dataset and provide insights and recommendations to improve call handling, user satisfaction, and earnings.</a:t>
            </a:r>
            <a:endParaRPr lang="en-IN" sz="2000" dirty="0"/>
          </a:p>
        </p:txBody>
      </p:sp>
      <p:sp>
        <p:nvSpPr>
          <p:cNvPr id="4" name="TextBox 3">
            <a:extLst>
              <a:ext uri="{FF2B5EF4-FFF2-40B4-BE49-F238E27FC236}">
                <a16:creationId xmlns:a16="http://schemas.microsoft.com/office/drawing/2014/main" id="{14896193-1D34-34DC-857E-3C91C0D172CE}"/>
              </a:ext>
            </a:extLst>
          </p:cNvPr>
          <p:cNvSpPr txBox="1"/>
          <p:nvPr/>
        </p:nvSpPr>
        <p:spPr>
          <a:xfrm>
            <a:off x="181510" y="1881979"/>
            <a:ext cx="11746787" cy="4832092"/>
          </a:xfrm>
          <a:prstGeom prst="rect">
            <a:avLst/>
          </a:prstGeom>
          <a:noFill/>
        </p:spPr>
        <p:txBody>
          <a:bodyPr wrap="square" rtlCol="0">
            <a:spAutoFit/>
          </a:bodyPr>
          <a:lstStyle/>
          <a:p>
            <a:endParaRPr lang="en-US" sz="2800" b="1" dirty="0"/>
          </a:p>
          <a:p>
            <a:r>
              <a:rPr lang="en-US" sz="2800" b="1" dirty="0"/>
              <a:t>Tasks Performed:</a:t>
            </a:r>
          </a:p>
          <a:p>
            <a:endParaRPr lang="en-US" sz="2800" dirty="0"/>
          </a:p>
          <a:p>
            <a:pPr>
              <a:buFont typeface="+mj-lt"/>
              <a:buAutoNum type="arabicPeriod"/>
            </a:pPr>
            <a:r>
              <a:rPr lang="en-US" sz="2400" b="1" dirty="0"/>
              <a:t>   Data Exploration:</a:t>
            </a:r>
            <a:endParaRPr lang="en-US" sz="2400" dirty="0"/>
          </a:p>
          <a:p>
            <a:pPr marL="742950" lvl="1" indent="-285750">
              <a:buFont typeface="+mj-lt"/>
              <a:buAutoNum type="arabicPeriod"/>
            </a:pPr>
            <a:r>
              <a:rPr lang="en-US" sz="2000" dirty="0"/>
              <a:t>Loading and cleaning the dataset.</a:t>
            </a:r>
          </a:p>
          <a:p>
            <a:pPr marL="742950" lvl="1" indent="-285750">
              <a:buFont typeface="+mj-lt"/>
              <a:buAutoNum type="arabicPeriod"/>
            </a:pPr>
            <a:r>
              <a:rPr lang="en-US" sz="2000" dirty="0"/>
              <a:t>Handling missing values.</a:t>
            </a:r>
          </a:p>
          <a:p>
            <a:pPr marL="742950" lvl="1" indent="-285750">
              <a:buFont typeface="+mj-lt"/>
              <a:buAutoNum type="arabicPeriod"/>
            </a:pPr>
            <a:r>
              <a:rPr lang="en-US" sz="2000" dirty="0"/>
              <a:t>Providing summary statistics.</a:t>
            </a:r>
          </a:p>
          <a:p>
            <a:pPr marL="742950" lvl="1" indent="-285750">
              <a:buFont typeface="+mj-lt"/>
              <a:buAutoNum type="arabicPeriod"/>
            </a:pPr>
            <a:endParaRPr lang="en-US" dirty="0"/>
          </a:p>
          <a:p>
            <a:pPr>
              <a:buFont typeface="+mj-lt"/>
              <a:buAutoNum type="arabicPeriod"/>
            </a:pPr>
            <a:r>
              <a:rPr lang="en-US" sz="2400" b="1" dirty="0"/>
              <a:t>   Call Center Performance Metrics:</a:t>
            </a:r>
            <a:endParaRPr lang="en-US" sz="2400" dirty="0"/>
          </a:p>
          <a:p>
            <a:pPr marL="742950" lvl="1" indent="-285750">
              <a:buFont typeface="+mj-lt"/>
              <a:buAutoNum type="arabicPeriod"/>
            </a:pPr>
            <a:r>
              <a:rPr lang="en-US" sz="2000" dirty="0"/>
              <a:t>Calculating average </a:t>
            </a:r>
            <a:r>
              <a:rPr lang="en-US" sz="2000" dirty="0" err="1"/>
              <a:t>TalkTime</a:t>
            </a:r>
            <a:r>
              <a:rPr lang="en-US" sz="2000" dirty="0"/>
              <a:t>.</a:t>
            </a:r>
          </a:p>
          <a:p>
            <a:pPr marL="742950" lvl="1" indent="-285750">
              <a:buFont typeface="+mj-lt"/>
              <a:buAutoNum type="arabicPeriod"/>
            </a:pPr>
            <a:r>
              <a:rPr lang="en-US" sz="2000" dirty="0"/>
              <a:t>Identifying common call sources.</a:t>
            </a:r>
          </a:p>
          <a:p>
            <a:pPr marL="742950" lvl="1" indent="-285750">
              <a:buFont typeface="+mj-lt"/>
              <a:buAutoNum type="arabicPeriod"/>
            </a:pPr>
            <a:r>
              <a:rPr lang="en-US" sz="2000" dirty="0"/>
              <a:t>Analyzing earnings and spending.</a:t>
            </a:r>
          </a:p>
          <a:p>
            <a:pPr marL="742950" lvl="1" indent="-285750">
              <a:buFont typeface="+mj-lt"/>
              <a:buAutoNum type="arabicPeriod"/>
            </a:pPr>
            <a:r>
              <a:rPr lang="en-US" sz="2000" dirty="0"/>
              <a:t>Exploring the relationship between </a:t>
            </a:r>
            <a:r>
              <a:rPr lang="en-US" sz="2000" dirty="0" err="1"/>
              <a:t>TalkTime</a:t>
            </a:r>
            <a:r>
              <a:rPr lang="en-US" sz="2000" dirty="0"/>
              <a:t> and Charge</a:t>
            </a:r>
            <a:r>
              <a:rPr lang="en-US" dirty="0"/>
              <a:t>.</a:t>
            </a:r>
          </a:p>
          <a:p>
            <a:endParaRPr lang="en-IN" dirty="0"/>
          </a:p>
        </p:txBody>
      </p:sp>
      <p:pic>
        <p:nvPicPr>
          <p:cNvPr id="6" name="Picture 5">
            <a:extLst>
              <a:ext uri="{FF2B5EF4-FFF2-40B4-BE49-F238E27FC236}">
                <a16:creationId xmlns:a16="http://schemas.microsoft.com/office/drawing/2014/main" id="{6A4EE2A1-1647-5E66-19F3-60FB2E89D6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4966" y="4953000"/>
            <a:ext cx="1905000" cy="1905000"/>
          </a:xfrm>
          <a:prstGeom prst="rect">
            <a:avLst/>
          </a:prstGeom>
        </p:spPr>
      </p:pic>
    </p:spTree>
    <p:extLst>
      <p:ext uri="{BB962C8B-B14F-4D97-AF65-F5344CB8AC3E}">
        <p14:creationId xmlns:p14="http://schemas.microsoft.com/office/powerpoint/2010/main" val="1062135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922332-AFB4-310E-F992-499FD8BBF63C}"/>
              </a:ext>
            </a:extLst>
          </p:cNvPr>
          <p:cNvSpPr txBox="1"/>
          <p:nvPr/>
        </p:nvSpPr>
        <p:spPr>
          <a:xfrm>
            <a:off x="246580" y="66946"/>
            <a:ext cx="9185096" cy="461665"/>
          </a:xfrm>
          <a:prstGeom prst="rect">
            <a:avLst/>
          </a:prstGeom>
          <a:noFill/>
        </p:spPr>
        <p:txBody>
          <a:bodyPr wrap="square" rtlCol="0">
            <a:spAutoFit/>
          </a:bodyPr>
          <a:lstStyle/>
          <a:p>
            <a:r>
              <a:rPr lang="en-IN" sz="2400" b="1" dirty="0"/>
              <a:t>Task 6: Data Visualization</a:t>
            </a:r>
          </a:p>
        </p:txBody>
      </p:sp>
      <p:pic>
        <p:nvPicPr>
          <p:cNvPr id="9" name="Picture 8">
            <a:extLst>
              <a:ext uri="{FF2B5EF4-FFF2-40B4-BE49-F238E27FC236}">
                <a16:creationId xmlns:a16="http://schemas.microsoft.com/office/drawing/2014/main" id="{07C1F626-3B6A-F1E0-E75E-5BCBDAC2F2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44" y="1273657"/>
            <a:ext cx="7267253" cy="3308617"/>
          </a:xfrm>
          <a:prstGeom prst="rect">
            <a:avLst/>
          </a:prstGeom>
        </p:spPr>
      </p:pic>
      <p:sp>
        <p:nvSpPr>
          <p:cNvPr id="10" name="TextBox 9">
            <a:extLst>
              <a:ext uri="{FF2B5EF4-FFF2-40B4-BE49-F238E27FC236}">
                <a16:creationId xmlns:a16="http://schemas.microsoft.com/office/drawing/2014/main" id="{5060E164-65DC-B7C3-E3AB-B354D52A595E}"/>
              </a:ext>
            </a:extLst>
          </p:cNvPr>
          <p:cNvSpPr txBox="1"/>
          <p:nvPr/>
        </p:nvSpPr>
        <p:spPr>
          <a:xfrm>
            <a:off x="246580" y="701079"/>
            <a:ext cx="10870058" cy="400110"/>
          </a:xfrm>
          <a:prstGeom prst="rect">
            <a:avLst/>
          </a:prstGeom>
          <a:noFill/>
        </p:spPr>
        <p:txBody>
          <a:bodyPr wrap="square" rtlCol="0">
            <a:spAutoFit/>
          </a:bodyPr>
          <a:lstStyle/>
          <a:p>
            <a:pPr marL="342900" indent="-342900">
              <a:buFont typeface="Wingdings" panose="05000000000000000000" pitchFamily="2" charset="2"/>
              <a:buChar char="v"/>
            </a:pPr>
            <a:r>
              <a:rPr lang="en-US" sz="2000" b="1" dirty="0"/>
              <a:t>Please create a line chart showing the trend in call charges over time. </a:t>
            </a:r>
            <a:endParaRPr lang="en-IN" sz="2000" b="1" dirty="0"/>
          </a:p>
        </p:txBody>
      </p:sp>
      <p:pic>
        <p:nvPicPr>
          <p:cNvPr id="7" name="Picture 6">
            <a:extLst>
              <a:ext uri="{FF2B5EF4-FFF2-40B4-BE49-F238E27FC236}">
                <a16:creationId xmlns:a16="http://schemas.microsoft.com/office/drawing/2014/main" id="{190D6E18-8AA5-3FB6-D440-776BC80CDA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4899" y="2763748"/>
            <a:ext cx="6298057" cy="3970963"/>
          </a:xfrm>
          <a:prstGeom prst="rect">
            <a:avLst/>
          </a:prstGeom>
        </p:spPr>
      </p:pic>
    </p:spTree>
    <p:extLst>
      <p:ext uri="{BB962C8B-B14F-4D97-AF65-F5344CB8AC3E}">
        <p14:creationId xmlns:p14="http://schemas.microsoft.com/office/powerpoint/2010/main" val="3362962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AC2516-F554-7BE1-535D-5CCCC7E952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92" y="920032"/>
            <a:ext cx="5486400" cy="2929323"/>
          </a:xfrm>
          <a:prstGeom prst="rect">
            <a:avLst/>
          </a:prstGeom>
        </p:spPr>
      </p:pic>
      <p:sp>
        <p:nvSpPr>
          <p:cNvPr id="6" name="TextBox 5">
            <a:extLst>
              <a:ext uri="{FF2B5EF4-FFF2-40B4-BE49-F238E27FC236}">
                <a16:creationId xmlns:a16="http://schemas.microsoft.com/office/drawing/2014/main" id="{A730875C-B133-5F3B-3431-CB70B77CB22A}"/>
              </a:ext>
            </a:extLst>
          </p:cNvPr>
          <p:cNvSpPr txBox="1"/>
          <p:nvPr/>
        </p:nvSpPr>
        <p:spPr>
          <a:xfrm>
            <a:off x="883577" y="246848"/>
            <a:ext cx="9195371" cy="400110"/>
          </a:xfrm>
          <a:prstGeom prst="rect">
            <a:avLst/>
          </a:prstGeom>
          <a:noFill/>
        </p:spPr>
        <p:txBody>
          <a:bodyPr wrap="square" rtlCol="0">
            <a:spAutoFit/>
          </a:bodyPr>
          <a:lstStyle/>
          <a:p>
            <a:pPr marL="285750" indent="-285750">
              <a:buFont typeface="Wingdings" panose="05000000000000000000" pitchFamily="2" charset="2"/>
              <a:buChar char="v"/>
            </a:pPr>
            <a:r>
              <a:rPr lang="en-US" sz="2000" b="1" dirty="0"/>
              <a:t>Create a scatter plot to analyze the relationship between </a:t>
            </a:r>
            <a:r>
              <a:rPr lang="en-US" sz="2000" b="1" dirty="0" err="1"/>
              <a:t>TalkTime</a:t>
            </a:r>
            <a:r>
              <a:rPr lang="en-US" sz="2000" b="1" dirty="0"/>
              <a:t> and </a:t>
            </a:r>
            <a:r>
              <a:rPr lang="en-US" sz="2000" b="1" dirty="0" err="1"/>
              <a:t>UserSpend</a:t>
            </a:r>
            <a:r>
              <a:rPr lang="en-US" dirty="0"/>
              <a:t>.</a:t>
            </a:r>
            <a:endParaRPr lang="en-IN" dirty="0"/>
          </a:p>
        </p:txBody>
      </p:sp>
      <p:pic>
        <p:nvPicPr>
          <p:cNvPr id="3" name="Picture 2">
            <a:extLst>
              <a:ext uri="{FF2B5EF4-FFF2-40B4-BE49-F238E27FC236}">
                <a16:creationId xmlns:a16="http://schemas.microsoft.com/office/drawing/2014/main" id="{6D9A4A5F-5631-42DC-B38B-3C226C5BBD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9545" y="2517169"/>
            <a:ext cx="6852863" cy="4258638"/>
          </a:xfrm>
          <a:prstGeom prst="rect">
            <a:avLst/>
          </a:prstGeom>
        </p:spPr>
      </p:pic>
    </p:spTree>
    <p:extLst>
      <p:ext uri="{BB962C8B-B14F-4D97-AF65-F5344CB8AC3E}">
        <p14:creationId xmlns:p14="http://schemas.microsoft.com/office/powerpoint/2010/main" val="2285681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F0E8C6-B7EA-DFA7-92F5-344AB228A8BB}"/>
              </a:ext>
            </a:extLst>
          </p:cNvPr>
          <p:cNvSpPr txBox="1"/>
          <p:nvPr/>
        </p:nvSpPr>
        <p:spPr>
          <a:xfrm>
            <a:off x="472612" y="200682"/>
            <a:ext cx="7417942" cy="461665"/>
          </a:xfrm>
          <a:prstGeom prst="rect">
            <a:avLst/>
          </a:prstGeom>
          <a:noFill/>
        </p:spPr>
        <p:txBody>
          <a:bodyPr wrap="square" rtlCol="0">
            <a:spAutoFit/>
          </a:bodyPr>
          <a:lstStyle/>
          <a:p>
            <a:r>
              <a:rPr lang="en-IN" sz="2400" b="1" dirty="0"/>
              <a:t>Task 7: Interpretation</a:t>
            </a:r>
          </a:p>
        </p:txBody>
      </p:sp>
      <p:pic>
        <p:nvPicPr>
          <p:cNvPr id="4" name="Picture 3">
            <a:extLst>
              <a:ext uri="{FF2B5EF4-FFF2-40B4-BE49-F238E27FC236}">
                <a16:creationId xmlns:a16="http://schemas.microsoft.com/office/drawing/2014/main" id="{E958B80A-C185-D128-86A9-7305FB0663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543561"/>
            <a:ext cx="5917914" cy="4509533"/>
          </a:xfrm>
          <a:prstGeom prst="rect">
            <a:avLst/>
          </a:prstGeom>
        </p:spPr>
      </p:pic>
      <p:sp>
        <p:nvSpPr>
          <p:cNvPr id="5" name="TextBox 4">
            <a:extLst>
              <a:ext uri="{FF2B5EF4-FFF2-40B4-BE49-F238E27FC236}">
                <a16:creationId xmlns:a16="http://schemas.microsoft.com/office/drawing/2014/main" id="{F3CC1B2A-E1C2-7A82-6B46-B49000F9BBD4}"/>
              </a:ext>
            </a:extLst>
          </p:cNvPr>
          <p:cNvSpPr txBox="1"/>
          <p:nvPr/>
        </p:nvSpPr>
        <p:spPr>
          <a:xfrm>
            <a:off x="750014" y="804906"/>
            <a:ext cx="7736440" cy="400110"/>
          </a:xfrm>
          <a:prstGeom prst="rect">
            <a:avLst/>
          </a:prstGeom>
          <a:noFill/>
        </p:spPr>
        <p:txBody>
          <a:bodyPr wrap="square" rtlCol="0">
            <a:spAutoFit/>
          </a:bodyPr>
          <a:lstStyle/>
          <a:p>
            <a:pPr marL="285750" indent="-285750">
              <a:buFont typeface="Wingdings" panose="05000000000000000000" pitchFamily="2" charset="2"/>
              <a:buChar char="v"/>
            </a:pPr>
            <a:r>
              <a:rPr lang="en-US" sz="2000" b="1" dirty="0"/>
              <a:t>What insights can you draw from the histogram of call charges? </a:t>
            </a:r>
            <a:endParaRPr lang="en-IN" sz="2000" b="1" dirty="0"/>
          </a:p>
        </p:txBody>
      </p:sp>
      <p:pic>
        <p:nvPicPr>
          <p:cNvPr id="7" name="Picture 6">
            <a:extLst>
              <a:ext uri="{FF2B5EF4-FFF2-40B4-BE49-F238E27FC236}">
                <a16:creationId xmlns:a16="http://schemas.microsoft.com/office/drawing/2014/main" id="{63674963-DAD0-C3E2-BD18-3DA2FE419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29" y="1543561"/>
            <a:ext cx="5784290" cy="4509533"/>
          </a:xfrm>
          <a:prstGeom prst="rect">
            <a:avLst/>
          </a:prstGeom>
        </p:spPr>
      </p:pic>
    </p:spTree>
    <p:extLst>
      <p:ext uri="{BB962C8B-B14F-4D97-AF65-F5344CB8AC3E}">
        <p14:creationId xmlns:p14="http://schemas.microsoft.com/office/powerpoint/2010/main" val="2740312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373E4C-A5FF-03C8-22A1-F7272DAAA8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9" y="1"/>
            <a:ext cx="6927243" cy="3197236"/>
          </a:xfrm>
          <a:prstGeom prst="rect">
            <a:avLst/>
          </a:prstGeom>
        </p:spPr>
      </p:pic>
      <p:pic>
        <p:nvPicPr>
          <p:cNvPr id="3" name="Picture 2">
            <a:extLst>
              <a:ext uri="{FF2B5EF4-FFF2-40B4-BE49-F238E27FC236}">
                <a16:creationId xmlns:a16="http://schemas.microsoft.com/office/drawing/2014/main" id="{04F5B9D5-DF99-23A2-A68E-48546C28C5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8682" y="2270589"/>
            <a:ext cx="9041260" cy="4510354"/>
          </a:xfrm>
          <a:prstGeom prst="rect">
            <a:avLst/>
          </a:prstGeom>
        </p:spPr>
      </p:pic>
    </p:spTree>
    <p:extLst>
      <p:ext uri="{BB962C8B-B14F-4D97-AF65-F5344CB8AC3E}">
        <p14:creationId xmlns:p14="http://schemas.microsoft.com/office/powerpoint/2010/main" val="2447045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55D823-624E-FB5A-A844-484AC9C97E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34" y="131602"/>
            <a:ext cx="6232373" cy="2724614"/>
          </a:xfrm>
          <a:prstGeom prst="rect">
            <a:avLst/>
          </a:prstGeom>
        </p:spPr>
      </p:pic>
      <p:pic>
        <p:nvPicPr>
          <p:cNvPr id="5" name="Picture 4">
            <a:extLst>
              <a:ext uri="{FF2B5EF4-FFF2-40B4-BE49-F238E27FC236}">
                <a16:creationId xmlns:a16="http://schemas.microsoft.com/office/drawing/2014/main" id="{BD8CE07E-CC9E-4880-3EC5-E221AF0975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9519" y="2481198"/>
            <a:ext cx="8248433" cy="4104537"/>
          </a:xfrm>
          <a:prstGeom prst="rect">
            <a:avLst/>
          </a:prstGeom>
        </p:spPr>
      </p:pic>
    </p:spTree>
    <p:extLst>
      <p:ext uri="{BB962C8B-B14F-4D97-AF65-F5344CB8AC3E}">
        <p14:creationId xmlns:p14="http://schemas.microsoft.com/office/powerpoint/2010/main" val="1570905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BE88D3-86F5-5E55-187A-F91DEA24A1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126" y="174662"/>
            <a:ext cx="5820874" cy="3647325"/>
          </a:xfrm>
          <a:prstGeom prst="rect">
            <a:avLst/>
          </a:prstGeom>
        </p:spPr>
      </p:pic>
      <p:pic>
        <p:nvPicPr>
          <p:cNvPr id="5" name="Picture 4">
            <a:extLst>
              <a:ext uri="{FF2B5EF4-FFF2-40B4-BE49-F238E27FC236}">
                <a16:creationId xmlns:a16="http://schemas.microsoft.com/office/drawing/2014/main" id="{9B607348-9368-5464-E44A-9DAD6EC05D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155" y="2871351"/>
            <a:ext cx="5414481" cy="3813976"/>
          </a:xfrm>
          <a:prstGeom prst="rect">
            <a:avLst/>
          </a:prstGeom>
        </p:spPr>
      </p:pic>
      <p:sp>
        <p:nvSpPr>
          <p:cNvPr id="6" name="TextBox 5">
            <a:extLst>
              <a:ext uri="{FF2B5EF4-FFF2-40B4-BE49-F238E27FC236}">
                <a16:creationId xmlns:a16="http://schemas.microsoft.com/office/drawing/2014/main" id="{70C4538A-D708-D40E-67DC-26A29F2132A7}"/>
              </a:ext>
            </a:extLst>
          </p:cNvPr>
          <p:cNvSpPr txBox="1"/>
          <p:nvPr/>
        </p:nvSpPr>
        <p:spPr>
          <a:xfrm>
            <a:off x="275126" y="5270643"/>
            <a:ext cx="5735256" cy="646331"/>
          </a:xfrm>
          <a:prstGeom prst="rect">
            <a:avLst/>
          </a:prstGeom>
          <a:noFill/>
          <a:ln>
            <a:solidFill>
              <a:schemeClr val="tx1">
                <a:lumMod val="95000"/>
              </a:schemeClr>
            </a:solidFill>
          </a:ln>
        </p:spPr>
        <p:txBody>
          <a:bodyPr wrap="square" rtlCol="0">
            <a:spAutoFit/>
          </a:bodyPr>
          <a:lstStyle/>
          <a:p>
            <a:pPr marL="285750" indent="-285750">
              <a:buFontTx/>
              <a:buChar char="-"/>
            </a:pPr>
            <a:r>
              <a:rPr lang="en-IN" dirty="0"/>
              <a:t>MOSTLY PEOPLE PREFER GURUCOOL WEBSITE FOLLOWED  BY APP</a:t>
            </a:r>
          </a:p>
        </p:txBody>
      </p:sp>
      <p:sp>
        <p:nvSpPr>
          <p:cNvPr id="7" name="TextBox 6">
            <a:extLst>
              <a:ext uri="{FF2B5EF4-FFF2-40B4-BE49-F238E27FC236}">
                <a16:creationId xmlns:a16="http://schemas.microsoft.com/office/drawing/2014/main" id="{167FE9FC-2FD7-23E4-F6A7-3BDED2FFC526}"/>
              </a:ext>
            </a:extLst>
          </p:cNvPr>
          <p:cNvSpPr txBox="1"/>
          <p:nvPr/>
        </p:nvSpPr>
        <p:spPr>
          <a:xfrm>
            <a:off x="6770670" y="647272"/>
            <a:ext cx="4592548" cy="369332"/>
          </a:xfrm>
          <a:prstGeom prst="rect">
            <a:avLst/>
          </a:prstGeom>
          <a:noFill/>
          <a:ln>
            <a:solidFill>
              <a:schemeClr val="tx1">
                <a:lumMod val="95000"/>
              </a:schemeClr>
            </a:solidFill>
          </a:ln>
        </p:spPr>
        <p:txBody>
          <a:bodyPr wrap="square" rtlCol="0">
            <a:spAutoFit/>
          </a:bodyPr>
          <a:lstStyle/>
          <a:p>
            <a:r>
              <a:rPr lang="en-IN" dirty="0"/>
              <a:t>- PEOPLE PREFER TO CHAT MORE OVER CALL</a:t>
            </a:r>
          </a:p>
        </p:txBody>
      </p:sp>
    </p:spTree>
    <p:extLst>
      <p:ext uri="{BB962C8B-B14F-4D97-AF65-F5344CB8AC3E}">
        <p14:creationId xmlns:p14="http://schemas.microsoft.com/office/powerpoint/2010/main" val="270501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9B7792-193C-EB41-C0C5-26160B8371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56" y="123291"/>
            <a:ext cx="6226214" cy="3914453"/>
          </a:xfrm>
          <a:prstGeom prst="rect">
            <a:avLst/>
          </a:prstGeom>
        </p:spPr>
      </p:pic>
      <p:pic>
        <p:nvPicPr>
          <p:cNvPr id="5" name="Picture 4">
            <a:extLst>
              <a:ext uri="{FF2B5EF4-FFF2-40B4-BE49-F238E27FC236}">
                <a16:creationId xmlns:a16="http://schemas.microsoft.com/office/drawing/2014/main" id="{4CEF7E40-16EE-75EA-530F-5867CA359C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3524" y="3124899"/>
            <a:ext cx="5541620" cy="3599537"/>
          </a:xfrm>
          <a:prstGeom prst="rect">
            <a:avLst/>
          </a:prstGeom>
        </p:spPr>
      </p:pic>
      <p:sp>
        <p:nvSpPr>
          <p:cNvPr id="6" name="TextBox 5">
            <a:extLst>
              <a:ext uri="{FF2B5EF4-FFF2-40B4-BE49-F238E27FC236}">
                <a16:creationId xmlns:a16="http://schemas.microsoft.com/office/drawing/2014/main" id="{A2B41547-061F-C474-70FB-4C574EE4E305}"/>
              </a:ext>
            </a:extLst>
          </p:cNvPr>
          <p:cNvSpPr txBox="1"/>
          <p:nvPr/>
        </p:nvSpPr>
        <p:spPr>
          <a:xfrm>
            <a:off x="6770670" y="647272"/>
            <a:ext cx="3719245" cy="646331"/>
          </a:xfrm>
          <a:prstGeom prst="rect">
            <a:avLst/>
          </a:prstGeom>
          <a:noFill/>
          <a:ln>
            <a:solidFill>
              <a:schemeClr val="tx1">
                <a:lumMod val="95000"/>
              </a:schemeClr>
            </a:solidFill>
          </a:ln>
        </p:spPr>
        <p:txBody>
          <a:bodyPr wrap="square" rtlCol="0">
            <a:spAutoFit/>
          </a:bodyPr>
          <a:lstStyle/>
          <a:p>
            <a:r>
              <a:rPr lang="en-IN" dirty="0"/>
              <a:t>- 9 AM TO 10 PM HAS HIGHEST  BUSY HOURS</a:t>
            </a:r>
          </a:p>
        </p:txBody>
      </p:sp>
      <p:sp>
        <p:nvSpPr>
          <p:cNvPr id="7" name="TextBox 6">
            <a:extLst>
              <a:ext uri="{FF2B5EF4-FFF2-40B4-BE49-F238E27FC236}">
                <a16:creationId xmlns:a16="http://schemas.microsoft.com/office/drawing/2014/main" id="{88482B43-5736-0693-364F-D73B6D1F1089}"/>
              </a:ext>
            </a:extLst>
          </p:cNvPr>
          <p:cNvSpPr txBox="1"/>
          <p:nvPr/>
        </p:nvSpPr>
        <p:spPr>
          <a:xfrm>
            <a:off x="2094441" y="5548737"/>
            <a:ext cx="3719245" cy="646331"/>
          </a:xfrm>
          <a:prstGeom prst="rect">
            <a:avLst/>
          </a:prstGeom>
          <a:noFill/>
          <a:ln>
            <a:solidFill>
              <a:schemeClr val="tx1">
                <a:lumMod val="95000"/>
              </a:schemeClr>
            </a:solidFill>
          </a:ln>
        </p:spPr>
        <p:txBody>
          <a:bodyPr wrap="square" rtlCol="0">
            <a:spAutoFit/>
          </a:bodyPr>
          <a:lstStyle/>
          <a:p>
            <a:r>
              <a:rPr lang="en-IN" dirty="0"/>
              <a:t>-MOSTLY PEOPLE ARE SPENDING ON CALLS FOLLOWED BY CHAT</a:t>
            </a:r>
          </a:p>
        </p:txBody>
      </p:sp>
    </p:spTree>
    <p:extLst>
      <p:ext uri="{BB962C8B-B14F-4D97-AF65-F5344CB8AC3E}">
        <p14:creationId xmlns:p14="http://schemas.microsoft.com/office/powerpoint/2010/main" val="368140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04091A-BC89-26D2-DAA9-EC8B4239D7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601" y="205482"/>
            <a:ext cx="4697898" cy="2897314"/>
          </a:xfrm>
          <a:prstGeom prst="rect">
            <a:avLst/>
          </a:prstGeom>
        </p:spPr>
      </p:pic>
      <p:pic>
        <p:nvPicPr>
          <p:cNvPr id="5" name="Picture 4">
            <a:extLst>
              <a:ext uri="{FF2B5EF4-FFF2-40B4-BE49-F238E27FC236}">
                <a16:creationId xmlns:a16="http://schemas.microsoft.com/office/drawing/2014/main" id="{452C6D2C-BC2D-BA7D-DBAD-CFE5A0EA01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601" y="3241497"/>
            <a:ext cx="4697898" cy="3241496"/>
          </a:xfrm>
          <a:prstGeom prst="rect">
            <a:avLst/>
          </a:prstGeom>
        </p:spPr>
      </p:pic>
      <p:pic>
        <p:nvPicPr>
          <p:cNvPr id="7" name="Picture 6">
            <a:extLst>
              <a:ext uri="{FF2B5EF4-FFF2-40B4-BE49-F238E27FC236}">
                <a16:creationId xmlns:a16="http://schemas.microsoft.com/office/drawing/2014/main" id="{3DB1E14D-0FB7-3043-826E-BED07818AA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5025" y="205481"/>
            <a:ext cx="6924374" cy="4541179"/>
          </a:xfrm>
          <a:prstGeom prst="rect">
            <a:avLst/>
          </a:prstGeom>
        </p:spPr>
      </p:pic>
      <p:sp>
        <p:nvSpPr>
          <p:cNvPr id="8" name="TextBox 7">
            <a:extLst>
              <a:ext uri="{FF2B5EF4-FFF2-40B4-BE49-F238E27FC236}">
                <a16:creationId xmlns:a16="http://schemas.microsoft.com/office/drawing/2014/main" id="{FCB4062C-5664-0ABA-4C63-845B1D9DBBD6}"/>
              </a:ext>
            </a:extLst>
          </p:cNvPr>
          <p:cNvSpPr txBox="1"/>
          <p:nvPr/>
        </p:nvSpPr>
        <p:spPr>
          <a:xfrm>
            <a:off x="5075025" y="5282664"/>
            <a:ext cx="6801492" cy="1200329"/>
          </a:xfrm>
          <a:prstGeom prst="rect">
            <a:avLst/>
          </a:prstGeom>
          <a:noFill/>
          <a:ln>
            <a:solidFill>
              <a:schemeClr val="tx1">
                <a:lumMod val="95000"/>
              </a:schemeClr>
            </a:solidFill>
          </a:ln>
        </p:spPr>
        <p:txBody>
          <a:bodyPr wrap="square" rtlCol="0">
            <a:spAutoFit/>
          </a:bodyPr>
          <a:lstStyle/>
          <a:p>
            <a:pPr marL="285750" indent="-285750">
              <a:buFontTx/>
              <a:buChar char="-"/>
            </a:pPr>
            <a:r>
              <a:rPr lang="en-IN" dirty="0"/>
              <a:t>ASTRO CHANDAN HAS HIGHEST INTERACTION WITH 2HR 21 MINUTES</a:t>
            </a:r>
          </a:p>
          <a:p>
            <a:pPr marL="285750" indent="-285750">
              <a:buFontTx/>
              <a:buChar char="-"/>
            </a:pPr>
            <a:r>
              <a:rPr lang="en-IN" dirty="0"/>
              <a:t>ONLY 28.4% CHATS ARE COMPLETED</a:t>
            </a:r>
          </a:p>
          <a:p>
            <a:pPr marL="285750" indent="-285750">
              <a:buFontTx/>
              <a:buChar char="-"/>
            </a:pPr>
            <a:r>
              <a:rPr lang="en-IN" dirty="0"/>
              <a:t>ONLY 40.4% OF CALLS ARE COMPLETED</a:t>
            </a:r>
          </a:p>
        </p:txBody>
      </p:sp>
    </p:spTree>
    <p:extLst>
      <p:ext uri="{BB962C8B-B14F-4D97-AF65-F5344CB8AC3E}">
        <p14:creationId xmlns:p14="http://schemas.microsoft.com/office/powerpoint/2010/main" val="3030394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873FB8-4E5A-B939-273F-6EF535C39D73}"/>
              </a:ext>
            </a:extLst>
          </p:cNvPr>
          <p:cNvSpPr/>
          <p:nvPr/>
        </p:nvSpPr>
        <p:spPr>
          <a:xfrm>
            <a:off x="4251779" y="2967335"/>
            <a:ext cx="3688446"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2807163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DCA7A614-DCCD-8EFB-904D-8EE2312EBABB}"/>
              </a:ext>
            </a:extLst>
          </p:cNvPr>
          <p:cNvSpPr>
            <a:spLocks noChangeArrowheads="1"/>
          </p:cNvSpPr>
          <p:nvPr/>
        </p:nvSpPr>
        <p:spPr bwMode="auto">
          <a:xfrm>
            <a:off x="780836" y="348779"/>
            <a:ext cx="9585788" cy="6309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2000" b="1" dirty="0">
                <a:latin typeface="Arial" panose="020B0604020202020204" pitchFamily="34" charset="0"/>
              </a:rPr>
              <a:t>3</a:t>
            </a:r>
            <a:r>
              <a:rPr lang="en-US" altLang="en-US" b="1" dirty="0">
                <a:latin typeface="Arial" panose="020B0604020202020204" pitchFamily="34" charset="0"/>
              </a:rPr>
              <a:t>.</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Call Handling Analysis: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Evaluating call connection times.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Disconnection reasons.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HangUpTime</a:t>
            </a:r>
            <a:r>
              <a:rPr kumimoji="0" lang="en-US" altLang="en-US" sz="1800" b="0" i="0" u="none" strike="noStrike" cap="none" normalizeH="0" baseline="0" dirty="0">
                <a:ln>
                  <a:noFill/>
                </a:ln>
                <a:solidFill>
                  <a:schemeClr val="tx1"/>
                </a:solidFill>
                <a:effectLst/>
                <a:latin typeface="Arial" panose="020B0604020202020204" pitchFamily="34" charset="0"/>
              </a:rPr>
              <a:t> trends.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2000" b="1" dirty="0">
                <a:latin typeface="Arial" panose="020B0604020202020204" pitchFamily="34" charset="0"/>
              </a:rPr>
              <a:t>4.</a:t>
            </a:r>
            <a:r>
              <a:rPr kumimoji="0" lang="en-US" altLang="en-US" sz="2000" b="1" i="0" u="none" strike="noStrike" cap="none" normalizeH="0" baseline="0" dirty="0">
                <a:ln>
                  <a:noFill/>
                </a:ln>
                <a:solidFill>
                  <a:schemeClr val="tx1"/>
                </a:solidFill>
                <a:effectLst/>
                <a:latin typeface="Arial" panose="020B0604020202020204" pitchFamily="34" charset="0"/>
              </a:rPr>
              <a:t> Order and Refund Analysis: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Analyzing order status distribution.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Calculating refund amounts.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5. Insights and Recommendations: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Summarizing key findings.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Providing actionable recommendations.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2000" b="1" dirty="0">
                <a:latin typeface="Arial" panose="020B0604020202020204" pitchFamily="34" charset="0"/>
              </a:rPr>
              <a:t>6</a:t>
            </a:r>
            <a:r>
              <a:rPr kumimoji="0" lang="en-US" altLang="en-US" sz="2000" b="1" i="0" u="none" strike="noStrike" cap="none" normalizeH="0" baseline="0" dirty="0">
                <a:ln>
                  <a:noFill/>
                </a:ln>
                <a:solidFill>
                  <a:schemeClr val="tx1"/>
                </a:solidFill>
                <a:effectLst/>
                <a:latin typeface="Arial" panose="020B0604020202020204" pitchFamily="34" charset="0"/>
              </a:rPr>
              <a:t>. Data Visualization: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Creating visualizations to support the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Line chart of call charges over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Scatter plot of </a:t>
            </a:r>
            <a:r>
              <a:rPr kumimoji="0" lang="en-US" altLang="en-US" sz="1800" b="0" i="0" u="none" strike="noStrike" cap="none" normalizeH="0" baseline="0" dirty="0" err="1">
                <a:ln>
                  <a:noFill/>
                </a:ln>
                <a:solidFill>
                  <a:schemeClr val="tx1"/>
                </a:solidFill>
                <a:effectLst/>
                <a:latin typeface="Arial" panose="020B0604020202020204" pitchFamily="34" charset="0"/>
              </a:rPr>
              <a:t>TalkTime</a:t>
            </a:r>
            <a:r>
              <a:rPr kumimoji="0" lang="en-US" altLang="en-US" sz="1800" b="0" i="0" u="none" strike="noStrike" cap="none" normalizeH="0" baseline="0" dirty="0">
                <a:ln>
                  <a:noFill/>
                </a:ln>
                <a:solidFill>
                  <a:schemeClr val="tx1"/>
                </a:solidFill>
                <a:effectLst/>
                <a:latin typeface="Arial" panose="020B0604020202020204" pitchFamily="34" charset="0"/>
              </a:rPr>
              <a:t> vs. </a:t>
            </a:r>
            <a:r>
              <a:rPr kumimoji="0" lang="en-US" altLang="en-US" sz="1800" b="0" i="0" u="none" strike="noStrike" cap="none" normalizeH="0" baseline="0" dirty="0" err="1">
                <a:ln>
                  <a:noFill/>
                </a:ln>
                <a:solidFill>
                  <a:schemeClr val="tx1"/>
                </a:solidFill>
                <a:effectLst/>
                <a:latin typeface="Arial" panose="020B0604020202020204" pitchFamily="34" charset="0"/>
              </a:rPr>
              <a:t>UserSpend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7. Interpretation: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Interpreting findings from visualizations.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Summarizing insights.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5822EB6F-02AD-03B5-1A47-D6AACF09B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4966" y="4953000"/>
            <a:ext cx="1905000" cy="1905000"/>
          </a:xfrm>
          <a:prstGeom prst="rect">
            <a:avLst/>
          </a:prstGeom>
        </p:spPr>
      </p:pic>
    </p:spTree>
    <p:extLst>
      <p:ext uri="{BB962C8B-B14F-4D97-AF65-F5344CB8AC3E}">
        <p14:creationId xmlns:p14="http://schemas.microsoft.com/office/powerpoint/2010/main" val="908285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399E4F-D56D-934D-1422-0408F91B1443}"/>
              </a:ext>
            </a:extLst>
          </p:cNvPr>
          <p:cNvSpPr txBox="1"/>
          <p:nvPr/>
        </p:nvSpPr>
        <p:spPr>
          <a:xfrm>
            <a:off x="462337" y="401365"/>
            <a:ext cx="10078948" cy="461665"/>
          </a:xfrm>
          <a:prstGeom prst="rect">
            <a:avLst/>
          </a:prstGeom>
          <a:noFill/>
        </p:spPr>
        <p:txBody>
          <a:bodyPr wrap="square" rtlCol="0">
            <a:spAutoFit/>
          </a:bodyPr>
          <a:lstStyle/>
          <a:p>
            <a:r>
              <a:rPr lang="en-IN" sz="2400" b="1" dirty="0"/>
              <a:t>Task 1: Data Exploration :- </a:t>
            </a:r>
          </a:p>
        </p:txBody>
      </p:sp>
      <p:sp>
        <p:nvSpPr>
          <p:cNvPr id="3" name="TextBox 2">
            <a:extLst>
              <a:ext uri="{FF2B5EF4-FFF2-40B4-BE49-F238E27FC236}">
                <a16:creationId xmlns:a16="http://schemas.microsoft.com/office/drawing/2014/main" id="{B7510EB6-90DD-BCB3-7F6C-FB5606810499}"/>
              </a:ext>
            </a:extLst>
          </p:cNvPr>
          <p:cNvSpPr txBox="1"/>
          <p:nvPr/>
        </p:nvSpPr>
        <p:spPr>
          <a:xfrm>
            <a:off x="3904180" y="432591"/>
            <a:ext cx="7530957" cy="369332"/>
          </a:xfrm>
          <a:prstGeom prst="rect">
            <a:avLst/>
          </a:prstGeom>
          <a:noFill/>
        </p:spPr>
        <p:txBody>
          <a:bodyPr wrap="square" rtlCol="0">
            <a:spAutoFit/>
          </a:bodyPr>
          <a:lstStyle/>
          <a:p>
            <a:r>
              <a:rPr lang="en-IN" dirty="0"/>
              <a:t>There are 45 column and 28028 rows.</a:t>
            </a:r>
          </a:p>
        </p:txBody>
      </p:sp>
      <p:sp>
        <p:nvSpPr>
          <p:cNvPr id="4" name="TextBox 3">
            <a:extLst>
              <a:ext uri="{FF2B5EF4-FFF2-40B4-BE49-F238E27FC236}">
                <a16:creationId xmlns:a16="http://schemas.microsoft.com/office/drawing/2014/main" id="{56CC57EA-852E-ECCB-E668-FB64736189F2}"/>
              </a:ext>
            </a:extLst>
          </p:cNvPr>
          <p:cNvSpPr txBox="1"/>
          <p:nvPr/>
        </p:nvSpPr>
        <p:spPr>
          <a:xfrm>
            <a:off x="508570" y="1110147"/>
            <a:ext cx="9986481" cy="369332"/>
          </a:xfrm>
          <a:prstGeom prst="rect">
            <a:avLst/>
          </a:prstGeom>
          <a:noFill/>
        </p:spPr>
        <p:txBody>
          <a:bodyPr wrap="square" rtlCol="0">
            <a:spAutoFit/>
          </a:bodyPr>
          <a:lstStyle/>
          <a:p>
            <a:r>
              <a:rPr lang="en-US" b="0" dirty="0">
                <a:solidFill>
                  <a:srgbClr val="D4D4D4"/>
                </a:solidFill>
                <a:effectLst/>
                <a:highlight>
                  <a:srgbClr val="1E1E1E"/>
                </a:highlight>
                <a:latin typeface="Consolas" panose="020B0609020204030204" pitchFamily="49" charset="0"/>
              </a:rPr>
              <a:t> 1. Load the dataset into your preferred data analysis tool Python</a:t>
            </a:r>
            <a:endParaRPr lang="en-IN" dirty="0"/>
          </a:p>
        </p:txBody>
      </p:sp>
      <p:pic>
        <p:nvPicPr>
          <p:cNvPr id="10" name="Picture 9">
            <a:extLst>
              <a:ext uri="{FF2B5EF4-FFF2-40B4-BE49-F238E27FC236}">
                <a16:creationId xmlns:a16="http://schemas.microsoft.com/office/drawing/2014/main" id="{C1A50C65-DBF1-159A-E19B-356D12B39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640" y="1726596"/>
            <a:ext cx="10758141" cy="4777483"/>
          </a:xfrm>
          <a:prstGeom prst="rect">
            <a:avLst/>
          </a:prstGeom>
        </p:spPr>
      </p:pic>
    </p:spTree>
    <p:extLst>
      <p:ext uri="{BB962C8B-B14F-4D97-AF65-F5344CB8AC3E}">
        <p14:creationId xmlns:p14="http://schemas.microsoft.com/office/powerpoint/2010/main" val="351666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90E05E-BAB2-86D2-28AA-000A8274FEA9}"/>
              </a:ext>
            </a:extLst>
          </p:cNvPr>
          <p:cNvSpPr txBox="1"/>
          <p:nvPr/>
        </p:nvSpPr>
        <p:spPr>
          <a:xfrm>
            <a:off x="501721" y="452063"/>
            <a:ext cx="10794714" cy="646331"/>
          </a:xfrm>
          <a:prstGeom prst="rect">
            <a:avLst/>
          </a:prstGeom>
          <a:noFill/>
        </p:spPr>
        <p:txBody>
          <a:bodyPr wrap="square" rtlCol="0">
            <a:spAutoFit/>
          </a:bodyPr>
          <a:lstStyle/>
          <a:p>
            <a:r>
              <a:rPr lang="en-US" b="0" dirty="0">
                <a:solidFill>
                  <a:srgbClr val="6796E6"/>
                </a:solidFill>
                <a:effectLst/>
                <a:highlight>
                  <a:srgbClr val="1E1E1E"/>
                </a:highlight>
                <a:latin typeface="Consolas" panose="020B0609020204030204" pitchFamily="49" charset="0"/>
              </a:rPr>
              <a:t> 2.</a:t>
            </a:r>
            <a:r>
              <a:rPr lang="en-US" b="0" dirty="0">
                <a:solidFill>
                  <a:srgbClr val="D4D4D4"/>
                </a:solidFill>
                <a:effectLst/>
                <a:highlight>
                  <a:srgbClr val="1E1E1E"/>
                </a:highlight>
                <a:latin typeface="Consolas" panose="020B0609020204030204" pitchFamily="49" charset="0"/>
              </a:rPr>
              <a:t> Check for missing values in the dataset and handle them appropriately    </a:t>
            </a:r>
          </a:p>
          <a:p>
            <a:endParaRPr lang="en-IN" dirty="0"/>
          </a:p>
        </p:txBody>
      </p:sp>
      <p:sp>
        <p:nvSpPr>
          <p:cNvPr id="3" name="TextBox 2">
            <a:extLst>
              <a:ext uri="{FF2B5EF4-FFF2-40B4-BE49-F238E27FC236}">
                <a16:creationId xmlns:a16="http://schemas.microsoft.com/office/drawing/2014/main" id="{930265C3-39F7-D1F7-A4DF-3694FAB2960E}"/>
              </a:ext>
            </a:extLst>
          </p:cNvPr>
          <p:cNvSpPr txBox="1"/>
          <p:nvPr/>
        </p:nvSpPr>
        <p:spPr>
          <a:xfrm>
            <a:off x="501721" y="1312269"/>
            <a:ext cx="11065267" cy="1200329"/>
          </a:xfrm>
          <a:prstGeom prst="rect">
            <a:avLst/>
          </a:prstGeom>
          <a:noFill/>
        </p:spPr>
        <p:txBody>
          <a:bodyPr wrap="square" rtlCol="0">
            <a:spAutoFit/>
          </a:bodyPr>
          <a:lstStyle/>
          <a:p>
            <a:pPr marL="285750" indent="-285750">
              <a:buFont typeface="Arial" panose="020B0604020202020204" pitchFamily="34" charset="0"/>
              <a:buChar char="•"/>
            </a:pPr>
            <a:r>
              <a:rPr lang="en-IN" dirty="0"/>
              <a:t>Deleted column which were not which were not required for analysis or had more than 99% empty rows.</a:t>
            </a:r>
          </a:p>
          <a:p>
            <a:pPr marL="285750" indent="-285750">
              <a:buFont typeface="Arial" panose="020B0604020202020204" pitchFamily="34" charset="0"/>
              <a:buChar char="•"/>
            </a:pPr>
            <a:r>
              <a:rPr lang="en-IN" dirty="0"/>
              <a:t>Removed duplicates , trimmed columns ,checked data types of columns .</a:t>
            </a:r>
          </a:p>
          <a:p>
            <a:pPr marL="285750" indent="-285750">
              <a:buFont typeface="Arial" panose="020B0604020202020204" pitchFamily="34" charset="0"/>
              <a:buChar char="•"/>
            </a:pPr>
            <a:r>
              <a:rPr lang="en-IN" dirty="0"/>
              <a:t>Column with null values replace it with N/A value we can’t delete that rows because those rows are important and help us in further analysis.</a:t>
            </a:r>
          </a:p>
        </p:txBody>
      </p:sp>
      <p:pic>
        <p:nvPicPr>
          <p:cNvPr id="5" name="Picture 4">
            <a:extLst>
              <a:ext uri="{FF2B5EF4-FFF2-40B4-BE49-F238E27FC236}">
                <a16:creationId xmlns:a16="http://schemas.microsoft.com/office/drawing/2014/main" id="{46CAE674-F835-454C-CD8D-DB4221D32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721" y="3302632"/>
            <a:ext cx="11085816" cy="2547989"/>
          </a:xfrm>
          <a:prstGeom prst="rect">
            <a:avLst/>
          </a:prstGeom>
        </p:spPr>
      </p:pic>
    </p:spTree>
    <p:extLst>
      <p:ext uri="{BB962C8B-B14F-4D97-AF65-F5344CB8AC3E}">
        <p14:creationId xmlns:p14="http://schemas.microsoft.com/office/powerpoint/2010/main" val="1675554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066C2C-B94F-4C6F-6910-37B0B7862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256" y="328774"/>
            <a:ext cx="10972800" cy="3986372"/>
          </a:xfrm>
          <a:prstGeom prst="rect">
            <a:avLst/>
          </a:prstGeom>
        </p:spPr>
      </p:pic>
      <p:pic>
        <p:nvPicPr>
          <p:cNvPr id="5" name="Picture 4">
            <a:extLst>
              <a:ext uri="{FF2B5EF4-FFF2-40B4-BE49-F238E27FC236}">
                <a16:creationId xmlns:a16="http://schemas.microsoft.com/office/drawing/2014/main" id="{6C51E882-16EE-D2C5-36C6-7D108591B4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256" y="4814074"/>
            <a:ext cx="10972800" cy="1257321"/>
          </a:xfrm>
          <a:prstGeom prst="rect">
            <a:avLst/>
          </a:prstGeom>
        </p:spPr>
      </p:pic>
    </p:spTree>
    <p:extLst>
      <p:ext uri="{BB962C8B-B14F-4D97-AF65-F5344CB8AC3E}">
        <p14:creationId xmlns:p14="http://schemas.microsoft.com/office/powerpoint/2010/main" val="3881100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9D4E34-F52B-6C4B-02AF-9C8DDC9A0C9A}"/>
              </a:ext>
            </a:extLst>
          </p:cNvPr>
          <p:cNvSpPr txBox="1"/>
          <p:nvPr/>
        </p:nvSpPr>
        <p:spPr>
          <a:xfrm>
            <a:off x="431514" y="437460"/>
            <a:ext cx="10253609" cy="369332"/>
          </a:xfrm>
          <a:prstGeom prst="rect">
            <a:avLst/>
          </a:prstGeom>
          <a:noFill/>
        </p:spPr>
        <p:txBody>
          <a:bodyPr wrap="square" rtlCol="0">
            <a:spAutoFit/>
          </a:bodyPr>
          <a:lstStyle/>
          <a:p>
            <a:r>
              <a:rPr lang="en-US" b="0" dirty="0">
                <a:solidFill>
                  <a:srgbClr val="6796E6"/>
                </a:solidFill>
                <a:effectLst/>
                <a:highlight>
                  <a:srgbClr val="1E1E1E"/>
                </a:highlight>
                <a:latin typeface="Consolas" panose="020B0609020204030204" pitchFamily="49" charset="0"/>
              </a:rPr>
              <a:t>3.</a:t>
            </a:r>
            <a:r>
              <a:rPr lang="en-US" b="0" dirty="0">
                <a:solidFill>
                  <a:srgbClr val="D4D4D4"/>
                </a:solidFill>
                <a:effectLst/>
                <a:highlight>
                  <a:srgbClr val="1E1E1E"/>
                </a:highlight>
                <a:latin typeface="Consolas" panose="020B0609020204030204" pitchFamily="49" charset="0"/>
              </a:rPr>
              <a:t> Provide summary statistics for key numeric columns (e.g., Charge, </a:t>
            </a:r>
            <a:r>
              <a:rPr lang="en-US" b="0" dirty="0" err="1">
                <a:solidFill>
                  <a:srgbClr val="D4D4D4"/>
                </a:solidFill>
                <a:effectLst/>
                <a:highlight>
                  <a:srgbClr val="1E1E1E"/>
                </a:highlight>
                <a:latin typeface="Consolas" panose="020B0609020204030204" pitchFamily="49" charset="0"/>
              </a:rPr>
              <a:t>TalkTime</a:t>
            </a:r>
            <a:r>
              <a:rPr lang="en-US" b="0" dirty="0">
                <a:solidFill>
                  <a:srgbClr val="D4D4D4"/>
                </a:solidFill>
                <a:effectLst/>
                <a:highlight>
                  <a:srgbClr val="1E1E1E"/>
                </a:highlight>
                <a:latin typeface="Consolas" panose="020B0609020204030204" pitchFamily="49" charset="0"/>
              </a:rPr>
              <a:t>).</a:t>
            </a:r>
          </a:p>
        </p:txBody>
      </p:sp>
      <p:pic>
        <p:nvPicPr>
          <p:cNvPr id="4" name="Picture 3">
            <a:extLst>
              <a:ext uri="{FF2B5EF4-FFF2-40B4-BE49-F238E27FC236}">
                <a16:creationId xmlns:a16="http://schemas.microsoft.com/office/drawing/2014/main" id="{9485F417-9040-071C-968A-B16C32A7F4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514" y="1736331"/>
            <a:ext cx="11383767" cy="3965287"/>
          </a:xfrm>
          <a:prstGeom prst="rect">
            <a:avLst/>
          </a:prstGeom>
        </p:spPr>
      </p:pic>
    </p:spTree>
    <p:extLst>
      <p:ext uri="{BB962C8B-B14F-4D97-AF65-F5344CB8AC3E}">
        <p14:creationId xmlns:p14="http://schemas.microsoft.com/office/powerpoint/2010/main" val="37734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421A7A-532D-01C1-CAE3-32148206BCEF}"/>
              </a:ext>
            </a:extLst>
          </p:cNvPr>
          <p:cNvSpPr txBox="1"/>
          <p:nvPr/>
        </p:nvSpPr>
        <p:spPr>
          <a:xfrm>
            <a:off x="349321" y="339317"/>
            <a:ext cx="9914562" cy="369332"/>
          </a:xfrm>
          <a:prstGeom prst="rect">
            <a:avLst/>
          </a:prstGeom>
          <a:noFill/>
        </p:spPr>
        <p:txBody>
          <a:bodyPr wrap="square" rtlCol="0">
            <a:spAutoFit/>
          </a:bodyPr>
          <a:lstStyle/>
          <a:p>
            <a:r>
              <a:rPr lang="en-US" b="0" dirty="0">
                <a:solidFill>
                  <a:srgbClr val="6796E6"/>
                </a:solidFill>
                <a:effectLst/>
                <a:highlight>
                  <a:srgbClr val="1E1E1E"/>
                </a:highlight>
                <a:latin typeface="Consolas" panose="020B0609020204030204" pitchFamily="49" charset="0"/>
              </a:rPr>
              <a:t>4.</a:t>
            </a:r>
            <a:r>
              <a:rPr lang="en-US" b="0" dirty="0">
                <a:solidFill>
                  <a:srgbClr val="D4D4D4"/>
                </a:solidFill>
                <a:effectLst/>
                <a:highlight>
                  <a:srgbClr val="1E1E1E"/>
                </a:highlight>
                <a:latin typeface="Consolas" panose="020B0609020204030204" pitchFamily="49" charset="0"/>
              </a:rPr>
              <a:t> Visualize the distribution of call charges using a histogram.</a:t>
            </a:r>
          </a:p>
        </p:txBody>
      </p:sp>
      <p:pic>
        <p:nvPicPr>
          <p:cNvPr id="6" name="Picture 5">
            <a:extLst>
              <a:ext uri="{FF2B5EF4-FFF2-40B4-BE49-F238E27FC236}">
                <a16:creationId xmlns:a16="http://schemas.microsoft.com/office/drawing/2014/main" id="{0642B785-6659-59D2-0204-E95139677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321" y="1215969"/>
            <a:ext cx="6101773" cy="4794413"/>
          </a:xfrm>
          <a:prstGeom prst="rect">
            <a:avLst/>
          </a:prstGeom>
        </p:spPr>
      </p:pic>
      <p:pic>
        <p:nvPicPr>
          <p:cNvPr id="8" name="Picture 7">
            <a:extLst>
              <a:ext uri="{FF2B5EF4-FFF2-40B4-BE49-F238E27FC236}">
                <a16:creationId xmlns:a16="http://schemas.microsoft.com/office/drawing/2014/main" id="{E4EB505B-E0C7-A169-DA3C-EBF351FBFF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9299" y="1215969"/>
            <a:ext cx="5372193" cy="4794413"/>
          </a:xfrm>
          <a:prstGeom prst="rect">
            <a:avLst/>
          </a:prstGeom>
        </p:spPr>
      </p:pic>
    </p:spTree>
    <p:extLst>
      <p:ext uri="{BB962C8B-B14F-4D97-AF65-F5344CB8AC3E}">
        <p14:creationId xmlns:p14="http://schemas.microsoft.com/office/powerpoint/2010/main" val="948057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A9D54E-58A8-DE4E-EC3A-9DCC43093D40}"/>
              </a:ext>
            </a:extLst>
          </p:cNvPr>
          <p:cNvSpPr txBox="1"/>
          <p:nvPr/>
        </p:nvSpPr>
        <p:spPr>
          <a:xfrm>
            <a:off x="184935" y="205484"/>
            <a:ext cx="5756953" cy="461665"/>
          </a:xfrm>
          <a:prstGeom prst="rect">
            <a:avLst/>
          </a:prstGeom>
          <a:noFill/>
        </p:spPr>
        <p:txBody>
          <a:bodyPr wrap="square" rtlCol="0">
            <a:spAutoFit/>
          </a:bodyPr>
          <a:lstStyle/>
          <a:p>
            <a:r>
              <a:rPr lang="en-US" sz="2400" b="1" dirty="0"/>
              <a:t>Task 2: Call Center Performance Metrics</a:t>
            </a:r>
            <a:endParaRPr lang="en-IN" sz="2400" b="1" dirty="0"/>
          </a:p>
        </p:txBody>
      </p:sp>
      <p:sp>
        <p:nvSpPr>
          <p:cNvPr id="3" name="TextBox 2">
            <a:extLst>
              <a:ext uri="{FF2B5EF4-FFF2-40B4-BE49-F238E27FC236}">
                <a16:creationId xmlns:a16="http://schemas.microsoft.com/office/drawing/2014/main" id="{2FF75807-F5DD-94E4-DEA5-A1A2DA7A4C8C}"/>
              </a:ext>
            </a:extLst>
          </p:cNvPr>
          <p:cNvSpPr txBox="1"/>
          <p:nvPr/>
        </p:nvSpPr>
        <p:spPr>
          <a:xfrm>
            <a:off x="184935" y="842481"/>
            <a:ext cx="11541303" cy="369332"/>
          </a:xfrm>
          <a:prstGeom prst="rect">
            <a:avLst/>
          </a:prstGeom>
          <a:noFill/>
        </p:spPr>
        <p:txBody>
          <a:bodyPr wrap="square" rtlCol="0">
            <a:spAutoFit/>
          </a:bodyPr>
          <a:lstStyle/>
          <a:p>
            <a:r>
              <a:rPr lang="en-US" b="0" dirty="0">
                <a:solidFill>
                  <a:srgbClr val="6796E6"/>
                </a:solidFill>
                <a:effectLst/>
                <a:highlight>
                  <a:srgbClr val="1E1E1E"/>
                </a:highlight>
                <a:latin typeface="Consolas" panose="020B0609020204030204" pitchFamily="49" charset="0"/>
              </a:rPr>
              <a:t>5.</a:t>
            </a:r>
            <a:r>
              <a:rPr lang="en-US" b="0" dirty="0">
                <a:solidFill>
                  <a:srgbClr val="D4D4D4"/>
                </a:solidFill>
                <a:effectLst/>
                <a:highlight>
                  <a:srgbClr val="1E1E1E"/>
                </a:highlight>
                <a:latin typeface="Consolas" panose="020B0609020204030204" pitchFamily="49" charset="0"/>
              </a:rPr>
              <a:t> Calculate the average </a:t>
            </a:r>
            <a:r>
              <a:rPr lang="en-US" b="0" dirty="0" err="1">
                <a:solidFill>
                  <a:srgbClr val="D4D4D4"/>
                </a:solidFill>
                <a:effectLst/>
                <a:highlight>
                  <a:srgbClr val="1E1E1E"/>
                </a:highlight>
                <a:latin typeface="Consolas" panose="020B0609020204030204" pitchFamily="49" charset="0"/>
              </a:rPr>
              <a:t>TalkTime</a:t>
            </a:r>
            <a:r>
              <a:rPr lang="en-US" b="0" dirty="0">
                <a:solidFill>
                  <a:srgbClr val="D4D4D4"/>
                </a:solidFill>
                <a:effectLst/>
                <a:highlight>
                  <a:srgbClr val="1E1E1E"/>
                </a:highlight>
                <a:latin typeface="Consolas" panose="020B0609020204030204" pitchFamily="49" charset="0"/>
              </a:rPr>
              <a:t> for different call activities (Activity column).</a:t>
            </a:r>
          </a:p>
        </p:txBody>
      </p:sp>
      <p:pic>
        <p:nvPicPr>
          <p:cNvPr id="5" name="Picture 4">
            <a:extLst>
              <a:ext uri="{FF2B5EF4-FFF2-40B4-BE49-F238E27FC236}">
                <a16:creationId xmlns:a16="http://schemas.microsoft.com/office/drawing/2014/main" id="{04ADED79-FBD1-704F-B8CF-0DADAEC39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336" y="1828933"/>
            <a:ext cx="10851222" cy="3965692"/>
          </a:xfrm>
          <a:prstGeom prst="rect">
            <a:avLst/>
          </a:prstGeom>
        </p:spPr>
      </p:pic>
    </p:spTree>
    <p:extLst>
      <p:ext uri="{BB962C8B-B14F-4D97-AF65-F5344CB8AC3E}">
        <p14:creationId xmlns:p14="http://schemas.microsoft.com/office/powerpoint/2010/main" val="26859188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187</TotalTime>
  <Words>1237</Words>
  <Application>Microsoft Office PowerPoint</Application>
  <PresentationFormat>Widescreen</PresentationFormat>
  <Paragraphs>130</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Consolas</vt:lpstr>
      <vt:lpstr>Wingdings</vt:lpstr>
      <vt:lpstr>Celestial</vt:lpstr>
      <vt:lpstr>Guruji Astro Call Center Performance Data Analysis Report</vt:lpstr>
      <vt:lpstr>Objective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nitish pandey</dc:creator>
  <cp:lastModifiedBy>nitish pandey</cp:lastModifiedBy>
  <cp:revision>1</cp:revision>
  <dcterms:created xsi:type="dcterms:W3CDTF">2024-07-07T18:22:52Z</dcterms:created>
  <dcterms:modified xsi:type="dcterms:W3CDTF">2024-07-07T21:41:01Z</dcterms:modified>
</cp:coreProperties>
</file>