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60" r:id="rId3"/>
    <p:sldId id="257" r:id="rId4"/>
    <p:sldId id="258" r:id="rId5"/>
    <p:sldId id="261" r:id="rId6"/>
    <p:sldId id="262" r:id="rId7"/>
    <p:sldId id="263" r:id="rId8"/>
    <p:sldId id="272"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14295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10187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9032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202270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724389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752676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7209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250935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772794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105052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63266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21530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43504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806152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672645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AAD347D-5ACD-4C99-B74B-A9C85AD731AF}" type="datetimeFigureOut">
              <a:rPr lang="en-US" smtClean="0"/>
              <a:t>5/4/2024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49428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98513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06289583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741" y="2547382"/>
            <a:ext cx="9708517" cy="1130825"/>
          </a:xfrm>
        </p:spPr>
        <p:txBody>
          <a:bodyPr>
            <a:normAutofit fontScale="90000"/>
          </a:bodyPr>
          <a:lstStyle/>
          <a:p>
            <a:r>
              <a:rPr lang="en-US" b="1" dirty="0">
                <a:latin typeface="Microsoft New Tai Lue" panose="020B0502040204020203" pitchFamily="34" charset="0"/>
                <a:ea typeface="+mj-lt"/>
                <a:cs typeface="Microsoft New Tai Lue" panose="020B0502040204020203" pitchFamily="34" charset="0"/>
              </a:rPr>
              <a:t>DELOITTE Case Study</a:t>
            </a:r>
            <a:endParaRPr lang="en-US" dirty="0">
              <a:latin typeface="Microsoft New Tai Lue" panose="020B0502040204020203" pitchFamily="34" charset="0"/>
              <a:cs typeface="Microsoft New Tai Lue" panose="020B0502040204020203" pitchFamily="34" charset="0"/>
            </a:endParaRPr>
          </a:p>
        </p:txBody>
      </p:sp>
      <p:sp>
        <p:nvSpPr>
          <p:cNvPr id="3" name="Subtitle 2"/>
          <p:cNvSpPr>
            <a:spLocks noGrp="1"/>
          </p:cNvSpPr>
          <p:nvPr>
            <p:ph type="subTitle" idx="1"/>
          </p:nvPr>
        </p:nvSpPr>
        <p:spPr>
          <a:xfrm>
            <a:off x="4822257" y="3745205"/>
            <a:ext cx="5685366" cy="645759"/>
          </a:xfrm>
        </p:spPr>
        <p:txBody>
          <a:bodyPr>
            <a:normAutofit/>
          </a:bodyPr>
          <a:lstStyle/>
          <a:p>
            <a:r>
              <a:rPr lang="en-US" sz="2800" b="1" dirty="0">
                <a:solidFill>
                  <a:schemeClr val="tx1">
                    <a:lumMod val="85000"/>
                    <a:lumOff val="15000"/>
                  </a:schemeClr>
                </a:solidFill>
              </a:rPr>
              <a:t>DETAILED  PROJECT REPORT</a:t>
            </a:r>
          </a:p>
        </p:txBody>
      </p:sp>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normAutofit/>
          </a:bodyPr>
          <a:lstStyle/>
          <a:p>
            <a:r>
              <a:rPr lang="en-US" b="1" dirty="0">
                <a:solidFill>
                  <a:schemeClr val="bg1"/>
                </a:solidFill>
              </a:rPr>
              <a:t>1</a:t>
            </a:r>
          </a:p>
        </p:txBody>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251140" y="6125405"/>
            <a:ext cx="1981201" cy="56197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normAutofit/>
          </a:bodyPr>
          <a:lstStyle/>
          <a:p>
            <a:fld id="{D57F1E4F-1CFF-5643-939E-02111984F565}" type="slidenum">
              <a:rPr lang="en-US" dirty="0"/>
              <a:t>10</a:t>
            </a:fld>
            <a:endParaRPr lang="en-US" dirty="0"/>
          </a:p>
        </p:txBody>
      </p:sp>
      <p:pic>
        <p:nvPicPr>
          <p:cNvPr id="3" name="Picture 2">
            <a:extLst>
              <a:ext uri="{FF2B5EF4-FFF2-40B4-BE49-F238E27FC236}">
                <a16:creationId xmlns:a16="http://schemas.microsoft.com/office/drawing/2014/main" id="{E447A713-00B7-B82B-6392-C87CB58D62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169" y="1517477"/>
            <a:ext cx="5897877" cy="4004109"/>
          </a:xfrm>
          <a:prstGeom prst="rect">
            <a:avLst/>
          </a:prstGeom>
        </p:spPr>
      </p:pic>
      <p:pic>
        <p:nvPicPr>
          <p:cNvPr id="7" name="Picture 6">
            <a:extLst>
              <a:ext uri="{FF2B5EF4-FFF2-40B4-BE49-F238E27FC236}">
                <a16:creationId xmlns:a16="http://schemas.microsoft.com/office/drawing/2014/main" id="{065DEF76-B51A-B22E-D2A2-A5C8505109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0979" y="1517477"/>
            <a:ext cx="5494721" cy="4004109"/>
          </a:xfrm>
          <a:prstGeom prst="rect">
            <a:avLst/>
          </a:prstGeom>
        </p:spPr>
      </p:pic>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normAutofit/>
          </a:bodyPr>
          <a:lstStyle/>
          <a:p>
            <a:fld id="{D57F1E4F-1CFF-5643-939E-02111984F565}" type="slidenum">
              <a:rPr lang="en-US" dirty="0"/>
              <a:t>11</a:t>
            </a:fld>
            <a:endParaRPr lang="en-US" dirty="0"/>
          </a:p>
        </p:txBody>
      </p:sp>
      <p:pic>
        <p:nvPicPr>
          <p:cNvPr id="3" name="Picture 2">
            <a:extLst>
              <a:ext uri="{FF2B5EF4-FFF2-40B4-BE49-F238E27FC236}">
                <a16:creationId xmlns:a16="http://schemas.microsoft.com/office/drawing/2014/main" id="{7352CA20-F3C1-CE8A-4E75-A3968ADAE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46" y="1272941"/>
            <a:ext cx="5753854" cy="4312118"/>
          </a:xfrm>
          <a:prstGeom prst="rect">
            <a:avLst/>
          </a:prstGeom>
        </p:spPr>
      </p:pic>
      <p:pic>
        <p:nvPicPr>
          <p:cNvPr id="7" name="Picture 6">
            <a:extLst>
              <a:ext uri="{FF2B5EF4-FFF2-40B4-BE49-F238E27FC236}">
                <a16:creationId xmlns:a16="http://schemas.microsoft.com/office/drawing/2014/main" id="{51440EAE-56AE-F81C-B2DD-4AAA92198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560" y="1272942"/>
            <a:ext cx="5624294" cy="4312117"/>
          </a:xfrm>
          <a:prstGeom prst="rect">
            <a:avLst/>
          </a:prstGeom>
        </p:spPr>
      </p:pic>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a:xfrm>
            <a:off x="1143000" y="2331308"/>
            <a:ext cx="9875520" cy="3517556"/>
          </a:xfrm>
        </p:spPr>
        <p:txBody>
          <a:bodyPr>
            <a:normAutofit fontScale="90000"/>
          </a:bodyPr>
          <a:lstStyle/>
          <a:p>
            <a:pPr algn="just"/>
            <a:r>
              <a:rPr lang="en-US" sz="2400" dirty="0">
                <a:solidFill>
                  <a:schemeClr val="tx1"/>
                </a:solidFill>
                <a:latin typeface="Microsoft YaHei" panose="020B0503020204020204" pitchFamily="34" charset="-122"/>
                <a:ea typeface="Microsoft YaHei" panose="020B0503020204020204" pitchFamily="34" charset="-122"/>
                <a:cs typeface="+mj-lt"/>
              </a:rPr>
              <a:t>Key indicators displaying a summary of effect on different countries by CPI, EXCHANGE and EXPORTS rate</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cs typeface="+mj-lt"/>
            </a:endParaRP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1. Impact of inflation of different countries</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2. Calculation of compound annual growth rate on different countries for different year (1998 to 2018)</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3. Calculation of year of year growth rate on different countries for different year</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4. Impact of exchange rate on different countries for different year</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normAutofit/>
          </a:bodyPr>
          <a:lstStyle/>
          <a:p>
            <a:fld id="{D57F1E4F-1CFF-5643-939E-02111984F565}" type="slidenum">
              <a:rPr lang="en-US" dirty="0"/>
              <a:t>12</a:t>
            </a:fld>
            <a:endParaRPr lang="en-US" dirty="0"/>
          </a:p>
        </p:txBody>
      </p:sp>
      <p:sp>
        <p:nvSpPr>
          <p:cNvPr id="6" name="TextBox 5">
            <a:extLst>
              <a:ext uri="{FF2B5EF4-FFF2-40B4-BE49-F238E27FC236}">
                <a16:creationId xmlns:a16="http://schemas.microsoft.com/office/drawing/2014/main" id="{2FBD1404-8731-A304-43C2-649A37AA3168}"/>
              </a:ext>
            </a:extLst>
          </p:cNvPr>
          <p:cNvSpPr txBox="1"/>
          <p:nvPr/>
        </p:nvSpPr>
        <p:spPr>
          <a:xfrm>
            <a:off x="1210962" y="1313104"/>
            <a:ext cx="6096000" cy="769441"/>
          </a:xfrm>
          <a:prstGeom prst="rect">
            <a:avLst/>
          </a:prstGeom>
          <a:noFill/>
        </p:spPr>
        <p:txBody>
          <a:bodyPr wrap="square">
            <a:spAutoFit/>
          </a:bodyPr>
          <a:lstStyle/>
          <a:p>
            <a:r>
              <a:rPr lang="en-US" sz="4400" b="1" dirty="0">
                <a:solidFill>
                  <a:srgbClr val="A6B727"/>
                </a:solidFill>
              </a:rPr>
              <a:t>KPI'S:</a:t>
            </a:r>
            <a:endParaRPr lang="en-US" sz="4400" dirty="0">
              <a:solidFill>
                <a:srgbClr val="A6B727"/>
              </a:solidFill>
            </a:endParaRPr>
          </a:p>
        </p:txBody>
      </p:sp>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1150269" y="910094"/>
            <a:ext cx="4473289" cy="1026718"/>
          </a:xfrm>
        </p:spPr>
        <p:txBody>
          <a:bodyPr>
            <a:normAutofit fontScale="90000"/>
          </a:bodyPr>
          <a:lstStyle/>
          <a:p>
            <a:r>
              <a:rPr lang="en-US" sz="4900" b="1" dirty="0"/>
              <a:t>QUESTIONS:</a:t>
            </a:r>
            <a:br>
              <a:rPr lang="en-US" dirty="0"/>
            </a:br>
            <a:r>
              <a:rPr lang="en-US" sz="2800" dirty="0">
                <a:ea typeface="+mj-lt"/>
                <a:cs typeface="+mj-lt"/>
              </a:rPr>
              <a:t> </a:t>
            </a:r>
            <a:endParaRPr lang="en-US" sz="2800" dirty="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775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normAutofit/>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1150269" y="2162044"/>
            <a:ext cx="9658709"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Q1) What’s the source of data?</a:t>
            </a:r>
          </a:p>
          <a:p>
            <a:endParaRPr lang="en-US" sz="2400" dirty="0"/>
          </a:p>
          <a:p>
            <a:r>
              <a:rPr lang="en-US" sz="2400" dirty="0"/>
              <a:t>The dataset is taken from </a:t>
            </a:r>
            <a:r>
              <a:rPr lang="en-US" sz="2400" dirty="0" err="1"/>
              <a:t>iNeuron</a:t>
            </a:r>
            <a:r>
              <a:rPr lang="en-US" sz="2400" dirty="0"/>
              <a:t>.</a:t>
            </a:r>
          </a:p>
          <a:p>
            <a:endParaRPr lang="en-US" sz="2400" dirty="0"/>
          </a:p>
          <a:p>
            <a:endParaRPr lang="en-US" sz="2400" dirty="0"/>
          </a:p>
          <a:p>
            <a:r>
              <a:rPr lang="en-US" sz="2400" dirty="0"/>
              <a:t>Q2) What was the type of data?</a:t>
            </a:r>
          </a:p>
          <a:p>
            <a:endParaRPr lang="en-US" sz="2400" dirty="0"/>
          </a:p>
          <a:p>
            <a:r>
              <a:rPr lang="en-US" sz="2400" dirty="0"/>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1257054" y="1334530"/>
            <a:ext cx="9677892" cy="4333102"/>
          </a:xfrm>
        </p:spPr>
        <p:txBody>
          <a:bodyPr>
            <a:normAutofit fontScale="90000"/>
          </a:bodyPr>
          <a:lstStyle/>
          <a:p>
            <a:r>
              <a:rPr lang="en-US" sz="2400" dirty="0">
                <a:solidFill>
                  <a:schemeClr val="tx1"/>
                </a:solidFill>
                <a:latin typeface="Microsoft YaHei" panose="020B0503020204020204" pitchFamily="34" charset="-122"/>
                <a:ea typeface="Microsoft YaHei" panose="020B0503020204020204" pitchFamily="34" charset="-122"/>
                <a:cs typeface="+mj-lt"/>
              </a:rPr>
              <a:t>Q 3) What techniques were you using for data pre-processing?</a:t>
            </a:r>
            <a:endParaRPr lang="en-US" sz="2400" dirty="0">
              <a:solidFill>
                <a:schemeClr val="tx1"/>
              </a:solidFill>
              <a:latin typeface="Microsoft YaHei" panose="020B0503020204020204" pitchFamily="34" charset="-122"/>
              <a:ea typeface="Microsoft YaHei" panose="020B0503020204020204" pitchFamily="34" charset="-122"/>
            </a:endParaRPr>
          </a:p>
          <a:p>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unwanted attributes.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Visualizing relation of independent variables with each other and output variables.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Checking and changing Distribution of continuous values.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outliers.</a:t>
            </a: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Cleaning data and imputing if null values are present.</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dirty="0"/>
          </a:p>
          <a:p>
            <a:pPr marL="45720" indent="0">
              <a:buClr>
                <a:srgbClr val="8AD0D6"/>
              </a:buClr>
              <a:buNone/>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normAutofit/>
          </a:bodyPr>
          <a:lstStyle/>
          <a:p>
            <a:fld id="{D57F1E4F-1CFF-5643-939E-02111984F565}" type="slidenum">
              <a:rPr lang="en-US" dirty="0"/>
              <a:t>14</a:t>
            </a:fld>
            <a:endParaRPr lang="en-US" dirty="0"/>
          </a:p>
        </p:txBody>
      </p:sp>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3783350" y="2313523"/>
            <a:ext cx="5100768" cy="1400530"/>
          </a:xfrm>
        </p:spPr>
        <p:txBody>
          <a:bodyPr>
            <a:noAutofit/>
          </a:bodyPr>
          <a:lstStyle/>
          <a:p>
            <a:r>
              <a:rPr lang="en-US" sz="7200" b="1"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212845" y="6159053"/>
            <a:ext cx="2176785" cy="569944"/>
          </a:xfrm>
        </p:spPr>
      </p:pic>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normAutofit/>
          </a:bodyPr>
          <a:lstStyle/>
          <a:p>
            <a:fld id="{D57F1E4F-1CFF-5643-939E-02111984F565}" type="slidenum">
              <a:rPr lang="en-US" dirty="0"/>
              <a:t>15</a:t>
            </a:fld>
            <a:endParaRPr lang="en-US" dirty="0"/>
          </a:p>
        </p:txBody>
      </p:sp>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997073" y="535136"/>
            <a:ext cx="3896202" cy="955590"/>
          </a:xfrm>
        </p:spPr>
        <p:txBody>
          <a:bodyPr>
            <a:normAutofit fontScale="90000"/>
          </a:bodyPr>
          <a:lstStyle/>
          <a:p>
            <a:r>
              <a:rPr lang="en-US" sz="4400" b="1" dirty="0">
                <a:solidFill>
                  <a:srgbClr val="A6B727"/>
                </a:solidFill>
              </a:rPr>
              <a:t>Project</a:t>
            </a:r>
            <a:r>
              <a:rPr lang="en-US" sz="4400" b="1" dirty="0"/>
              <a:t> details</a:t>
            </a:r>
            <a:r>
              <a:rPr lang="en-US" sz="4400" dirty="0"/>
              <a:t>:</a:t>
            </a: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dirty="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normAutofit/>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939799" y="1397001"/>
            <a:ext cx="9960481" cy="3632200"/>
          </a:xfrm>
        </p:spPr>
        <p:txBody>
          <a:bodyPr>
            <a:normAutofit/>
          </a:bodyPr>
          <a:lstStyle/>
          <a:p>
            <a:r>
              <a:rPr lang="en-US" b="1" dirty="0">
                <a:solidFill>
                  <a:srgbClr val="A6B727"/>
                </a:solidFill>
                <a:ea typeface="+mj-lt"/>
                <a:cs typeface="+mj-lt"/>
              </a:rPr>
              <a:t>Objective</a:t>
            </a:r>
            <a:r>
              <a:rPr lang="en-US" dirty="0">
                <a:solidFill>
                  <a:srgbClr val="A6B727"/>
                </a:solidFill>
                <a:ea typeface="+mj-lt"/>
                <a:cs typeface="+mj-lt"/>
              </a:rPr>
              <a:t>: </a:t>
            </a:r>
            <a:br>
              <a:rPr lang="en-US" dirty="0">
                <a:solidFill>
                  <a:schemeClr val="tx1"/>
                </a:solidFill>
                <a:ea typeface="+mj-lt"/>
                <a:cs typeface="+mj-lt"/>
              </a:rPr>
            </a:br>
            <a:br>
              <a:rPr lang="en-US" dirty="0">
                <a:solidFill>
                  <a:schemeClr val="tx1"/>
                </a:solidFill>
                <a:ea typeface="+mj-lt"/>
                <a:cs typeface="+mj-lt"/>
              </a:rPr>
            </a:br>
            <a:r>
              <a:rPr lang="en-US" sz="2400" dirty="0">
                <a:solidFill>
                  <a:schemeClr val="tx1"/>
                </a:solidFill>
                <a:latin typeface="Microsoft YaHei" panose="020B0503020204020204" pitchFamily="34" charset="-122"/>
                <a:ea typeface="Microsoft YaHei" panose="020B0503020204020204" pitchFamily="34" charset="-122"/>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solidFill>
                  <a:schemeClr val="tx1"/>
                </a:solidFill>
                <a:latin typeface="Microsoft YaHei" panose="020B0503020204020204" pitchFamily="34" charset="-122"/>
                <a:ea typeface="Microsoft YaHei" panose="020B0503020204020204" pitchFamily="34" charset="-122"/>
                <a:cs typeface="+mj-lt"/>
              </a:rPr>
            </a:br>
            <a:endParaRPr lang="en-US" sz="2800" dirty="0">
              <a:solidFill>
                <a:schemeClr val="tx1"/>
              </a:solidFill>
              <a:latin typeface="Microsoft YaHei" panose="020B0503020204020204" pitchFamily="34" charset="-122"/>
              <a:ea typeface="Microsoft YaHei" panose="020B0503020204020204" pitchFamily="34" charset="-122"/>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normAutofit/>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908739" y="1106087"/>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400" b="1" dirty="0">
                <a:ea typeface="+mj-lt"/>
                <a:cs typeface="+mj-lt"/>
              </a:rPr>
              <a:t>Problem Statement:</a:t>
            </a:r>
            <a:endParaRPr lang="en-US" sz="44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normAutofit/>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982134" y="2358207"/>
            <a:ext cx="10053614"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400" b="0" i="0" dirty="0">
                <a:effectLst/>
                <a:latin typeface="Microsoft YaHei" panose="020B0503020204020204" pitchFamily="34" charset="-122"/>
                <a:ea typeface="Microsoft YaHei" panose="020B0503020204020204" pitchFamily="34" charset="-122"/>
              </a:rPr>
              <a:t>In this data analysis project, we aim to analyze and structure time-series data related to key economic indicators, including Consumer Price Index (CPI), Exchange Rate, and Exports, for 200 countries sourced from "The World Bank." The data represents various financial service aspects, such as credit unions, banks, insurance companies, and investment funds, and covers the period from the past to the present.</a:t>
            </a:r>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1005016" y="1381962"/>
            <a:ext cx="10030731" cy="3935705"/>
          </a:xfrm>
        </p:spPr>
        <p:txBody>
          <a:bodyPr>
            <a:normAutofit fontScale="90000"/>
          </a:bodyPr>
          <a:lstStyle/>
          <a:p>
            <a:r>
              <a:rPr lang="en-US" sz="4900" b="1" dirty="0"/>
              <a:t>Dataset information:</a:t>
            </a:r>
            <a:br>
              <a:rPr lang="en-US" b="1" dirty="0"/>
            </a:br>
            <a:br>
              <a:rPr lang="en-US" sz="2700" dirty="0">
                <a:solidFill>
                  <a:schemeClr val="tx1"/>
                </a:solidFill>
              </a:rPr>
            </a:br>
            <a:r>
              <a:rPr lang="en-US" sz="2700" dirty="0">
                <a:solidFill>
                  <a:schemeClr val="tx1"/>
                </a:solidFill>
                <a:latin typeface="Microsoft YaHei" panose="020B0503020204020204" pitchFamily="34" charset="-122"/>
                <a:ea typeface="Microsoft YaHei" panose="020B0503020204020204" pitchFamily="34" charset="-122"/>
                <a:cs typeface="+mj-lt"/>
              </a:rPr>
              <a:t>The Dataset contains three datasets CPI, EXPORTS and EXCHANGE monthly details on different countries for different year.</a:t>
            </a: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r>
              <a:rPr lang="en-US" sz="2700" b="1" dirty="0">
                <a:solidFill>
                  <a:schemeClr val="tx1"/>
                </a:solidFill>
                <a:latin typeface="Microsoft YaHei" panose="020B0503020204020204" pitchFamily="34" charset="-122"/>
                <a:ea typeface="Microsoft YaHei" panose="020B0503020204020204" pitchFamily="34" charset="-122"/>
                <a:cs typeface="+mj-lt"/>
              </a:rPr>
              <a:t>CPI</a:t>
            </a:r>
          </a:p>
          <a:p>
            <a:r>
              <a:rPr lang="en-US" sz="2700" dirty="0">
                <a:solidFill>
                  <a:schemeClr val="tx1"/>
                </a:solidFill>
                <a:latin typeface="Microsoft YaHei" panose="020B0503020204020204" pitchFamily="34" charset="-122"/>
                <a:ea typeface="Microsoft YaHei" panose="020B0503020204020204" pitchFamily="34" charset="-122"/>
                <a:cs typeface="+mj-lt"/>
              </a:rPr>
              <a:t>Consumer Price Index (CPI) is one of the most popular measures of inflation and deflation. It measures the average change in prices.</a:t>
            </a:r>
            <a:br>
              <a:rPr lang="en-US" sz="2700" dirty="0">
                <a:ea typeface="+mj-lt"/>
                <a:cs typeface="+mj-lt"/>
              </a:rPr>
            </a:br>
            <a:endParaRPr lang="en-US" sz="27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normAutofit/>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5" y="1227438"/>
            <a:ext cx="9915401" cy="4291913"/>
          </a:xfrm>
        </p:spPr>
        <p:txBody>
          <a:bodyPr>
            <a:normAutofit fontScale="90000"/>
          </a:bodyPr>
          <a:lstStyle/>
          <a:p>
            <a:br>
              <a:rPr lang="en-US" dirty="0">
                <a:ea typeface="+mj-lt"/>
                <a:cs typeface="+mj-lt"/>
              </a:rPr>
            </a:br>
            <a:endParaRPr lang="en-US" dirty="0">
              <a:solidFill>
                <a:schemeClr val="tx1"/>
              </a:solidFill>
              <a:ea typeface="+mj-lt"/>
              <a:cs typeface="+mj-lt"/>
            </a:endParaRPr>
          </a:p>
          <a:p>
            <a:pPr algn="just"/>
            <a:r>
              <a:rPr lang="en-US" sz="2700" b="1" dirty="0">
                <a:solidFill>
                  <a:schemeClr val="tx1"/>
                </a:solidFill>
                <a:latin typeface="Microsoft YaHei" panose="020B0503020204020204" pitchFamily="34" charset="-122"/>
                <a:ea typeface="Microsoft YaHei" panose="020B0503020204020204" pitchFamily="34" charset="-122"/>
                <a:cs typeface="+mj-lt"/>
              </a:rPr>
              <a:t>EXPORTS</a:t>
            </a:r>
          </a:p>
          <a:p>
            <a:pPr algn="just"/>
            <a:r>
              <a:rPr lang="en-US" sz="2700" dirty="0">
                <a:solidFill>
                  <a:schemeClr val="tx1"/>
                </a:solidFill>
                <a:latin typeface="Microsoft YaHei" panose="020B0503020204020204" pitchFamily="34" charset="-122"/>
                <a:ea typeface="Microsoft YaHei" panose="020B0503020204020204" pitchFamily="34" charset="-122"/>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6</a:t>
            </a:fld>
            <a:endParaRPr lang="en-US"/>
          </a:p>
        </p:txBody>
      </p:sp>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136822" y="442537"/>
            <a:ext cx="10132541" cy="5604036"/>
          </a:xfrm>
        </p:spPr>
        <p:txBody>
          <a:bodyPr>
            <a:normAutofit/>
          </a:bodyPr>
          <a:lstStyle/>
          <a:p>
            <a:pPr algn="just"/>
            <a:br>
              <a:rPr lang="en-US" sz="2800" b="1" dirty="0">
                <a:ea typeface="+mj-lt"/>
                <a:cs typeface="+mj-lt"/>
              </a:rPr>
            </a:br>
            <a:r>
              <a:rPr lang="en-US" sz="2400" b="1" dirty="0">
                <a:solidFill>
                  <a:schemeClr val="tx1"/>
                </a:solidFill>
                <a:latin typeface="Microsoft YaHei" panose="020B0503020204020204" pitchFamily="34" charset="-122"/>
                <a:ea typeface="Microsoft YaHei" panose="020B0503020204020204" pitchFamily="34" charset="-122"/>
                <a:cs typeface="+mj-lt"/>
              </a:rPr>
              <a:t>EXCHANGE</a:t>
            </a:r>
            <a:endParaRPr lang="en-US" sz="2400" dirty="0">
              <a:solidFill>
                <a:schemeClr val="tx1"/>
              </a:solidFill>
              <a:latin typeface="Microsoft YaHei" panose="020B0503020204020204" pitchFamily="34" charset="-122"/>
              <a:ea typeface="Microsoft YaHei" panose="020B0503020204020204" pitchFamily="34" charset="-122"/>
              <a:cs typeface="+mj-lt"/>
            </a:endParaRP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In finance, an exchange rate is the rate at which one currency will be exchanged for another currency. There are many ways to measure an exchange rate. The most common way is to</a:t>
            </a:r>
            <a:r>
              <a:rPr lang="en-US" sz="2400" b="1" dirty="0">
                <a:solidFill>
                  <a:schemeClr val="tx1"/>
                </a:solidFill>
                <a:latin typeface="Microsoft YaHei" panose="020B0503020204020204" pitchFamily="34" charset="-122"/>
                <a:ea typeface="Microsoft YaHei" panose="020B0503020204020204" pitchFamily="34" charset="-122"/>
                <a:cs typeface="+mj-lt"/>
              </a:rPr>
              <a:t> </a:t>
            </a:r>
            <a:r>
              <a:rPr lang="en-US" sz="2400" dirty="0">
                <a:solidFill>
                  <a:schemeClr val="tx1"/>
                </a:solidFill>
                <a:latin typeface="Microsoft YaHei" panose="020B0503020204020204" pitchFamily="34" charset="-122"/>
                <a:ea typeface="Microsoft YaHei" panose="020B0503020204020204" pitchFamily="34" charset="-122"/>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normAutofit/>
          </a:bodyPr>
          <a:lstStyle/>
          <a:p>
            <a:fld id="{D57F1E4F-1CFF-5643-939E-02111984F565}" type="slidenum">
              <a:rPr lang="en-US" dirty="0"/>
              <a:t>7</a:t>
            </a:fld>
            <a:endParaRPr lang="en-US"/>
          </a:p>
        </p:txBody>
      </p:sp>
    </p:spTree>
    <p:extLst>
      <p:ext uri="{BB962C8B-B14F-4D97-AF65-F5344CB8AC3E}">
        <p14:creationId xmlns:p14="http://schemas.microsoft.com/office/powerpoint/2010/main" val="22050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a:extLst>
              <a:ext uri="{FF2B5EF4-FFF2-40B4-BE49-F238E27FC236}">
                <a16:creationId xmlns:a16="http://schemas.microsoft.com/office/drawing/2014/main" id="{07B007D5-2E6E-BC3C-3D35-50897EE69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
        <p:nvSpPr>
          <p:cNvPr id="4" name="Slide Number Placeholder 3">
            <a:extLst>
              <a:ext uri="{FF2B5EF4-FFF2-40B4-BE49-F238E27FC236}">
                <a16:creationId xmlns:a16="http://schemas.microsoft.com/office/drawing/2014/main" id="{254881E5-E1E5-0EDE-7A4D-A9005F334517}"/>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8" name="TextBox 7">
            <a:extLst>
              <a:ext uri="{FF2B5EF4-FFF2-40B4-BE49-F238E27FC236}">
                <a16:creationId xmlns:a16="http://schemas.microsoft.com/office/drawing/2014/main" id="{F1373951-4997-4611-2432-E2EA339CB84A}"/>
              </a:ext>
            </a:extLst>
          </p:cNvPr>
          <p:cNvSpPr txBox="1"/>
          <p:nvPr/>
        </p:nvSpPr>
        <p:spPr>
          <a:xfrm>
            <a:off x="1219199" y="860854"/>
            <a:ext cx="4423720" cy="769441"/>
          </a:xfrm>
          <a:prstGeom prst="rect">
            <a:avLst/>
          </a:prstGeom>
          <a:noFill/>
        </p:spPr>
        <p:txBody>
          <a:bodyPr wrap="square">
            <a:spAutoFit/>
          </a:bodyPr>
          <a:lstStyle/>
          <a:p>
            <a:r>
              <a:rPr lang="en-US" sz="4400" b="1" dirty="0">
                <a:solidFill>
                  <a:srgbClr val="A6B727"/>
                </a:solidFill>
              </a:rPr>
              <a:t>ARCHITECTURE</a:t>
            </a:r>
            <a:endParaRPr lang="en-US" sz="4400" dirty="0"/>
          </a:p>
        </p:txBody>
      </p:sp>
    </p:spTree>
    <p:extLst>
      <p:ext uri="{BB962C8B-B14F-4D97-AF65-F5344CB8AC3E}">
        <p14:creationId xmlns:p14="http://schemas.microsoft.com/office/powerpoint/2010/main" val="7856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1143000" y="669155"/>
            <a:ext cx="2674746" cy="871319"/>
          </a:xfrm>
        </p:spPr>
        <p:txBody>
          <a:bodyPr>
            <a:normAutofit/>
          </a:bodyPr>
          <a:lstStyle/>
          <a:p>
            <a:r>
              <a:rPr lang="en-US" b="1" dirty="0"/>
              <a:t>INSIGHTS:</a:t>
            </a:r>
          </a:p>
        </p:txBody>
      </p:sp>
      <p:pic>
        <p:nvPicPr>
          <p:cNvPr id="9" name="Content Placeholder 8">
            <a:extLst>
              <a:ext uri="{FF2B5EF4-FFF2-40B4-BE49-F238E27FC236}">
                <a16:creationId xmlns:a16="http://schemas.microsoft.com/office/drawing/2014/main" id="{D10B9FFC-6364-878C-857B-43E5BA2443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1928" y="2039190"/>
            <a:ext cx="5754072" cy="3611880"/>
          </a:xfrm>
        </p:spPr>
      </p:pic>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normAutofit/>
          </a:bodyPr>
          <a:lstStyle/>
          <a:p>
            <a:fld id="{D57F1E4F-1CFF-5643-939E-02111984F565}" type="slidenum">
              <a:rPr lang="en-US" dirty="0"/>
              <a:t>9</a:t>
            </a:fld>
            <a:endParaRPr lang="en-US" dirty="0"/>
          </a:p>
        </p:txBody>
      </p:sp>
      <p:pic>
        <p:nvPicPr>
          <p:cNvPr id="13" name="Picture 12">
            <a:extLst>
              <a:ext uri="{FF2B5EF4-FFF2-40B4-BE49-F238E27FC236}">
                <a16:creationId xmlns:a16="http://schemas.microsoft.com/office/drawing/2014/main" id="{6133AD39-0892-15EA-89F3-80F409FB18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1558" y="2039190"/>
            <a:ext cx="5518514" cy="3611880"/>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299</TotalTime>
  <Words>584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YaHei</vt:lpstr>
      <vt:lpstr>Arial</vt:lpstr>
      <vt:lpstr>Calibri</vt:lpstr>
      <vt:lpstr>Century Gothic</vt:lpstr>
      <vt:lpstr>Microsoft New Tai Lue</vt:lpstr>
      <vt:lpstr>Wingdings 3</vt:lpstr>
      <vt:lpstr>Ion</vt:lpstr>
      <vt:lpstr>DELOITTE Case Study</vt:lpstr>
      <vt:lpstr>Project details:</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vt:lpstr>
      <vt:lpstr>PowerPoint Presentation</vt:lpstr>
      <vt:lpstr>PowerPoint Presentation</vt:lpstr>
      <vt:lpstr>Key indicators displaying a summary of effect on different countries by CPI, EXCHANGE and EXPORTS rate  1. Impact of inflation of different countries 2. Calculation of compound annual growth rate on different countries for different year (1998 to 2018) 3. Calculation of year of year growth rate on different countries for different year 4. Impact of exchange rate on different countries for different year 5. Impact of export rate on different countries for different year </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Cleaning data and imputing if null values are present.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nitish pandey</cp:lastModifiedBy>
  <cp:revision>474</cp:revision>
  <dcterms:created xsi:type="dcterms:W3CDTF">2022-10-12T14:46:04Z</dcterms:created>
  <dcterms:modified xsi:type="dcterms:W3CDTF">2024-05-04T09:20:59Z</dcterms:modified>
</cp:coreProperties>
</file>