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7" r:id="rId3"/>
    <p:sldId id="262" r:id="rId4"/>
    <p:sldId id="265" r:id="rId5"/>
    <p:sldId id="258" r:id="rId6"/>
    <p:sldId id="269" r:id="rId7"/>
    <p:sldId id="266" r:id="rId8"/>
    <p:sldId id="268" r:id="rId9"/>
    <p:sldId id="270" r:id="rId10"/>
    <p:sldId id="271" r:id="rId11"/>
    <p:sldId id="261" r:id="rId12"/>
    <p:sldId id="257" r:id="rId13"/>
    <p:sldId id="276" r:id="rId14"/>
    <p:sldId id="277" r:id="rId15"/>
    <p:sldId id="281" r:id="rId16"/>
    <p:sldId id="282" r:id="rId17"/>
    <p:sldId id="283" r:id="rId18"/>
    <p:sldId id="284" r:id="rId19"/>
    <p:sldId id="285" r:id="rId20"/>
    <p:sldId id="286" r:id="rId21"/>
    <p:sldId id="259" r:id="rId22"/>
    <p:sldId id="287" r:id="rId23"/>
    <p:sldId id="274" r:id="rId24"/>
    <p:sldId id="275" r:id="rId25"/>
    <p:sldId id="278" r:id="rId26"/>
    <p:sldId id="279" r:id="rId27"/>
    <p:sldId id="280" r:id="rId28"/>
    <p:sldId id="27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svg"/><Relationship Id="rId1" Type="http://schemas.openxmlformats.org/officeDocument/2006/relationships/image" Target="../media/image14.png"/><Relationship Id="rId6" Type="http://schemas.openxmlformats.org/officeDocument/2006/relationships/image" Target="../media/image33.svg"/><Relationship Id="rId5" Type="http://schemas.openxmlformats.org/officeDocument/2006/relationships/image" Target="../media/image16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svg"/><Relationship Id="rId1" Type="http://schemas.openxmlformats.org/officeDocument/2006/relationships/image" Target="../media/image14.png"/><Relationship Id="rId6" Type="http://schemas.openxmlformats.org/officeDocument/2006/relationships/image" Target="../media/image33.svg"/><Relationship Id="rId5" Type="http://schemas.openxmlformats.org/officeDocument/2006/relationships/image" Target="../media/image16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C4FF3-5AC4-4E50-8157-37C52BB0E67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DE61FB-5803-42CC-ADC9-CD1F83D7DFE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baseline="0" dirty="0"/>
            <a:t>Dataset Metadata Layer</a:t>
          </a:r>
          <a:endParaRPr lang="en-US" sz="2000" dirty="0"/>
        </a:p>
      </dgm:t>
    </dgm:pt>
    <dgm:pt modelId="{8EE545A3-2887-4E05-94BA-D17C62C0909F}" type="parTrans" cxnId="{703AB491-37D2-42E0-93C8-6CE8B95325B9}">
      <dgm:prSet/>
      <dgm:spPr/>
      <dgm:t>
        <a:bodyPr/>
        <a:lstStyle/>
        <a:p>
          <a:endParaRPr lang="en-US"/>
        </a:p>
      </dgm:t>
    </dgm:pt>
    <dgm:pt modelId="{7407B6C9-827A-4C39-AE3F-3944DE14AE50}" type="sibTrans" cxnId="{703AB491-37D2-42E0-93C8-6CE8B95325B9}">
      <dgm:prSet/>
      <dgm:spPr/>
      <dgm:t>
        <a:bodyPr/>
        <a:lstStyle/>
        <a:p>
          <a:endParaRPr lang="en-US"/>
        </a:p>
      </dgm:t>
    </dgm:pt>
    <dgm:pt modelId="{B7A0FCFD-FF5C-4917-8913-B83AE27448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300" b="0" i="0" baseline="0" dirty="0"/>
            <a:t>Contains relevant information such as name, description, and version. </a:t>
          </a:r>
          <a:endParaRPr lang="en-US" sz="1300" dirty="0"/>
        </a:p>
      </dgm:t>
    </dgm:pt>
    <dgm:pt modelId="{076DCF40-0333-469F-8A33-326B433F1C3C}" type="parTrans" cxnId="{E8EC4664-DACA-4D9A-92EB-777A310B3DA0}">
      <dgm:prSet/>
      <dgm:spPr/>
      <dgm:t>
        <a:bodyPr/>
        <a:lstStyle/>
        <a:p>
          <a:endParaRPr lang="en-US"/>
        </a:p>
      </dgm:t>
    </dgm:pt>
    <dgm:pt modelId="{8F309E6D-BEA5-49AD-967C-E8C82DEF7DE5}" type="sibTrans" cxnId="{E8EC4664-DACA-4D9A-92EB-777A310B3DA0}">
      <dgm:prSet/>
      <dgm:spPr/>
      <dgm:t>
        <a:bodyPr/>
        <a:lstStyle/>
        <a:p>
          <a:endParaRPr lang="en-US"/>
        </a:p>
      </dgm:t>
    </dgm:pt>
    <dgm:pt modelId="{11ADD2AF-5F20-4E12-8A37-EB4503BE81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baseline="0" dirty="0"/>
            <a:t>Resource Layer </a:t>
          </a:r>
          <a:endParaRPr lang="en-US" sz="2000" dirty="0"/>
        </a:p>
      </dgm:t>
    </dgm:pt>
    <dgm:pt modelId="{0012A20E-6710-4DC8-BA10-7BE55487D930}" type="parTrans" cxnId="{A76A2937-79B2-4DCA-B4FA-73771E4A9D24}">
      <dgm:prSet/>
      <dgm:spPr/>
      <dgm:t>
        <a:bodyPr/>
        <a:lstStyle/>
        <a:p>
          <a:endParaRPr lang="en-US"/>
        </a:p>
      </dgm:t>
    </dgm:pt>
    <dgm:pt modelId="{7AFFDB97-E8AC-4595-AF9E-D4E1202A64C7}" type="sibTrans" cxnId="{A76A2937-79B2-4DCA-B4FA-73771E4A9D24}">
      <dgm:prSet/>
      <dgm:spPr/>
      <dgm:t>
        <a:bodyPr/>
        <a:lstStyle/>
        <a:p>
          <a:endParaRPr lang="en-US"/>
        </a:p>
      </dgm:t>
    </dgm:pt>
    <dgm:pt modelId="{09859540-56AB-4A53-8011-4261A6712C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Describes the source data used in the dataset. </a:t>
          </a:r>
          <a:endParaRPr lang="en-US" dirty="0"/>
        </a:p>
      </dgm:t>
    </dgm:pt>
    <dgm:pt modelId="{B467390B-4516-44E6-91B7-491AFE47CA98}" type="parTrans" cxnId="{25E5E8AD-03A1-46E1-BD7B-8E76E3F366C4}">
      <dgm:prSet/>
      <dgm:spPr/>
      <dgm:t>
        <a:bodyPr/>
        <a:lstStyle/>
        <a:p>
          <a:endParaRPr lang="en-US"/>
        </a:p>
      </dgm:t>
    </dgm:pt>
    <dgm:pt modelId="{5D541CAB-FCE3-4EB4-AAB6-E91AF802F0F3}" type="sibTrans" cxnId="{25E5E8AD-03A1-46E1-BD7B-8E76E3F366C4}">
      <dgm:prSet/>
      <dgm:spPr/>
      <dgm:t>
        <a:bodyPr/>
        <a:lstStyle/>
        <a:p>
          <a:endParaRPr lang="en-US"/>
        </a:p>
      </dgm:t>
    </dgm:pt>
    <dgm:pt modelId="{D2374501-F5FD-47C4-BDDB-C833EA61EE7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baseline="0" dirty="0"/>
            <a:t>Structure Layer</a:t>
          </a:r>
          <a:endParaRPr lang="en-US" sz="2000" dirty="0"/>
        </a:p>
      </dgm:t>
    </dgm:pt>
    <dgm:pt modelId="{632974F6-2FF0-4313-9036-97B6EEBDCF56}" type="parTrans" cxnId="{F34A0ECF-794E-444A-A228-C6ED3F71C6E5}">
      <dgm:prSet/>
      <dgm:spPr/>
      <dgm:t>
        <a:bodyPr/>
        <a:lstStyle/>
        <a:p>
          <a:endParaRPr lang="en-US"/>
        </a:p>
      </dgm:t>
    </dgm:pt>
    <dgm:pt modelId="{0A72E961-B1F4-4B69-A825-BFBEB9AD67B8}" type="sibTrans" cxnId="{F34A0ECF-794E-444A-A228-C6ED3F71C6E5}">
      <dgm:prSet/>
      <dgm:spPr/>
      <dgm:t>
        <a:bodyPr/>
        <a:lstStyle/>
        <a:p>
          <a:endParaRPr lang="en-US"/>
        </a:p>
      </dgm:t>
    </dgm:pt>
    <dgm:pt modelId="{00DA9008-878C-4EE7-8076-2440EA345A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Describes and organizes the structure of the resources. </a:t>
          </a:r>
          <a:endParaRPr lang="en-US" dirty="0"/>
        </a:p>
      </dgm:t>
    </dgm:pt>
    <dgm:pt modelId="{B58AA431-D0DA-4850-BA8C-2CB874B16BBE}" type="parTrans" cxnId="{FF1D258B-6DA5-4258-91F8-C0E78069C563}">
      <dgm:prSet/>
      <dgm:spPr/>
      <dgm:t>
        <a:bodyPr/>
        <a:lstStyle/>
        <a:p>
          <a:endParaRPr lang="en-US"/>
        </a:p>
      </dgm:t>
    </dgm:pt>
    <dgm:pt modelId="{4EA87FB9-FE4B-4661-97A4-84E0CF419D22}" type="sibTrans" cxnId="{FF1D258B-6DA5-4258-91F8-C0E78069C563}">
      <dgm:prSet/>
      <dgm:spPr/>
      <dgm:t>
        <a:bodyPr/>
        <a:lstStyle/>
        <a:p>
          <a:endParaRPr lang="en-US"/>
        </a:p>
      </dgm:t>
    </dgm:pt>
    <dgm:pt modelId="{9ED4231E-DB12-4E49-9D5E-E2A5CE36C29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baseline="0" dirty="0"/>
            <a:t>Semantic Layer</a:t>
          </a:r>
          <a:r>
            <a:rPr lang="en-US" sz="2000" dirty="0"/>
            <a:t> </a:t>
          </a:r>
        </a:p>
      </dgm:t>
    </dgm:pt>
    <dgm:pt modelId="{1867E9DF-F8EF-4B76-A633-D8404795DB18}" type="parTrans" cxnId="{01CD1B78-3D23-405F-AEBD-1BB9DC2CD3E2}">
      <dgm:prSet/>
      <dgm:spPr/>
      <dgm:t>
        <a:bodyPr/>
        <a:lstStyle/>
        <a:p>
          <a:endParaRPr lang="en-US"/>
        </a:p>
      </dgm:t>
    </dgm:pt>
    <dgm:pt modelId="{3755BD63-B401-49F6-85DD-65291B5E498E}" type="sibTrans" cxnId="{01CD1B78-3D23-405F-AEBD-1BB9DC2CD3E2}">
      <dgm:prSet/>
      <dgm:spPr/>
      <dgm:t>
        <a:bodyPr/>
        <a:lstStyle/>
        <a:p>
          <a:endParaRPr lang="en-US"/>
        </a:p>
      </dgm:t>
    </dgm:pt>
    <dgm:pt modelId="{188CE10F-41AF-4107-9BE4-B65E4DB205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Provides ML-specific data interpretation and semantics. </a:t>
          </a:r>
          <a:endParaRPr lang="en-US" dirty="0"/>
        </a:p>
      </dgm:t>
    </dgm:pt>
    <dgm:pt modelId="{BE44B6A4-71BA-4F88-806B-A2F2A48E2253}" type="parTrans" cxnId="{9F5B9978-1903-4D66-918B-532C56509F14}">
      <dgm:prSet/>
      <dgm:spPr/>
      <dgm:t>
        <a:bodyPr/>
        <a:lstStyle/>
        <a:p>
          <a:endParaRPr lang="en-US"/>
        </a:p>
      </dgm:t>
    </dgm:pt>
    <dgm:pt modelId="{87546A41-108F-4280-B207-AF73643E0762}" type="sibTrans" cxnId="{9F5B9978-1903-4D66-918B-532C56509F14}">
      <dgm:prSet/>
      <dgm:spPr/>
      <dgm:t>
        <a:bodyPr/>
        <a:lstStyle/>
        <a:p>
          <a:endParaRPr lang="en-US"/>
        </a:p>
      </dgm:t>
    </dgm:pt>
    <dgm:pt modelId="{2296026D-FBE1-4705-949C-7810AF1E6E40}" type="pres">
      <dgm:prSet presAssocID="{EFEC4FF3-5AC4-4E50-8157-37C52BB0E67D}" presName="root" presStyleCnt="0">
        <dgm:presLayoutVars>
          <dgm:dir/>
          <dgm:resizeHandles val="exact"/>
        </dgm:presLayoutVars>
      </dgm:prSet>
      <dgm:spPr/>
    </dgm:pt>
    <dgm:pt modelId="{C9061D7C-B259-48FB-96FC-FA92CB72B523}" type="pres">
      <dgm:prSet presAssocID="{90DE61FB-5803-42CC-ADC9-CD1F83D7DFEC}" presName="compNode" presStyleCnt="0"/>
      <dgm:spPr/>
    </dgm:pt>
    <dgm:pt modelId="{2F273450-A7CB-452F-8406-FF219EADE435}" type="pres">
      <dgm:prSet presAssocID="{90DE61FB-5803-42CC-ADC9-CD1F83D7DFEC}" presName="bgRect" presStyleLbl="bgShp" presStyleIdx="0" presStyleCnt="4" custLinFactNeighborY="-2128"/>
      <dgm:spPr/>
    </dgm:pt>
    <dgm:pt modelId="{266DFC9A-AA3A-4778-8034-BA7212F6D20A}" type="pres">
      <dgm:prSet presAssocID="{90DE61FB-5803-42CC-ADC9-CD1F83D7DFE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FA278CA-5279-4578-82D5-27269AB85258}" type="pres">
      <dgm:prSet presAssocID="{90DE61FB-5803-42CC-ADC9-CD1F83D7DFEC}" presName="spaceRect" presStyleCnt="0"/>
      <dgm:spPr/>
    </dgm:pt>
    <dgm:pt modelId="{AAC7A547-2FF1-45C8-8C57-7755EFC0F750}" type="pres">
      <dgm:prSet presAssocID="{90DE61FB-5803-42CC-ADC9-CD1F83D7DFEC}" presName="parTx" presStyleLbl="revTx" presStyleIdx="0" presStyleCnt="8">
        <dgm:presLayoutVars>
          <dgm:chMax val="0"/>
          <dgm:chPref val="0"/>
        </dgm:presLayoutVars>
      </dgm:prSet>
      <dgm:spPr/>
    </dgm:pt>
    <dgm:pt modelId="{5BDB95DE-4F83-40DB-A872-F9D8FAF5B8C7}" type="pres">
      <dgm:prSet presAssocID="{90DE61FB-5803-42CC-ADC9-CD1F83D7DFEC}" presName="desTx" presStyleLbl="revTx" presStyleIdx="1" presStyleCnt="8" custScaleX="113366" custLinFactNeighborX="-3710">
        <dgm:presLayoutVars/>
      </dgm:prSet>
      <dgm:spPr/>
    </dgm:pt>
    <dgm:pt modelId="{FD036AA1-AA91-444C-8934-B730B6E0E858}" type="pres">
      <dgm:prSet presAssocID="{7407B6C9-827A-4C39-AE3F-3944DE14AE50}" presName="sibTrans" presStyleCnt="0"/>
      <dgm:spPr/>
    </dgm:pt>
    <dgm:pt modelId="{74B54FEF-D35F-4A88-AE52-3C8C0EF77C18}" type="pres">
      <dgm:prSet presAssocID="{11ADD2AF-5F20-4E12-8A37-EB4503BE81EA}" presName="compNode" presStyleCnt="0"/>
      <dgm:spPr/>
    </dgm:pt>
    <dgm:pt modelId="{4F8B2214-DF38-415D-A87C-9F1CE0A78650}" type="pres">
      <dgm:prSet presAssocID="{11ADD2AF-5F20-4E12-8A37-EB4503BE81EA}" presName="bgRect" presStyleLbl="bgShp" presStyleIdx="1" presStyleCnt="4"/>
      <dgm:spPr/>
    </dgm:pt>
    <dgm:pt modelId="{45504734-CBA7-4623-B1A9-8992D624AA40}" type="pres">
      <dgm:prSet presAssocID="{11ADD2AF-5F20-4E12-8A37-EB4503BE81E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126ED8E-FD6E-48F2-9EB9-97921BF1615D}" type="pres">
      <dgm:prSet presAssocID="{11ADD2AF-5F20-4E12-8A37-EB4503BE81EA}" presName="spaceRect" presStyleCnt="0"/>
      <dgm:spPr/>
    </dgm:pt>
    <dgm:pt modelId="{4ED16CE1-F241-40EF-8605-CFBB033E0DF8}" type="pres">
      <dgm:prSet presAssocID="{11ADD2AF-5F20-4E12-8A37-EB4503BE81EA}" presName="parTx" presStyleLbl="revTx" presStyleIdx="2" presStyleCnt="8" custScaleX="90902">
        <dgm:presLayoutVars>
          <dgm:chMax val="0"/>
          <dgm:chPref val="0"/>
        </dgm:presLayoutVars>
      </dgm:prSet>
      <dgm:spPr/>
    </dgm:pt>
    <dgm:pt modelId="{7946F01B-F64B-4592-A08D-07C03E2D9B1D}" type="pres">
      <dgm:prSet presAssocID="{11ADD2AF-5F20-4E12-8A37-EB4503BE81EA}" presName="desTx" presStyleLbl="revTx" presStyleIdx="3" presStyleCnt="8" custScaleX="102723" custLinFactNeighborX="3056" custLinFactNeighborY="-1065">
        <dgm:presLayoutVars/>
      </dgm:prSet>
      <dgm:spPr/>
    </dgm:pt>
    <dgm:pt modelId="{927350D2-6999-41A7-9940-9EAEDC273667}" type="pres">
      <dgm:prSet presAssocID="{7AFFDB97-E8AC-4595-AF9E-D4E1202A64C7}" presName="sibTrans" presStyleCnt="0"/>
      <dgm:spPr/>
    </dgm:pt>
    <dgm:pt modelId="{99891F4F-77DE-479D-83B9-602679FA8BB5}" type="pres">
      <dgm:prSet presAssocID="{D2374501-F5FD-47C4-BDDB-C833EA61EE77}" presName="compNode" presStyleCnt="0"/>
      <dgm:spPr/>
    </dgm:pt>
    <dgm:pt modelId="{EB8CF779-5F27-43DC-870F-D81A27C03227}" type="pres">
      <dgm:prSet presAssocID="{D2374501-F5FD-47C4-BDDB-C833EA61EE77}" presName="bgRect" presStyleLbl="bgShp" presStyleIdx="2" presStyleCnt="4"/>
      <dgm:spPr/>
    </dgm:pt>
    <dgm:pt modelId="{BEAF150A-DAAF-4FBD-8CCF-88AC40353736}" type="pres">
      <dgm:prSet presAssocID="{D2374501-F5FD-47C4-BDDB-C833EA61EE7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22E2591-18D7-4FAB-9743-105A54121CFA}" type="pres">
      <dgm:prSet presAssocID="{D2374501-F5FD-47C4-BDDB-C833EA61EE77}" presName="spaceRect" presStyleCnt="0"/>
      <dgm:spPr/>
    </dgm:pt>
    <dgm:pt modelId="{E18AF45C-7A66-4884-B28C-B83EF6F94F81}" type="pres">
      <dgm:prSet presAssocID="{D2374501-F5FD-47C4-BDDB-C833EA61EE77}" presName="parTx" presStyleLbl="revTx" presStyleIdx="4" presStyleCnt="8" custScaleX="93710">
        <dgm:presLayoutVars>
          <dgm:chMax val="0"/>
          <dgm:chPref val="0"/>
        </dgm:presLayoutVars>
      </dgm:prSet>
      <dgm:spPr/>
    </dgm:pt>
    <dgm:pt modelId="{79FDAAF6-62D4-4AC5-837F-B29672007C8A}" type="pres">
      <dgm:prSet presAssocID="{D2374501-F5FD-47C4-BDDB-C833EA61EE77}" presName="desTx" presStyleLbl="revTx" presStyleIdx="5" presStyleCnt="8" custScaleX="108074">
        <dgm:presLayoutVars/>
      </dgm:prSet>
      <dgm:spPr/>
    </dgm:pt>
    <dgm:pt modelId="{74B9F8EB-FB78-41A5-A8EF-1F5C198FA8B8}" type="pres">
      <dgm:prSet presAssocID="{0A72E961-B1F4-4B69-A825-BFBEB9AD67B8}" presName="sibTrans" presStyleCnt="0"/>
      <dgm:spPr/>
    </dgm:pt>
    <dgm:pt modelId="{93A218E1-64B3-4AD9-AB55-C238C6950A7E}" type="pres">
      <dgm:prSet presAssocID="{9ED4231E-DB12-4E49-9D5E-E2A5CE36C292}" presName="compNode" presStyleCnt="0"/>
      <dgm:spPr/>
    </dgm:pt>
    <dgm:pt modelId="{7C00AF25-53B2-4D08-AC8A-2EA1A2D0F9D7}" type="pres">
      <dgm:prSet presAssocID="{9ED4231E-DB12-4E49-9D5E-E2A5CE36C292}" presName="bgRect" presStyleLbl="bgShp" presStyleIdx="3" presStyleCnt="4"/>
      <dgm:spPr/>
    </dgm:pt>
    <dgm:pt modelId="{2C15FCF6-72BE-4870-BB53-57A4A4D5A18C}" type="pres">
      <dgm:prSet presAssocID="{9ED4231E-DB12-4E49-9D5E-E2A5CE36C29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C74A5C0-8ACC-4439-8DAB-5D1F588BBB91}" type="pres">
      <dgm:prSet presAssocID="{9ED4231E-DB12-4E49-9D5E-E2A5CE36C292}" presName="spaceRect" presStyleCnt="0"/>
      <dgm:spPr/>
    </dgm:pt>
    <dgm:pt modelId="{6F4AB1A4-53E9-47A4-A5D4-352425CE6FC4}" type="pres">
      <dgm:prSet presAssocID="{9ED4231E-DB12-4E49-9D5E-E2A5CE36C292}" presName="parTx" presStyleLbl="revTx" presStyleIdx="6" presStyleCnt="8" custScaleX="92352">
        <dgm:presLayoutVars>
          <dgm:chMax val="0"/>
          <dgm:chPref val="0"/>
        </dgm:presLayoutVars>
      </dgm:prSet>
      <dgm:spPr/>
    </dgm:pt>
    <dgm:pt modelId="{DAA29FBE-AA1B-4FA7-9769-AEC0356C9D79}" type="pres">
      <dgm:prSet presAssocID="{9ED4231E-DB12-4E49-9D5E-E2A5CE36C292}" presName="desTx" presStyleLbl="revTx" presStyleIdx="7" presStyleCnt="8" custScaleX="110880" custLinFactNeighborX="4770">
        <dgm:presLayoutVars/>
      </dgm:prSet>
      <dgm:spPr/>
    </dgm:pt>
  </dgm:ptLst>
  <dgm:cxnLst>
    <dgm:cxn modelId="{A3E8880F-967C-47D8-9809-5479853907A1}" type="presOf" srcId="{00DA9008-878C-4EE7-8076-2440EA345AF4}" destId="{79FDAAF6-62D4-4AC5-837F-B29672007C8A}" srcOrd="0" destOrd="0" presId="urn:microsoft.com/office/officeart/2018/2/layout/IconVerticalSolidList"/>
    <dgm:cxn modelId="{A76A2937-79B2-4DCA-B4FA-73771E4A9D24}" srcId="{EFEC4FF3-5AC4-4E50-8157-37C52BB0E67D}" destId="{11ADD2AF-5F20-4E12-8A37-EB4503BE81EA}" srcOrd="1" destOrd="0" parTransId="{0012A20E-6710-4DC8-BA10-7BE55487D930}" sibTransId="{7AFFDB97-E8AC-4595-AF9E-D4E1202A64C7}"/>
    <dgm:cxn modelId="{E8EC4664-DACA-4D9A-92EB-777A310B3DA0}" srcId="{90DE61FB-5803-42CC-ADC9-CD1F83D7DFEC}" destId="{B7A0FCFD-FF5C-4917-8913-B83AE27448CF}" srcOrd="0" destOrd="0" parTransId="{076DCF40-0333-469F-8A33-326B433F1C3C}" sibTransId="{8F309E6D-BEA5-49AD-967C-E8C82DEF7DE5}"/>
    <dgm:cxn modelId="{F4695C4C-0582-411F-A61E-0E3791EEFC87}" type="presOf" srcId="{90DE61FB-5803-42CC-ADC9-CD1F83D7DFEC}" destId="{AAC7A547-2FF1-45C8-8C57-7755EFC0F750}" srcOrd="0" destOrd="0" presId="urn:microsoft.com/office/officeart/2018/2/layout/IconVerticalSolidList"/>
    <dgm:cxn modelId="{1DE6886D-1503-49BD-B472-3D5DF12373B2}" type="presOf" srcId="{B7A0FCFD-FF5C-4917-8913-B83AE27448CF}" destId="{5BDB95DE-4F83-40DB-A872-F9D8FAF5B8C7}" srcOrd="0" destOrd="0" presId="urn:microsoft.com/office/officeart/2018/2/layout/IconVerticalSolidList"/>
    <dgm:cxn modelId="{01CD1B78-3D23-405F-AEBD-1BB9DC2CD3E2}" srcId="{EFEC4FF3-5AC4-4E50-8157-37C52BB0E67D}" destId="{9ED4231E-DB12-4E49-9D5E-E2A5CE36C292}" srcOrd="3" destOrd="0" parTransId="{1867E9DF-F8EF-4B76-A633-D8404795DB18}" sibTransId="{3755BD63-B401-49F6-85DD-65291B5E498E}"/>
    <dgm:cxn modelId="{9F5B9978-1903-4D66-918B-532C56509F14}" srcId="{9ED4231E-DB12-4E49-9D5E-E2A5CE36C292}" destId="{188CE10F-41AF-4107-9BE4-B65E4DB2059C}" srcOrd="0" destOrd="0" parTransId="{BE44B6A4-71BA-4F88-806B-A2F2A48E2253}" sibTransId="{87546A41-108F-4280-B207-AF73643E0762}"/>
    <dgm:cxn modelId="{EE6C9C80-480D-47D7-98B3-9A31CB8D27B5}" type="presOf" srcId="{09859540-56AB-4A53-8011-4261A6712CC4}" destId="{7946F01B-F64B-4592-A08D-07C03E2D9B1D}" srcOrd="0" destOrd="0" presId="urn:microsoft.com/office/officeart/2018/2/layout/IconVerticalSolidList"/>
    <dgm:cxn modelId="{FF1D258B-6DA5-4258-91F8-C0E78069C563}" srcId="{D2374501-F5FD-47C4-BDDB-C833EA61EE77}" destId="{00DA9008-878C-4EE7-8076-2440EA345AF4}" srcOrd="0" destOrd="0" parTransId="{B58AA431-D0DA-4850-BA8C-2CB874B16BBE}" sibTransId="{4EA87FB9-FE4B-4661-97A4-84E0CF419D22}"/>
    <dgm:cxn modelId="{703AB491-37D2-42E0-93C8-6CE8B95325B9}" srcId="{EFEC4FF3-5AC4-4E50-8157-37C52BB0E67D}" destId="{90DE61FB-5803-42CC-ADC9-CD1F83D7DFEC}" srcOrd="0" destOrd="0" parTransId="{8EE545A3-2887-4E05-94BA-D17C62C0909F}" sibTransId="{7407B6C9-827A-4C39-AE3F-3944DE14AE50}"/>
    <dgm:cxn modelId="{414B34A5-43E7-41F1-BFCA-B960ACAB9DE9}" type="presOf" srcId="{D2374501-F5FD-47C4-BDDB-C833EA61EE77}" destId="{E18AF45C-7A66-4884-B28C-B83EF6F94F81}" srcOrd="0" destOrd="0" presId="urn:microsoft.com/office/officeart/2018/2/layout/IconVerticalSolidList"/>
    <dgm:cxn modelId="{F8E650AA-1FAE-4954-B90A-079130625FB0}" type="presOf" srcId="{EFEC4FF3-5AC4-4E50-8157-37C52BB0E67D}" destId="{2296026D-FBE1-4705-949C-7810AF1E6E40}" srcOrd="0" destOrd="0" presId="urn:microsoft.com/office/officeart/2018/2/layout/IconVerticalSolidList"/>
    <dgm:cxn modelId="{25E5E8AD-03A1-46E1-BD7B-8E76E3F366C4}" srcId="{11ADD2AF-5F20-4E12-8A37-EB4503BE81EA}" destId="{09859540-56AB-4A53-8011-4261A6712CC4}" srcOrd="0" destOrd="0" parTransId="{B467390B-4516-44E6-91B7-491AFE47CA98}" sibTransId="{5D541CAB-FCE3-4EB4-AAB6-E91AF802F0F3}"/>
    <dgm:cxn modelId="{F34A0ECF-794E-444A-A228-C6ED3F71C6E5}" srcId="{EFEC4FF3-5AC4-4E50-8157-37C52BB0E67D}" destId="{D2374501-F5FD-47C4-BDDB-C833EA61EE77}" srcOrd="2" destOrd="0" parTransId="{632974F6-2FF0-4313-9036-97B6EEBDCF56}" sibTransId="{0A72E961-B1F4-4B69-A825-BFBEB9AD67B8}"/>
    <dgm:cxn modelId="{9CA7E1CF-B937-4ADC-B443-96EE38261011}" type="presOf" srcId="{11ADD2AF-5F20-4E12-8A37-EB4503BE81EA}" destId="{4ED16CE1-F241-40EF-8605-CFBB033E0DF8}" srcOrd="0" destOrd="0" presId="urn:microsoft.com/office/officeart/2018/2/layout/IconVerticalSolidList"/>
    <dgm:cxn modelId="{508E46D9-6AD7-40FA-A290-22855150FDD0}" type="presOf" srcId="{9ED4231E-DB12-4E49-9D5E-E2A5CE36C292}" destId="{6F4AB1A4-53E9-47A4-A5D4-352425CE6FC4}" srcOrd="0" destOrd="0" presId="urn:microsoft.com/office/officeart/2018/2/layout/IconVerticalSolidList"/>
    <dgm:cxn modelId="{45E26BF7-D40B-4302-BEA7-48D914DC8BDD}" type="presOf" srcId="{188CE10F-41AF-4107-9BE4-B65E4DB2059C}" destId="{DAA29FBE-AA1B-4FA7-9769-AEC0356C9D79}" srcOrd="0" destOrd="0" presId="urn:microsoft.com/office/officeart/2018/2/layout/IconVerticalSolidList"/>
    <dgm:cxn modelId="{D740CEE2-AB64-416B-AE68-B70DE504636A}" type="presParOf" srcId="{2296026D-FBE1-4705-949C-7810AF1E6E40}" destId="{C9061D7C-B259-48FB-96FC-FA92CB72B523}" srcOrd="0" destOrd="0" presId="urn:microsoft.com/office/officeart/2018/2/layout/IconVerticalSolidList"/>
    <dgm:cxn modelId="{6D241F71-03C1-4766-A7C5-BDA98562FC6B}" type="presParOf" srcId="{C9061D7C-B259-48FB-96FC-FA92CB72B523}" destId="{2F273450-A7CB-452F-8406-FF219EADE435}" srcOrd="0" destOrd="0" presId="urn:microsoft.com/office/officeart/2018/2/layout/IconVerticalSolidList"/>
    <dgm:cxn modelId="{CDEDD100-D82D-4986-B462-458C5AACF33C}" type="presParOf" srcId="{C9061D7C-B259-48FB-96FC-FA92CB72B523}" destId="{266DFC9A-AA3A-4778-8034-BA7212F6D20A}" srcOrd="1" destOrd="0" presId="urn:microsoft.com/office/officeart/2018/2/layout/IconVerticalSolidList"/>
    <dgm:cxn modelId="{A3D82DDF-FDCA-425E-AB7E-4E1E351B11D4}" type="presParOf" srcId="{C9061D7C-B259-48FB-96FC-FA92CB72B523}" destId="{4FA278CA-5279-4578-82D5-27269AB85258}" srcOrd="2" destOrd="0" presId="urn:microsoft.com/office/officeart/2018/2/layout/IconVerticalSolidList"/>
    <dgm:cxn modelId="{E54E86FF-F0D4-44CE-9D0A-18969A389A4E}" type="presParOf" srcId="{C9061D7C-B259-48FB-96FC-FA92CB72B523}" destId="{AAC7A547-2FF1-45C8-8C57-7755EFC0F750}" srcOrd="3" destOrd="0" presId="urn:microsoft.com/office/officeart/2018/2/layout/IconVerticalSolidList"/>
    <dgm:cxn modelId="{F7F35EB8-FDC4-4A82-A00A-83CE7560454D}" type="presParOf" srcId="{C9061D7C-B259-48FB-96FC-FA92CB72B523}" destId="{5BDB95DE-4F83-40DB-A872-F9D8FAF5B8C7}" srcOrd="4" destOrd="0" presId="urn:microsoft.com/office/officeart/2018/2/layout/IconVerticalSolidList"/>
    <dgm:cxn modelId="{4CD10EDD-96E7-4017-A9DB-AE9A1C766CBF}" type="presParOf" srcId="{2296026D-FBE1-4705-949C-7810AF1E6E40}" destId="{FD036AA1-AA91-444C-8934-B730B6E0E858}" srcOrd="1" destOrd="0" presId="urn:microsoft.com/office/officeart/2018/2/layout/IconVerticalSolidList"/>
    <dgm:cxn modelId="{4421AF6A-E6C9-43FF-A4AB-13FC80FC0DF0}" type="presParOf" srcId="{2296026D-FBE1-4705-949C-7810AF1E6E40}" destId="{74B54FEF-D35F-4A88-AE52-3C8C0EF77C18}" srcOrd="2" destOrd="0" presId="urn:microsoft.com/office/officeart/2018/2/layout/IconVerticalSolidList"/>
    <dgm:cxn modelId="{EE1EDD81-F9AF-44C9-9C59-F520B37A0FCE}" type="presParOf" srcId="{74B54FEF-D35F-4A88-AE52-3C8C0EF77C18}" destId="{4F8B2214-DF38-415D-A87C-9F1CE0A78650}" srcOrd="0" destOrd="0" presId="urn:microsoft.com/office/officeart/2018/2/layout/IconVerticalSolidList"/>
    <dgm:cxn modelId="{F88AFCDA-D4B5-4861-84CF-49439BCDB7E2}" type="presParOf" srcId="{74B54FEF-D35F-4A88-AE52-3C8C0EF77C18}" destId="{45504734-CBA7-4623-B1A9-8992D624AA40}" srcOrd="1" destOrd="0" presId="urn:microsoft.com/office/officeart/2018/2/layout/IconVerticalSolidList"/>
    <dgm:cxn modelId="{B5C77C8D-536A-4BCB-8BDB-2BE66A1018B9}" type="presParOf" srcId="{74B54FEF-D35F-4A88-AE52-3C8C0EF77C18}" destId="{5126ED8E-FD6E-48F2-9EB9-97921BF1615D}" srcOrd="2" destOrd="0" presId="urn:microsoft.com/office/officeart/2018/2/layout/IconVerticalSolidList"/>
    <dgm:cxn modelId="{709B9BC3-FFCC-4F61-B7BD-63E1F806F176}" type="presParOf" srcId="{74B54FEF-D35F-4A88-AE52-3C8C0EF77C18}" destId="{4ED16CE1-F241-40EF-8605-CFBB033E0DF8}" srcOrd="3" destOrd="0" presId="urn:microsoft.com/office/officeart/2018/2/layout/IconVerticalSolidList"/>
    <dgm:cxn modelId="{3C345772-CA2B-4341-8436-6C77241F4096}" type="presParOf" srcId="{74B54FEF-D35F-4A88-AE52-3C8C0EF77C18}" destId="{7946F01B-F64B-4592-A08D-07C03E2D9B1D}" srcOrd="4" destOrd="0" presId="urn:microsoft.com/office/officeart/2018/2/layout/IconVerticalSolidList"/>
    <dgm:cxn modelId="{3C54E49C-5B50-44B5-B11C-A901C89440B4}" type="presParOf" srcId="{2296026D-FBE1-4705-949C-7810AF1E6E40}" destId="{927350D2-6999-41A7-9940-9EAEDC273667}" srcOrd="3" destOrd="0" presId="urn:microsoft.com/office/officeart/2018/2/layout/IconVerticalSolidList"/>
    <dgm:cxn modelId="{AA90397B-61B3-45C1-98FD-6082D9AC3350}" type="presParOf" srcId="{2296026D-FBE1-4705-949C-7810AF1E6E40}" destId="{99891F4F-77DE-479D-83B9-602679FA8BB5}" srcOrd="4" destOrd="0" presId="urn:microsoft.com/office/officeart/2018/2/layout/IconVerticalSolidList"/>
    <dgm:cxn modelId="{451836E3-E066-4408-919D-B6BD8920B13A}" type="presParOf" srcId="{99891F4F-77DE-479D-83B9-602679FA8BB5}" destId="{EB8CF779-5F27-43DC-870F-D81A27C03227}" srcOrd="0" destOrd="0" presId="urn:microsoft.com/office/officeart/2018/2/layout/IconVerticalSolidList"/>
    <dgm:cxn modelId="{D3AED1F9-A59C-4F00-9C7E-6673CB7FC8A2}" type="presParOf" srcId="{99891F4F-77DE-479D-83B9-602679FA8BB5}" destId="{BEAF150A-DAAF-4FBD-8CCF-88AC40353736}" srcOrd="1" destOrd="0" presId="urn:microsoft.com/office/officeart/2018/2/layout/IconVerticalSolidList"/>
    <dgm:cxn modelId="{93EF0A0F-7470-4C70-AA8E-5617B4E79766}" type="presParOf" srcId="{99891F4F-77DE-479D-83B9-602679FA8BB5}" destId="{122E2591-18D7-4FAB-9743-105A54121CFA}" srcOrd="2" destOrd="0" presId="urn:microsoft.com/office/officeart/2018/2/layout/IconVerticalSolidList"/>
    <dgm:cxn modelId="{8ABCA80E-8808-406B-B27E-66DB86296692}" type="presParOf" srcId="{99891F4F-77DE-479D-83B9-602679FA8BB5}" destId="{E18AF45C-7A66-4884-B28C-B83EF6F94F81}" srcOrd="3" destOrd="0" presId="urn:microsoft.com/office/officeart/2018/2/layout/IconVerticalSolidList"/>
    <dgm:cxn modelId="{6CECC97C-AACA-4A6D-9DF7-400350B1BD4A}" type="presParOf" srcId="{99891F4F-77DE-479D-83B9-602679FA8BB5}" destId="{79FDAAF6-62D4-4AC5-837F-B29672007C8A}" srcOrd="4" destOrd="0" presId="urn:microsoft.com/office/officeart/2018/2/layout/IconVerticalSolidList"/>
    <dgm:cxn modelId="{F3F794FB-088A-4EB3-8826-C875E5382A82}" type="presParOf" srcId="{2296026D-FBE1-4705-949C-7810AF1E6E40}" destId="{74B9F8EB-FB78-41A5-A8EF-1F5C198FA8B8}" srcOrd="5" destOrd="0" presId="urn:microsoft.com/office/officeart/2018/2/layout/IconVerticalSolidList"/>
    <dgm:cxn modelId="{C27F3B48-8F05-4178-935E-8FD68AC50D54}" type="presParOf" srcId="{2296026D-FBE1-4705-949C-7810AF1E6E40}" destId="{93A218E1-64B3-4AD9-AB55-C238C6950A7E}" srcOrd="6" destOrd="0" presId="urn:microsoft.com/office/officeart/2018/2/layout/IconVerticalSolidList"/>
    <dgm:cxn modelId="{6A7B5292-51D2-4001-B9E8-C17DC59B1D79}" type="presParOf" srcId="{93A218E1-64B3-4AD9-AB55-C238C6950A7E}" destId="{7C00AF25-53B2-4D08-AC8A-2EA1A2D0F9D7}" srcOrd="0" destOrd="0" presId="urn:microsoft.com/office/officeart/2018/2/layout/IconVerticalSolidList"/>
    <dgm:cxn modelId="{0B470C65-959F-4892-AB7E-13724A449FE4}" type="presParOf" srcId="{93A218E1-64B3-4AD9-AB55-C238C6950A7E}" destId="{2C15FCF6-72BE-4870-BB53-57A4A4D5A18C}" srcOrd="1" destOrd="0" presId="urn:microsoft.com/office/officeart/2018/2/layout/IconVerticalSolidList"/>
    <dgm:cxn modelId="{0314DCB8-FB82-4DD2-9BE0-566E229F7B6B}" type="presParOf" srcId="{93A218E1-64B3-4AD9-AB55-C238C6950A7E}" destId="{CC74A5C0-8ACC-4439-8DAB-5D1F588BBB91}" srcOrd="2" destOrd="0" presId="urn:microsoft.com/office/officeart/2018/2/layout/IconVerticalSolidList"/>
    <dgm:cxn modelId="{59DEE2FF-0E69-492B-BBAA-33AE95B528D3}" type="presParOf" srcId="{93A218E1-64B3-4AD9-AB55-C238C6950A7E}" destId="{6F4AB1A4-53E9-47A4-A5D4-352425CE6FC4}" srcOrd="3" destOrd="0" presId="urn:microsoft.com/office/officeart/2018/2/layout/IconVerticalSolidList"/>
    <dgm:cxn modelId="{D56A941E-7270-4D32-97FB-636DF0857195}" type="presParOf" srcId="{93A218E1-64B3-4AD9-AB55-C238C6950A7E}" destId="{DAA29FBE-AA1B-4FA7-9769-AEC0356C9D7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2CD6F6-5D56-44E2-A8A6-4D333D4CEA1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DABC54-BF19-46F4-8ED2-3D8F3067A0F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Creators and maintainers of ML datasets</a:t>
          </a:r>
          <a:endParaRPr lang="en-US" sz="2000" dirty="0"/>
        </a:p>
      </dgm:t>
    </dgm:pt>
    <dgm:pt modelId="{7299F7AF-AEA3-4D9E-909B-C1B6767B237B}" type="parTrans" cxnId="{A68633F0-82A1-4369-9402-EB973D9711AD}">
      <dgm:prSet/>
      <dgm:spPr/>
      <dgm:t>
        <a:bodyPr/>
        <a:lstStyle/>
        <a:p>
          <a:endParaRPr lang="en-US"/>
        </a:p>
      </dgm:t>
    </dgm:pt>
    <dgm:pt modelId="{C9866E02-5E6B-4F5A-A095-0C73B085EFD4}" type="sibTrans" cxnId="{A68633F0-82A1-4369-9402-EB973D9711AD}">
      <dgm:prSet/>
      <dgm:spPr/>
      <dgm:t>
        <a:bodyPr/>
        <a:lstStyle/>
        <a:p>
          <a:endParaRPr lang="en-US"/>
        </a:p>
      </dgm:t>
    </dgm:pt>
    <dgm:pt modelId="{9FF87A3A-9C3F-45F9-A215-4381CC3D5E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Croissant makes datasets more widely available, across repositories and ML frameworks.  </a:t>
          </a:r>
        </a:p>
        <a:p>
          <a:pPr>
            <a:lnSpc>
              <a:spcPct val="100000"/>
            </a:lnSpc>
          </a:pPr>
          <a:r>
            <a:rPr lang="en-US" sz="1400" dirty="0"/>
            <a:t>Designed to be modular and extensible for domain, modalities. </a:t>
          </a:r>
        </a:p>
      </dgm:t>
    </dgm:pt>
    <dgm:pt modelId="{86765E61-C833-4030-A66E-ED73A7203238}" type="parTrans" cxnId="{950EE9F2-E3CB-4555-B724-A9942B33E91A}">
      <dgm:prSet/>
      <dgm:spPr/>
      <dgm:t>
        <a:bodyPr/>
        <a:lstStyle/>
        <a:p>
          <a:endParaRPr lang="en-US"/>
        </a:p>
      </dgm:t>
    </dgm:pt>
    <dgm:pt modelId="{EF05E4F5-0146-4FC1-9764-3E473ED858FA}" type="sibTrans" cxnId="{950EE9F2-E3CB-4555-B724-A9942B33E91A}">
      <dgm:prSet/>
      <dgm:spPr/>
      <dgm:t>
        <a:bodyPr/>
        <a:lstStyle/>
        <a:p>
          <a:endParaRPr lang="en-US"/>
        </a:p>
      </dgm:t>
    </dgm:pt>
    <dgm:pt modelId="{7E31AB45-A513-4046-9E31-805C0D172F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ML researchers and practitioners</a:t>
          </a:r>
          <a:r>
            <a:rPr lang="en-US" sz="2000" dirty="0"/>
            <a:t>  </a:t>
          </a:r>
        </a:p>
      </dgm:t>
    </dgm:pt>
    <dgm:pt modelId="{BF1EDFD4-412D-42F0-81F1-7FD10567CF3A}" type="parTrans" cxnId="{8A7A0CEE-BAAE-4C32-8CF2-A771F4F3F33C}">
      <dgm:prSet/>
      <dgm:spPr/>
      <dgm:t>
        <a:bodyPr/>
        <a:lstStyle/>
        <a:p>
          <a:endParaRPr lang="en-US"/>
        </a:p>
      </dgm:t>
    </dgm:pt>
    <dgm:pt modelId="{7F395BF5-A5EB-4888-B396-A1D45F1047FD}" type="sibTrans" cxnId="{8A7A0CEE-BAAE-4C32-8CF2-A771F4F3F33C}">
      <dgm:prSet/>
      <dgm:spPr/>
      <dgm:t>
        <a:bodyPr/>
        <a:lstStyle/>
        <a:p>
          <a:endParaRPr lang="en-US"/>
        </a:p>
      </dgm:t>
    </dgm:pt>
    <dgm:pt modelId="{0CC68474-92E8-42D3-AE08-C0848D4FEC2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Users of Croissant-enabled datasets have access to dataset documentation to understand the data and contribute to it. </a:t>
          </a:r>
        </a:p>
        <a:p>
          <a:pPr>
            <a:lnSpc>
              <a:spcPct val="100000"/>
            </a:lnSpc>
          </a:pPr>
          <a:r>
            <a:rPr lang="en-US" sz="1400" dirty="0"/>
            <a:t>Enable loading of data into ML platforms, no transformations needed. </a:t>
          </a:r>
        </a:p>
      </dgm:t>
    </dgm:pt>
    <dgm:pt modelId="{C2479EAC-B56C-4993-888C-3DBDECCE8DBA}" type="parTrans" cxnId="{160E7666-E1E5-405D-ABAF-22940AF40294}">
      <dgm:prSet/>
      <dgm:spPr/>
      <dgm:t>
        <a:bodyPr/>
        <a:lstStyle/>
        <a:p>
          <a:endParaRPr lang="en-US"/>
        </a:p>
      </dgm:t>
    </dgm:pt>
    <dgm:pt modelId="{260B7F4A-AD1C-4DC8-BB5B-F1EBD2DB0F71}" type="sibTrans" cxnId="{160E7666-E1E5-405D-ABAF-22940AF40294}">
      <dgm:prSet/>
      <dgm:spPr/>
      <dgm:t>
        <a:bodyPr/>
        <a:lstStyle/>
        <a:p>
          <a:endParaRPr lang="en-US"/>
        </a:p>
      </dgm:t>
    </dgm:pt>
    <dgm:pt modelId="{866C2FFA-DC82-4E53-9FA2-8127E3761A4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RAI researchers and practitioners</a:t>
          </a:r>
          <a:endParaRPr lang="en-US" sz="2000" dirty="0"/>
        </a:p>
      </dgm:t>
    </dgm:pt>
    <dgm:pt modelId="{6764A765-D870-4E45-9D5A-096E2224EE31}" type="parTrans" cxnId="{7B303593-AD48-40AA-A62D-DAC50C08BDFA}">
      <dgm:prSet/>
      <dgm:spPr/>
      <dgm:t>
        <a:bodyPr/>
        <a:lstStyle/>
        <a:p>
          <a:endParaRPr lang="en-US"/>
        </a:p>
      </dgm:t>
    </dgm:pt>
    <dgm:pt modelId="{24C12C9C-72B0-4CF9-A90C-28632D3AB567}" type="sibTrans" cxnId="{7B303593-AD48-40AA-A62D-DAC50C08BDFA}">
      <dgm:prSet/>
      <dgm:spPr/>
      <dgm:t>
        <a:bodyPr/>
        <a:lstStyle/>
        <a:p>
          <a:endParaRPr lang="en-US"/>
        </a:p>
      </dgm:t>
    </dgm:pt>
    <dgm:pt modelId="{AFE498B6-F290-4A68-98B5-F81E12C29A2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Machine-readable summary of important attributes captured in a variety of data cards and similar approaches, </a:t>
          </a:r>
        </a:p>
        <a:p>
          <a:pPr>
            <a:lnSpc>
              <a:spcPct val="100000"/>
            </a:lnSpc>
          </a:pPr>
          <a:r>
            <a:rPr lang="en-US" sz="1400" dirty="0"/>
            <a:t>Portable and discoverable, promoting better documentation practices.</a:t>
          </a:r>
        </a:p>
      </dgm:t>
    </dgm:pt>
    <dgm:pt modelId="{F39C2043-7E04-467D-8CCB-479BE04EC9E6}" type="parTrans" cxnId="{8563A137-846D-4BD1-BEDB-2F4500FE2F55}">
      <dgm:prSet/>
      <dgm:spPr/>
      <dgm:t>
        <a:bodyPr/>
        <a:lstStyle/>
        <a:p>
          <a:endParaRPr lang="en-US"/>
        </a:p>
      </dgm:t>
    </dgm:pt>
    <dgm:pt modelId="{569CC418-9C37-4D98-8C8B-6780D11ABE48}" type="sibTrans" cxnId="{8563A137-846D-4BD1-BEDB-2F4500FE2F55}">
      <dgm:prSet/>
      <dgm:spPr/>
      <dgm:t>
        <a:bodyPr/>
        <a:lstStyle/>
        <a:p>
          <a:endParaRPr lang="en-US"/>
        </a:p>
      </dgm:t>
    </dgm:pt>
    <dgm:pt modelId="{CB0CB426-49DF-49FD-A800-BF25352175A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dirty="0"/>
            <a:t>Policy makers</a:t>
          </a:r>
          <a:r>
            <a:rPr lang="en-US" sz="2000" dirty="0"/>
            <a:t> </a:t>
          </a:r>
        </a:p>
      </dgm:t>
    </dgm:pt>
    <dgm:pt modelId="{BBF9062D-F0CB-44D9-9229-E1B77E3C3A5E}" type="parTrans" cxnId="{4CD6EFDD-B098-4D42-91BB-89A2392A679B}">
      <dgm:prSet/>
      <dgm:spPr/>
      <dgm:t>
        <a:bodyPr/>
        <a:lstStyle/>
        <a:p>
          <a:endParaRPr lang="en-US"/>
        </a:p>
      </dgm:t>
    </dgm:pt>
    <dgm:pt modelId="{6ED1446A-A6BA-4B37-B72A-677490AFA0DA}" type="sibTrans" cxnId="{4CD6EFDD-B098-4D42-91BB-89A2392A679B}">
      <dgm:prSet/>
      <dgm:spPr/>
      <dgm:t>
        <a:bodyPr/>
        <a:lstStyle/>
        <a:p>
          <a:endParaRPr lang="en-US"/>
        </a:p>
      </dgm:t>
    </dgm:pt>
    <dgm:pt modelId="{53253810-5FCD-4B1E-AEFC-B2CBED21862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Standardized way to collect core information about datasets, </a:t>
          </a:r>
        </a:p>
        <a:p>
          <a:pPr>
            <a:lnSpc>
              <a:spcPct val="100000"/>
            </a:lnSpc>
          </a:pPr>
          <a:r>
            <a:rPr lang="en-US" sz="1400" dirty="0"/>
            <a:t>Facilitating the development of data-centric AI audit and assurance tools such as transparency indexes.</a:t>
          </a:r>
        </a:p>
      </dgm:t>
    </dgm:pt>
    <dgm:pt modelId="{09CEE9B4-3E71-4458-B311-ED12DF9809DA}" type="parTrans" cxnId="{CADDE40B-5FCF-4C0F-84DE-165EE3FB2B39}">
      <dgm:prSet/>
      <dgm:spPr/>
      <dgm:t>
        <a:bodyPr/>
        <a:lstStyle/>
        <a:p>
          <a:endParaRPr lang="en-US"/>
        </a:p>
      </dgm:t>
    </dgm:pt>
    <dgm:pt modelId="{4F6CE8F3-0BC3-48C9-9EEA-A1E6CD3468C7}" type="sibTrans" cxnId="{CADDE40B-5FCF-4C0F-84DE-165EE3FB2B39}">
      <dgm:prSet/>
      <dgm:spPr/>
      <dgm:t>
        <a:bodyPr/>
        <a:lstStyle/>
        <a:p>
          <a:endParaRPr lang="en-US"/>
        </a:p>
      </dgm:t>
    </dgm:pt>
    <dgm:pt modelId="{5E93BC93-EBAA-42DA-B310-FA41BD6A7C52}" type="pres">
      <dgm:prSet presAssocID="{9F2CD6F6-5D56-44E2-A8A6-4D333D4CEA1F}" presName="root" presStyleCnt="0">
        <dgm:presLayoutVars>
          <dgm:dir/>
          <dgm:resizeHandles val="exact"/>
        </dgm:presLayoutVars>
      </dgm:prSet>
      <dgm:spPr/>
    </dgm:pt>
    <dgm:pt modelId="{E9A84781-D92B-4238-94A8-CFFA34F1E560}" type="pres">
      <dgm:prSet presAssocID="{27DABC54-BF19-46F4-8ED2-3D8F3067A0F9}" presName="compNode" presStyleCnt="0"/>
      <dgm:spPr/>
    </dgm:pt>
    <dgm:pt modelId="{523BBFE0-4754-47F8-9001-0DD69B040890}" type="pres">
      <dgm:prSet presAssocID="{27DABC54-BF19-46F4-8ED2-3D8F3067A0F9}" presName="bgRect" presStyleLbl="bgShp" presStyleIdx="0" presStyleCnt="4" custLinFactNeighborX="-7" custLinFactNeighborY="-895"/>
      <dgm:spPr/>
    </dgm:pt>
    <dgm:pt modelId="{C4179CEE-5DB3-4DB9-BC54-926B33E52CB8}" type="pres">
      <dgm:prSet presAssocID="{27DABC54-BF19-46F4-8ED2-3D8F3067A0F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A62708C-5743-4242-BBF7-E109039EFDD2}" type="pres">
      <dgm:prSet presAssocID="{27DABC54-BF19-46F4-8ED2-3D8F3067A0F9}" presName="spaceRect" presStyleCnt="0"/>
      <dgm:spPr/>
    </dgm:pt>
    <dgm:pt modelId="{C28D23EA-9F07-4BF1-8ADE-5430E450F799}" type="pres">
      <dgm:prSet presAssocID="{27DABC54-BF19-46F4-8ED2-3D8F3067A0F9}" presName="parTx" presStyleLbl="revTx" presStyleIdx="0" presStyleCnt="8" custScaleX="82172" custLinFactNeighborX="-3916">
        <dgm:presLayoutVars>
          <dgm:chMax val="0"/>
          <dgm:chPref val="0"/>
        </dgm:presLayoutVars>
      </dgm:prSet>
      <dgm:spPr/>
    </dgm:pt>
    <dgm:pt modelId="{CACBC799-8A7B-4622-8B73-6608A8621BFB}" type="pres">
      <dgm:prSet presAssocID="{27DABC54-BF19-46F4-8ED2-3D8F3067A0F9}" presName="desTx" presStyleLbl="revTx" presStyleIdx="1" presStyleCnt="8" custScaleX="112845" custLinFactNeighborX="649">
        <dgm:presLayoutVars/>
      </dgm:prSet>
      <dgm:spPr/>
    </dgm:pt>
    <dgm:pt modelId="{34CC325D-D55C-4246-80D4-EC7E9168E167}" type="pres">
      <dgm:prSet presAssocID="{C9866E02-5E6B-4F5A-A095-0C73B085EFD4}" presName="sibTrans" presStyleCnt="0"/>
      <dgm:spPr/>
    </dgm:pt>
    <dgm:pt modelId="{E69E68EA-62DA-404E-85E4-60F31138AF7D}" type="pres">
      <dgm:prSet presAssocID="{7E31AB45-A513-4046-9E31-805C0D172F25}" presName="compNode" presStyleCnt="0"/>
      <dgm:spPr/>
    </dgm:pt>
    <dgm:pt modelId="{E33B1F7A-DC2F-4955-AD38-E5D8A089209F}" type="pres">
      <dgm:prSet presAssocID="{7E31AB45-A513-4046-9E31-805C0D172F25}" presName="bgRect" presStyleLbl="bgShp" presStyleIdx="1" presStyleCnt="4" custLinFactNeighborY="-208"/>
      <dgm:spPr/>
    </dgm:pt>
    <dgm:pt modelId="{8ABB7661-C5D7-4774-8C62-0B377C482FAC}" type="pres">
      <dgm:prSet presAssocID="{7E31AB45-A513-4046-9E31-805C0D172F2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6AD578A-009B-46D0-947B-BE304F229683}" type="pres">
      <dgm:prSet presAssocID="{7E31AB45-A513-4046-9E31-805C0D172F25}" presName="spaceRect" presStyleCnt="0"/>
      <dgm:spPr/>
    </dgm:pt>
    <dgm:pt modelId="{212D7A9C-1CE5-40EA-A1C8-7C0B0BBCB4D7}" type="pres">
      <dgm:prSet presAssocID="{7E31AB45-A513-4046-9E31-805C0D172F25}" presName="parTx" presStyleLbl="revTx" presStyleIdx="2" presStyleCnt="8" custScaleX="91780">
        <dgm:presLayoutVars>
          <dgm:chMax val="0"/>
          <dgm:chPref val="0"/>
        </dgm:presLayoutVars>
      </dgm:prSet>
      <dgm:spPr/>
    </dgm:pt>
    <dgm:pt modelId="{782AFA88-2E52-4339-B1E3-301915CD1A97}" type="pres">
      <dgm:prSet presAssocID="{7E31AB45-A513-4046-9E31-805C0D172F25}" presName="desTx" presStyleLbl="revTx" presStyleIdx="3" presStyleCnt="8" custScaleX="124403" custLinFactNeighborX="-3224" custLinFactNeighborY="-209">
        <dgm:presLayoutVars/>
      </dgm:prSet>
      <dgm:spPr/>
    </dgm:pt>
    <dgm:pt modelId="{DEF5E302-DCDA-4F58-A2B0-CE445DA1023A}" type="pres">
      <dgm:prSet presAssocID="{7F395BF5-A5EB-4888-B396-A1D45F1047FD}" presName="sibTrans" presStyleCnt="0"/>
      <dgm:spPr/>
    </dgm:pt>
    <dgm:pt modelId="{5D02FA74-0FDE-4664-849E-E89C6024E967}" type="pres">
      <dgm:prSet presAssocID="{866C2FFA-DC82-4E53-9FA2-8127E3761A4C}" presName="compNode" presStyleCnt="0"/>
      <dgm:spPr/>
    </dgm:pt>
    <dgm:pt modelId="{8AC448AD-8BD7-4EB2-92FA-0A4CDA88C209}" type="pres">
      <dgm:prSet presAssocID="{866C2FFA-DC82-4E53-9FA2-8127E3761A4C}" presName="bgRect" presStyleLbl="bgShp" presStyleIdx="2" presStyleCnt="4" custLinFactNeighborX="314" custLinFactNeighborY="1113"/>
      <dgm:spPr/>
    </dgm:pt>
    <dgm:pt modelId="{AE109C96-C754-43B7-8E53-683D80F57576}" type="pres">
      <dgm:prSet presAssocID="{866C2FFA-DC82-4E53-9FA2-8127E3761A4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09E0A13C-5B1F-4A1A-BE8F-C08C108BF304}" type="pres">
      <dgm:prSet presAssocID="{866C2FFA-DC82-4E53-9FA2-8127E3761A4C}" presName="spaceRect" presStyleCnt="0"/>
      <dgm:spPr/>
    </dgm:pt>
    <dgm:pt modelId="{A8ED0071-2632-4322-8719-E9CA06F43518}" type="pres">
      <dgm:prSet presAssocID="{866C2FFA-DC82-4E53-9FA2-8127E3761A4C}" presName="parTx" presStyleLbl="revTx" presStyleIdx="4" presStyleCnt="8" custScaleX="72605" custLinFactNeighborX="-7103">
        <dgm:presLayoutVars>
          <dgm:chMax val="0"/>
          <dgm:chPref val="0"/>
        </dgm:presLayoutVars>
      </dgm:prSet>
      <dgm:spPr/>
    </dgm:pt>
    <dgm:pt modelId="{C2D52F68-8326-4516-A553-E2CC941B643B}" type="pres">
      <dgm:prSet presAssocID="{866C2FFA-DC82-4E53-9FA2-8127E3761A4C}" presName="desTx" presStyleLbl="revTx" presStyleIdx="5" presStyleCnt="8" custScaleX="126100" custLinFactNeighborX="16565">
        <dgm:presLayoutVars/>
      </dgm:prSet>
      <dgm:spPr/>
    </dgm:pt>
    <dgm:pt modelId="{86C9EF78-91CD-4C39-84A1-6D22EDCB3F03}" type="pres">
      <dgm:prSet presAssocID="{24C12C9C-72B0-4CF9-A90C-28632D3AB567}" presName="sibTrans" presStyleCnt="0"/>
      <dgm:spPr/>
    </dgm:pt>
    <dgm:pt modelId="{AFFD4B09-1827-4988-BFEC-348BCFB37514}" type="pres">
      <dgm:prSet presAssocID="{CB0CB426-49DF-49FD-A800-BF25352175AE}" presName="compNode" presStyleCnt="0"/>
      <dgm:spPr/>
    </dgm:pt>
    <dgm:pt modelId="{247252F2-5F02-40FD-BDF4-DD0F6477983F}" type="pres">
      <dgm:prSet presAssocID="{CB0CB426-49DF-49FD-A800-BF25352175AE}" presName="bgRect" presStyleLbl="bgShp" presStyleIdx="3" presStyleCnt="4"/>
      <dgm:spPr/>
    </dgm:pt>
    <dgm:pt modelId="{EC4D189F-476B-4C34-92BE-CD87EB31DF56}" type="pres">
      <dgm:prSet presAssocID="{CB0CB426-49DF-49FD-A800-BF25352175A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EF340F9-8F76-495B-A69A-34224285C10B}" type="pres">
      <dgm:prSet presAssocID="{CB0CB426-49DF-49FD-A800-BF25352175AE}" presName="spaceRect" presStyleCnt="0"/>
      <dgm:spPr/>
    </dgm:pt>
    <dgm:pt modelId="{5A4ADFF0-5853-48A8-ADCF-EA9322897E7A}" type="pres">
      <dgm:prSet presAssocID="{CB0CB426-49DF-49FD-A800-BF25352175AE}" presName="parTx" presStyleLbl="revTx" presStyleIdx="6" presStyleCnt="8" custLinFactNeighborX="5997">
        <dgm:presLayoutVars>
          <dgm:chMax val="0"/>
          <dgm:chPref val="0"/>
        </dgm:presLayoutVars>
      </dgm:prSet>
      <dgm:spPr/>
    </dgm:pt>
    <dgm:pt modelId="{4D16427D-2B73-427E-8593-6FA61826D558}" type="pres">
      <dgm:prSet presAssocID="{CB0CB426-49DF-49FD-A800-BF25352175AE}" presName="desTx" presStyleLbl="revTx" presStyleIdx="7" presStyleCnt="8" custScaleX="126184" custLinFactNeighborX="-9241" custLinFactNeighborY="1113">
        <dgm:presLayoutVars/>
      </dgm:prSet>
      <dgm:spPr/>
    </dgm:pt>
  </dgm:ptLst>
  <dgm:cxnLst>
    <dgm:cxn modelId="{CADDE40B-5FCF-4C0F-84DE-165EE3FB2B39}" srcId="{CB0CB426-49DF-49FD-A800-BF25352175AE}" destId="{53253810-5FCD-4B1E-AEFC-B2CBED218624}" srcOrd="0" destOrd="0" parTransId="{09CEE9B4-3E71-4458-B311-ED12DF9809DA}" sibTransId="{4F6CE8F3-0BC3-48C9-9EEA-A1E6CD3468C7}"/>
    <dgm:cxn modelId="{9571620F-34F7-4D10-9AB7-761202C1FF54}" type="presOf" srcId="{9FF87A3A-9C3F-45F9-A215-4381CC3D5ED4}" destId="{CACBC799-8A7B-4622-8B73-6608A8621BFB}" srcOrd="0" destOrd="0" presId="urn:microsoft.com/office/officeart/2018/2/layout/IconVerticalSolidList"/>
    <dgm:cxn modelId="{8563A137-846D-4BD1-BEDB-2F4500FE2F55}" srcId="{866C2FFA-DC82-4E53-9FA2-8127E3761A4C}" destId="{AFE498B6-F290-4A68-98B5-F81E12C29A20}" srcOrd="0" destOrd="0" parTransId="{F39C2043-7E04-467D-8CCB-479BE04EC9E6}" sibTransId="{569CC418-9C37-4D98-8C8B-6780D11ABE48}"/>
    <dgm:cxn modelId="{878A4B3B-4659-4911-80F2-CA8509BE7757}" type="presOf" srcId="{0CC68474-92E8-42D3-AE08-C0848D4FEC21}" destId="{782AFA88-2E52-4339-B1E3-301915CD1A97}" srcOrd="0" destOrd="0" presId="urn:microsoft.com/office/officeart/2018/2/layout/IconVerticalSolidList"/>
    <dgm:cxn modelId="{160E7666-E1E5-405D-ABAF-22940AF40294}" srcId="{7E31AB45-A513-4046-9E31-805C0D172F25}" destId="{0CC68474-92E8-42D3-AE08-C0848D4FEC21}" srcOrd="0" destOrd="0" parTransId="{C2479EAC-B56C-4993-888C-3DBDECCE8DBA}" sibTransId="{260B7F4A-AD1C-4DC8-BB5B-F1EBD2DB0F71}"/>
    <dgm:cxn modelId="{88BC2A4B-786C-4D93-A99C-996B186769DB}" type="presOf" srcId="{53253810-5FCD-4B1E-AEFC-B2CBED218624}" destId="{4D16427D-2B73-427E-8593-6FA61826D558}" srcOrd="0" destOrd="0" presId="urn:microsoft.com/office/officeart/2018/2/layout/IconVerticalSolidList"/>
    <dgm:cxn modelId="{DBCD3886-B4D8-4463-8187-120B430DA80F}" type="presOf" srcId="{9F2CD6F6-5D56-44E2-A8A6-4D333D4CEA1F}" destId="{5E93BC93-EBAA-42DA-B310-FA41BD6A7C52}" srcOrd="0" destOrd="0" presId="urn:microsoft.com/office/officeart/2018/2/layout/IconVerticalSolidList"/>
    <dgm:cxn modelId="{7B303593-AD48-40AA-A62D-DAC50C08BDFA}" srcId="{9F2CD6F6-5D56-44E2-A8A6-4D333D4CEA1F}" destId="{866C2FFA-DC82-4E53-9FA2-8127E3761A4C}" srcOrd="2" destOrd="0" parTransId="{6764A765-D870-4E45-9D5A-096E2224EE31}" sibTransId="{24C12C9C-72B0-4CF9-A90C-28632D3AB567}"/>
    <dgm:cxn modelId="{55162FB1-4301-4472-90FB-48D0C425F2C6}" type="presOf" srcId="{866C2FFA-DC82-4E53-9FA2-8127E3761A4C}" destId="{A8ED0071-2632-4322-8719-E9CA06F43518}" srcOrd="0" destOrd="0" presId="urn:microsoft.com/office/officeart/2018/2/layout/IconVerticalSolidList"/>
    <dgm:cxn modelId="{34C772C1-FC27-4E72-A982-16E7D60ADBFF}" type="presOf" srcId="{7E31AB45-A513-4046-9E31-805C0D172F25}" destId="{212D7A9C-1CE5-40EA-A1C8-7C0B0BBCB4D7}" srcOrd="0" destOrd="0" presId="urn:microsoft.com/office/officeart/2018/2/layout/IconVerticalSolidList"/>
    <dgm:cxn modelId="{2915F3CF-7E18-4C13-85B7-9C748EDAE1B7}" type="presOf" srcId="{27DABC54-BF19-46F4-8ED2-3D8F3067A0F9}" destId="{C28D23EA-9F07-4BF1-8ADE-5430E450F799}" srcOrd="0" destOrd="0" presId="urn:microsoft.com/office/officeart/2018/2/layout/IconVerticalSolidList"/>
    <dgm:cxn modelId="{4CD6EFDD-B098-4D42-91BB-89A2392A679B}" srcId="{9F2CD6F6-5D56-44E2-A8A6-4D333D4CEA1F}" destId="{CB0CB426-49DF-49FD-A800-BF25352175AE}" srcOrd="3" destOrd="0" parTransId="{BBF9062D-F0CB-44D9-9229-E1B77E3C3A5E}" sibTransId="{6ED1446A-A6BA-4B37-B72A-677490AFA0DA}"/>
    <dgm:cxn modelId="{8A7A0CEE-BAAE-4C32-8CF2-A771F4F3F33C}" srcId="{9F2CD6F6-5D56-44E2-A8A6-4D333D4CEA1F}" destId="{7E31AB45-A513-4046-9E31-805C0D172F25}" srcOrd="1" destOrd="0" parTransId="{BF1EDFD4-412D-42F0-81F1-7FD10567CF3A}" sibTransId="{7F395BF5-A5EB-4888-B396-A1D45F1047FD}"/>
    <dgm:cxn modelId="{A68633F0-82A1-4369-9402-EB973D9711AD}" srcId="{9F2CD6F6-5D56-44E2-A8A6-4D333D4CEA1F}" destId="{27DABC54-BF19-46F4-8ED2-3D8F3067A0F9}" srcOrd="0" destOrd="0" parTransId="{7299F7AF-AEA3-4D9E-909B-C1B6767B237B}" sibTransId="{C9866E02-5E6B-4F5A-A095-0C73B085EFD4}"/>
    <dgm:cxn modelId="{950EE9F2-E3CB-4555-B724-A9942B33E91A}" srcId="{27DABC54-BF19-46F4-8ED2-3D8F3067A0F9}" destId="{9FF87A3A-9C3F-45F9-A215-4381CC3D5ED4}" srcOrd="0" destOrd="0" parTransId="{86765E61-C833-4030-A66E-ED73A7203238}" sibTransId="{EF05E4F5-0146-4FC1-9764-3E473ED858FA}"/>
    <dgm:cxn modelId="{8D3D40FD-F4FA-4345-B421-64C25964E3BD}" type="presOf" srcId="{CB0CB426-49DF-49FD-A800-BF25352175AE}" destId="{5A4ADFF0-5853-48A8-ADCF-EA9322897E7A}" srcOrd="0" destOrd="0" presId="urn:microsoft.com/office/officeart/2018/2/layout/IconVerticalSolidList"/>
    <dgm:cxn modelId="{9E31D3FF-BC83-4D73-A2AE-A9E76B044859}" type="presOf" srcId="{AFE498B6-F290-4A68-98B5-F81E12C29A20}" destId="{C2D52F68-8326-4516-A553-E2CC941B643B}" srcOrd="0" destOrd="0" presId="urn:microsoft.com/office/officeart/2018/2/layout/IconVerticalSolidList"/>
    <dgm:cxn modelId="{48D1975E-FFC4-437A-838B-5130CDCF91BE}" type="presParOf" srcId="{5E93BC93-EBAA-42DA-B310-FA41BD6A7C52}" destId="{E9A84781-D92B-4238-94A8-CFFA34F1E560}" srcOrd="0" destOrd="0" presId="urn:microsoft.com/office/officeart/2018/2/layout/IconVerticalSolidList"/>
    <dgm:cxn modelId="{319DB9D7-5605-43EE-8F3C-C8506E5B3491}" type="presParOf" srcId="{E9A84781-D92B-4238-94A8-CFFA34F1E560}" destId="{523BBFE0-4754-47F8-9001-0DD69B040890}" srcOrd="0" destOrd="0" presId="urn:microsoft.com/office/officeart/2018/2/layout/IconVerticalSolidList"/>
    <dgm:cxn modelId="{4534C15D-BB16-4A7A-ABF3-20FBDF00CB34}" type="presParOf" srcId="{E9A84781-D92B-4238-94A8-CFFA34F1E560}" destId="{C4179CEE-5DB3-4DB9-BC54-926B33E52CB8}" srcOrd="1" destOrd="0" presId="urn:microsoft.com/office/officeart/2018/2/layout/IconVerticalSolidList"/>
    <dgm:cxn modelId="{5BF9E371-BD7D-42BD-87C9-3E447E650DA6}" type="presParOf" srcId="{E9A84781-D92B-4238-94A8-CFFA34F1E560}" destId="{DA62708C-5743-4242-BBF7-E109039EFDD2}" srcOrd="2" destOrd="0" presId="urn:microsoft.com/office/officeart/2018/2/layout/IconVerticalSolidList"/>
    <dgm:cxn modelId="{6B7F8D82-5498-4085-8454-C37726E4187F}" type="presParOf" srcId="{E9A84781-D92B-4238-94A8-CFFA34F1E560}" destId="{C28D23EA-9F07-4BF1-8ADE-5430E450F799}" srcOrd="3" destOrd="0" presId="urn:microsoft.com/office/officeart/2018/2/layout/IconVerticalSolidList"/>
    <dgm:cxn modelId="{556800FA-4987-4485-966C-B3A176AF5EDE}" type="presParOf" srcId="{E9A84781-D92B-4238-94A8-CFFA34F1E560}" destId="{CACBC799-8A7B-4622-8B73-6608A8621BFB}" srcOrd="4" destOrd="0" presId="urn:microsoft.com/office/officeart/2018/2/layout/IconVerticalSolidList"/>
    <dgm:cxn modelId="{26D6F3FD-A7C3-478A-B27F-B81BB6E699B7}" type="presParOf" srcId="{5E93BC93-EBAA-42DA-B310-FA41BD6A7C52}" destId="{34CC325D-D55C-4246-80D4-EC7E9168E167}" srcOrd="1" destOrd="0" presId="urn:microsoft.com/office/officeart/2018/2/layout/IconVerticalSolidList"/>
    <dgm:cxn modelId="{8BF70803-D18F-466B-8EC9-D0EA99BECF98}" type="presParOf" srcId="{5E93BC93-EBAA-42DA-B310-FA41BD6A7C52}" destId="{E69E68EA-62DA-404E-85E4-60F31138AF7D}" srcOrd="2" destOrd="0" presId="urn:microsoft.com/office/officeart/2018/2/layout/IconVerticalSolidList"/>
    <dgm:cxn modelId="{4EF84A55-9513-4A30-8812-A92327D0222B}" type="presParOf" srcId="{E69E68EA-62DA-404E-85E4-60F31138AF7D}" destId="{E33B1F7A-DC2F-4955-AD38-E5D8A089209F}" srcOrd="0" destOrd="0" presId="urn:microsoft.com/office/officeart/2018/2/layout/IconVerticalSolidList"/>
    <dgm:cxn modelId="{D8BBA689-1247-4395-BEC8-574C9F463F68}" type="presParOf" srcId="{E69E68EA-62DA-404E-85E4-60F31138AF7D}" destId="{8ABB7661-C5D7-4774-8C62-0B377C482FAC}" srcOrd="1" destOrd="0" presId="urn:microsoft.com/office/officeart/2018/2/layout/IconVerticalSolidList"/>
    <dgm:cxn modelId="{45F11BAB-2C19-4BD8-B09D-BD622352AD1C}" type="presParOf" srcId="{E69E68EA-62DA-404E-85E4-60F31138AF7D}" destId="{46AD578A-009B-46D0-947B-BE304F229683}" srcOrd="2" destOrd="0" presId="urn:microsoft.com/office/officeart/2018/2/layout/IconVerticalSolidList"/>
    <dgm:cxn modelId="{CE40F2C9-3E8A-45EA-926A-449F3171EF2B}" type="presParOf" srcId="{E69E68EA-62DA-404E-85E4-60F31138AF7D}" destId="{212D7A9C-1CE5-40EA-A1C8-7C0B0BBCB4D7}" srcOrd="3" destOrd="0" presId="urn:microsoft.com/office/officeart/2018/2/layout/IconVerticalSolidList"/>
    <dgm:cxn modelId="{4347F8F0-FBAE-4C26-A854-439692F03B51}" type="presParOf" srcId="{E69E68EA-62DA-404E-85E4-60F31138AF7D}" destId="{782AFA88-2E52-4339-B1E3-301915CD1A97}" srcOrd="4" destOrd="0" presId="urn:microsoft.com/office/officeart/2018/2/layout/IconVerticalSolidList"/>
    <dgm:cxn modelId="{D16668BE-F29B-473F-85D8-BA75E8BA2715}" type="presParOf" srcId="{5E93BC93-EBAA-42DA-B310-FA41BD6A7C52}" destId="{DEF5E302-DCDA-4F58-A2B0-CE445DA1023A}" srcOrd="3" destOrd="0" presId="urn:microsoft.com/office/officeart/2018/2/layout/IconVerticalSolidList"/>
    <dgm:cxn modelId="{0FA0D1ED-7010-41B4-8E6E-73C4734548CE}" type="presParOf" srcId="{5E93BC93-EBAA-42DA-B310-FA41BD6A7C52}" destId="{5D02FA74-0FDE-4664-849E-E89C6024E967}" srcOrd="4" destOrd="0" presId="urn:microsoft.com/office/officeart/2018/2/layout/IconVerticalSolidList"/>
    <dgm:cxn modelId="{53C9C117-7FF0-4381-A2FE-DE654C8CAF5F}" type="presParOf" srcId="{5D02FA74-0FDE-4664-849E-E89C6024E967}" destId="{8AC448AD-8BD7-4EB2-92FA-0A4CDA88C209}" srcOrd="0" destOrd="0" presId="urn:microsoft.com/office/officeart/2018/2/layout/IconVerticalSolidList"/>
    <dgm:cxn modelId="{FBCA4EF9-B5E5-45E4-9868-3DA7FEB68D64}" type="presParOf" srcId="{5D02FA74-0FDE-4664-849E-E89C6024E967}" destId="{AE109C96-C754-43B7-8E53-683D80F57576}" srcOrd="1" destOrd="0" presId="urn:microsoft.com/office/officeart/2018/2/layout/IconVerticalSolidList"/>
    <dgm:cxn modelId="{EF8C477E-506D-4861-83D9-BC4BF252412E}" type="presParOf" srcId="{5D02FA74-0FDE-4664-849E-E89C6024E967}" destId="{09E0A13C-5B1F-4A1A-BE8F-C08C108BF304}" srcOrd="2" destOrd="0" presId="urn:microsoft.com/office/officeart/2018/2/layout/IconVerticalSolidList"/>
    <dgm:cxn modelId="{53BD7C1E-04AA-4068-AD20-931539E1633C}" type="presParOf" srcId="{5D02FA74-0FDE-4664-849E-E89C6024E967}" destId="{A8ED0071-2632-4322-8719-E9CA06F43518}" srcOrd="3" destOrd="0" presId="urn:microsoft.com/office/officeart/2018/2/layout/IconVerticalSolidList"/>
    <dgm:cxn modelId="{4568D479-BEBE-48D8-B71C-18E05CA7C8BD}" type="presParOf" srcId="{5D02FA74-0FDE-4664-849E-E89C6024E967}" destId="{C2D52F68-8326-4516-A553-E2CC941B643B}" srcOrd="4" destOrd="0" presId="urn:microsoft.com/office/officeart/2018/2/layout/IconVerticalSolidList"/>
    <dgm:cxn modelId="{A72D5B2A-A9A2-4C25-AF34-89879E04863D}" type="presParOf" srcId="{5E93BC93-EBAA-42DA-B310-FA41BD6A7C52}" destId="{86C9EF78-91CD-4C39-84A1-6D22EDCB3F03}" srcOrd="5" destOrd="0" presId="urn:microsoft.com/office/officeart/2018/2/layout/IconVerticalSolidList"/>
    <dgm:cxn modelId="{407A1BAB-AB31-4B9F-9580-7F7EEB665BC3}" type="presParOf" srcId="{5E93BC93-EBAA-42DA-B310-FA41BD6A7C52}" destId="{AFFD4B09-1827-4988-BFEC-348BCFB37514}" srcOrd="6" destOrd="0" presId="urn:microsoft.com/office/officeart/2018/2/layout/IconVerticalSolidList"/>
    <dgm:cxn modelId="{63A34B51-1239-4279-B84E-907E7BCF4C64}" type="presParOf" srcId="{AFFD4B09-1827-4988-BFEC-348BCFB37514}" destId="{247252F2-5F02-40FD-BDF4-DD0F6477983F}" srcOrd="0" destOrd="0" presId="urn:microsoft.com/office/officeart/2018/2/layout/IconVerticalSolidList"/>
    <dgm:cxn modelId="{565033E5-1BAD-4657-AF8B-D9A04AB89753}" type="presParOf" srcId="{AFFD4B09-1827-4988-BFEC-348BCFB37514}" destId="{EC4D189F-476B-4C34-92BE-CD87EB31DF56}" srcOrd="1" destOrd="0" presId="urn:microsoft.com/office/officeart/2018/2/layout/IconVerticalSolidList"/>
    <dgm:cxn modelId="{8CADAC90-6A9C-417B-BAAD-3DF5719B171F}" type="presParOf" srcId="{AFFD4B09-1827-4988-BFEC-348BCFB37514}" destId="{6EF340F9-8F76-495B-A69A-34224285C10B}" srcOrd="2" destOrd="0" presId="urn:microsoft.com/office/officeart/2018/2/layout/IconVerticalSolidList"/>
    <dgm:cxn modelId="{9852FEFA-7117-4A8B-AF84-67A32ADD3EC5}" type="presParOf" srcId="{AFFD4B09-1827-4988-BFEC-348BCFB37514}" destId="{5A4ADFF0-5853-48A8-ADCF-EA9322897E7A}" srcOrd="3" destOrd="0" presId="urn:microsoft.com/office/officeart/2018/2/layout/IconVerticalSolidList"/>
    <dgm:cxn modelId="{C72C023A-9FC0-4C8D-9C0E-E67C505F3B4F}" type="presParOf" srcId="{AFFD4B09-1827-4988-BFEC-348BCFB37514}" destId="{4D16427D-2B73-427E-8593-6FA61826D55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825419-6BA7-4110-9DAA-DB81A7410BCF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3F1BD06-F712-462E-AADF-87D90B892062}">
      <dgm:prSet custT="1"/>
      <dgm:spPr/>
      <dgm:t>
        <a:bodyPr anchor="ctr"/>
        <a:lstStyle/>
        <a:p>
          <a:r>
            <a:rPr lang="en-US" sz="2000" b="0" i="0" baseline="0" dirty="0"/>
            <a:t>Track the community’s uptake of the Croissant-RAI vocabulary, offering valuable insights into its real-world application.</a:t>
          </a:r>
          <a:endParaRPr lang="en-US" sz="2000" dirty="0"/>
        </a:p>
      </dgm:t>
    </dgm:pt>
    <dgm:pt modelId="{AE294565-2F35-411D-B95B-BA0AA272F23A}" type="parTrans" cxnId="{E475975C-02C8-48FE-9B00-5A1AA930458F}">
      <dgm:prSet/>
      <dgm:spPr/>
      <dgm:t>
        <a:bodyPr/>
        <a:lstStyle/>
        <a:p>
          <a:endParaRPr lang="en-US"/>
        </a:p>
      </dgm:t>
    </dgm:pt>
    <dgm:pt modelId="{90EFA3DA-1013-46CD-95CA-868152241996}" type="sibTrans" cxnId="{E475975C-02C8-48FE-9B00-5A1AA930458F}">
      <dgm:prSet/>
      <dgm:spPr/>
      <dgm:t>
        <a:bodyPr/>
        <a:lstStyle/>
        <a:p>
          <a:endParaRPr lang="en-US"/>
        </a:p>
      </dgm:t>
    </dgm:pt>
    <dgm:pt modelId="{19C237F3-8F4A-4DDF-85B3-E26C3A2D9745}">
      <dgm:prSet custT="1"/>
      <dgm:spPr/>
      <dgm:t>
        <a:bodyPr anchor="ctr"/>
        <a:lstStyle/>
        <a:p>
          <a:r>
            <a:rPr lang="en-US" sz="2000" b="0" i="0" baseline="0" dirty="0"/>
            <a:t>Collaborate with both public and private partners, regulators and corporations, knowing the socio-technical dimensions of RAI practices. </a:t>
          </a:r>
          <a:endParaRPr lang="en-US" sz="2000" dirty="0"/>
        </a:p>
      </dgm:t>
    </dgm:pt>
    <dgm:pt modelId="{4FADF79E-58CE-4CC4-9957-AE77D8ED0166}" type="parTrans" cxnId="{AC8F019D-8690-4E90-86A9-027C42C5EB92}">
      <dgm:prSet/>
      <dgm:spPr/>
      <dgm:t>
        <a:bodyPr/>
        <a:lstStyle/>
        <a:p>
          <a:endParaRPr lang="en-US"/>
        </a:p>
      </dgm:t>
    </dgm:pt>
    <dgm:pt modelId="{7B2BE047-6613-4F86-8881-7AF12A8167C1}" type="sibTrans" cxnId="{AC8F019D-8690-4E90-86A9-027C42C5EB92}">
      <dgm:prSet/>
      <dgm:spPr/>
      <dgm:t>
        <a:bodyPr/>
        <a:lstStyle/>
        <a:p>
          <a:endParaRPr lang="en-US"/>
        </a:p>
      </dgm:t>
    </dgm:pt>
    <dgm:pt modelId="{CACA3FB3-23BC-4658-945D-DC0FE66B48DD}">
      <dgm:prSet custT="1"/>
      <dgm:spPr/>
      <dgm:t>
        <a:bodyPr anchor="ctr"/>
        <a:lstStyle/>
        <a:p>
          <a:r>
            <a:rPr lang="en-US" sz="2000" dirty="0"/>
            <a:t>Extensions for domains – geospatial datasets, life sciences, digital humanities.</a:t>
          </a:r>
        </a:p>
      </dgm:t>
    </dgm:pt>
    <dgm:pt modelId="{0792309C-9DD1-4E90-916F-D834E107D4D0}" type="parTrans" cxnId="{40F55A08-9E49-4B09-B044-FA29C6E5B084}">
      <dgm:prSet/>
      <dgm:spPr/>
      <dgm:t>
        <a:bodyPr/>
        <a:lstStyle/>
        <a:p>
          <a:endParaRPr lang="en-US"/>
        </a:p>
      </dgm:t>
    </dgm:pt>
    <dgm:pt modelId="{9CFC1F68-64DB-4BA5-9381-B6FD318E537E}" type="sibTrans" cxnId="{40F55A08-9E49-4B09-B044-FA29C6E5B084}">
      <dgm:prSet/>
      <dgm:spPr/>
      <dgm:t>
        <a:bodyPr/>
        <a:lstStyle/>
        <a:p>
          <a:endParaRPr lang="en-US"/>
        </a:p>
      </dgm:t>
    </dgm:pt>
    <dgm:pt modelId="{CB6E0CB9-6DFC-4ADF-A231-C4EF6EF4E6CC}">
      <dgm:prSet custT="1"/>
      <dgm:spPr/>
      <dgm:t>
        <a:bodyPr anchor="ctr"/>
        <a:lstStyle/>
        <a:p>
          <a:r>
            <a:rPr lang="en-US" sz="2000" dirty="0"/>
            <a:t>Refine Use cases further, talk to stakeholders and potential adopters.</a:t>
          </a:r>
        </a:p>
      </dgm:t>
    </dgm:pt>
    <dgm:pt modelId="{5595828B-8AAE-4DA3-9F5C-D752BDAE6512}" type="parTrans" cxnId="{AEC035CC-BEC0-4834-A80D-A2D6154DBBC5}">
      <dgm:prSet/>
      <dgm:spPr/>
      <dgm:t>
        <a:bodyPr/>
        <a:lstStyle/>
        <a:p>
          <a:endParaRPr lang="en-US"/>
        </a:p>
      </dgm:t>
    </dgm:pt>
    <dgm:pt modelId="{50E499BF-BBEF-4F9E-90FD-4DBCA1702377}" type="sibTrans" cxnId="{AEC035CC-BEC0-4834-A80D-A2D6154DBBC5}">
      <dgm:prSet/>
      <dgm:spPr/>
      <dgm:t>
        <a:bodyPr/>
        <a:lstStyle/>
        <a:p>
          <a:endParaRPr lang="en-US"/>
        </a:p>
      </dgm:t>
    </dgm:pt>
    <dgm:pt modelId="{54B518C4-DC5F-46EA-A9BB-2DFEC2CE018B}" type="pres">
      <dgm:prSet presAssocID="{5F825419-6BA7-4110-9DAA-DB81A7410BCF}" presName="vert0" presStyleCnt="0">
        <dgm:presLayoutVars>
          <dgm:dir/>
          <dgm:animOne val="branch"/>
          <dgm:animLvl val="lvl"/>
        </dgm:presLayoutVars>
      </dgm:prSet>
      <dgm:spPr/>
    </dgm:pt>
    <dgm:pt modelId="{54273D03-04B6-4FC3-A5CA-DDE9491770A2}" type="pres">
      <dgm:prSet presAssocID="{43F1BD06-F712-462E-AADF-87D90B892062}" presName="thickLine" presStyleLbl="alignNode1" presStyleIdx="0" presStyleCnt="4"/>
      <dgm:spPr/>
    </dgm:pt>
    <dgm:pt modelId="{2F14AE45-29E9-4C1A-AFB6-E255764C7425}" type="pres">
      <dgm:prSet presAssocID="{43F1BD06-F712-462E-AADF-87D90B892062}" presName="horz1" presStyleCnt="0"/>
      <dgm:spPr/>
    </dgm:pt>
    <dgm:pt modelId="{0BD1B28C-1A03-43B2-966B-96C7159F42FB}" type="pres">
      <dgm:prSet presAssocID="{43F1BD06-F712-462E-AADF-87D90B892062}" presName="tx1" presStyleLbl="revTx" presStyleIdx="0" presStyleCnt="4" custScaleY="63091"/>
      <dgm:spPr/>
    </dgm:pt>
    <dgm:pt modelId="{FAF2AF96-7667-4BC6-B0D1-DD555C047EF0}" type="pres">
      <dgm:prSet presAssocID="{43F1BD06-F712-462E-AADF-87D90B892062}" presName="vert1" presStyleCnt="0"/>
      <dgm:spPr/>
    </dgm:pt>
    <dgm:pt modelId="{9CCF92CB-FCCD-4892-9DBB-73D059E13129}" type="pres">
      <dgm:prSet presAssocID="{19C237F3-8F4A-4DDF-85B3-E26C3A2D9745}" presName="thickLine" presStyleLbl="alignNode1" presStyleIdx="1" presStyleCnt="4"/>
      <dgm:spPr/>
    </dgm:pt>
    <dgm:pt modelId="{4AC806AB-0A85-48BB-8B45-1077ED6B457D}" type="pres">
      <dgm:prSet presAssocID="{19C237F3-8F4A-4DDF-85B3-E26C3A2D9745}" presName="horz1" presStyleCnt="0"/>
      <dgm:spPr/>
    </dgm:pt>
    <dgm:pt modelId="{7D98F2C7-CAAC-41B4-803D-ECB4AEF2640F}" type="pres">
      <dgm:prSet presAssocID="{19C237F3-8F4A-4DDF-85B3-E26C3A2D9745}" presName="tx1" presStyleLbl="revTx" presStyleIdx="1" presStyleCnt="4" custScaleY="72723"/>
      <dgm:spPr/>
    </dgm:pt>
    <dgm:pt modelId="{094417C6-E477-4505-B0C7-1593FA827F01}" type="pres">
      <dgm:prSet presAssocID="{19C237F3-8F4A-4DDF-85B3-E26C3A2D9745}" presName="vert1" presStyleCnt="0"/>
      <dgm:spPr/>
    </dgm:pt>
    <dgm:pt modelId="{6188D602-7381-47DC-99E6-46244C6C7AC4}" type="pres">
      <dgm:prSet presAssocID="{CACA3FB3-23BC-4658-945D-DC0FE66B48DD}" presName="thickLine" presStyleLbl="alignNode1" presStyleIdx="2" presStyleCnt="4"/>
      <dgm:spPr/>
    </dgm:pt>
    <dgm:pt modelId="{E03CB8D6-6CCF-447A-A392-A0B1E573BE1D}" type="pres">
      <dgm:prSet presAssocID="{CACA3FB3-23BC-4658-945D-DC0FE66B48DD}" presName="horz1" presStyleCnt="0"/>
      <dgm:spPr/>
    </dgm:pt>
    <dgm:pt modelId="{3AD1EE14-DD59-4C94-8CF7-C7C624BD8145}" type="pres">
      <dgm:prSet presAssocID="{CACA3FB3-23BC-4658-945D-DC0FE66B48DD}" presName="tx1" presStyleLbl="revTx" presStyleIdx="2" presStyleCnt="4" custScaleY="52339"/>
      <dgm:spPr/>
    </dgm:pt>
    <dgm:pt modelId="{64A15FE3-9C00-4EEA-BBE4-11FEB90F33D3}" type="pres">
      <dgm:prSet presAssocID="{CACA3FB3-23BC-4658-945D-DC0FE66B48DD}" presName="vert1" presStyleCnt="0"/>
      <dgm:spPr/>
    </dgm:pt>
    <dgm:pt modelId="{D95006CC-373D-413A-8998-780611BC3E87}" type="pres">
      <dgm:prSet presAssocID="{CB6E0CB9-6DFC-4ADF-A231-C4EF6EF4E6CC}" presName="thickLine" presStyleLbl="alignNode1" presStyleIdx="3" presStyleCnt="4"/>
      <dgm:spPr/>
    </dgm:pt>
    <dgm:pt modelId="{BCCBB5DA-78BA-4329-B426-1FEE408D143D}" type="pres">
      <dgm:prSet presAssocID="{CB6E0CB9-6DFC-4ADF-A231-C4EF6EF4E6CC}" presName="horz1" presStyleCnt="0"/>
      <dgm:spPr/>
    </dgm:pt>
    <dgm:pt modelId="{16976169-B5D3-4364-B36F-7356045990A1}" type="pres">
      <dgm:prSet presAssocID="{CB6E0CB9-6DFC-4ADF-A231-C4EF6EF4E6CC}" presName="tx1" presStyleLbl="revTx" presStyleIdx="3" presStyleCnt="4" custScaleY="47831"/>
      <dgm:spPr/>
    </dgm:pt>
    <dgm:pt modelId="{462C2CAE-0E41-4F88-8364-11FF7FAAFEA9}" type="pres">
      <dgm:prSet presAssocID="{CB6E0CB9-6DFC-4ADF-A231-C4EF6EF4E6CC}" presName="vert1" presStyleCnt="0"/>
      <dgm:spPr/>
    </dgm:pt>
  </dgm:ptLst>
  <dgm:cxnLst>
    <dgm:cxn modelId="{40F55A08-9E49-4B09-B044-FA29C6E5B084}" srcId="{5F825419-6BA7-4110-9DAA-DB81A7410BCF}" destId="{CACA3FB3-23BC-4658-945D-DC0FE66B48DD}" srcOrd="2" destOrd="0" parTransId="{0792309C-9DD1-4E90-916F-D834E107D4D0}" sibTransId="{9CFC1F68-64DB-4BA5-9381-B6FD318E537E}"/>
    <dgm:cxn modelId="{966AFB1C-2061-49DA-B896-F7568EBCE1A0}" type="presOf" srcId="{19C237F3-8F4A-4DDF-85B3-E26C3A2D9745}" destId="{7D98F2C7-CAAC-41B4-803D-ECB4AEF2640F}" srcOrd="0" destOrd="0" presId="urn:microsoft.com/office/officeart/2008/layout/LinedList"/>
    <dgm:cxn modelId="{20D8A71D-EB96-4AD0-B703-48B3CE59BD80}" type="presOf" srcId="{43F1BD06-F712-462E-AADF-87D90B892062}" destId="{0BD1B28C-1A03-43B2-966B-96C7159F42FB}" srcOrd="0" destOrd="0" presId="urn:microsoft.com/office/officeart/2008/layout/LinedList"/>
    <dgm:cxn modelId="{E475975C-02C8-48FE-9B00-5A1AA930458F}" srcId="{5F825419-6BA7-4110-9DAA-DB81A7410BCF}" destId="{43F1BD06-F712-462E-AADF-87D90B892062}" srcOrd="0" destOrd="0" parTransId="{AE294565-2F35-411D-B95B-BA0AA272F23A}" sibTransId="{90EFA3DA-1013-46CD-95CA-868152241996}"/>
    <dgm:cxn modelId="{65AF5373-D16F-42DD-91A3-CE86CE8008A6}" type="presOf" srcId="{CACA3FB3-23BC-4658-945D-DC0FE66B48DD}" destId="{3AD1EE14-DD59-4C94-8CF7-C7C624BD8145}" srcOrd="0" destOrd="0" presId="urn:microsoft.com/office/officeart/2008/layout/LinedList"/>
    <dgm:cxn modelId="{F62AC993-3D78-4731-8C2F-3B8930DE559C}" type="presOf" srcId="{CB6E0CB9-6DFC-4ADF-A231-C4EF6EF4E6CC}" destId="{16976169-B5D3-4364-B36F-7356045990A1}" srcOrd="0" destOrd="0" presId="urn:microsoft.com/office/officeart/2008/layout/LinedList"/>
    <dgm:cxn modelId="{AC8F019D-8690-4E90-86A9-027C42C5EB92}" srcId="{5F825419-6BA7-4110-9DAA-DB81A7410BCF}" destId="{19C237F3-8F4A-4DDF-85B3-E26C3A2D9745}" srcOrd="1" destOrd="0" parTransId="{4FADF79E-58CE-4CC4-9957-AE77D8ED0166}" sibTransId="{7B2BE047-6613-4F86-8881-7AF12A8167C1}"/>
    <dgm:cxn modelId="{AEC035CC-BEC0-4834-A80D-A2D6154DBBC5}" srcId="{5F825419-6BA7-4110-9DAA-DB81A7410BCF}" destId="{CB6E0CB9-6DFC-4ADF-A231-C4EF6EF4E6CC}" srcOrd="3" destOrd="0" parTransId="{5595828B-8AAE-4DA3-9F5C-D752BDAE6512}" sibTransId="{50E499BF-BBEF-4F9E-90FD-4DBCA1702377}"/>
    <dgm:cxn modelId="{1130EAFB-1B04-4F12-972D-7C8B40FAD10F}" type="presOf" srcId="{5F825419-6BA7-4110-9DAA-DB81A7410BCF}" destId="{54B518C4-DC5F-46EA-A9BB-2DFEC2CE018B}" srcOrd="0" destOrd="0" presId="urn:microsoft.com/office/officeart/2008/layout/LinedList"/>
    <dgm:cxn modelId="{A9FD3E0E-DFE9-4DD4-9338-7A0725BBE741}" type="presParOf" srcId="{54B518C4-DC5F-46EA-A9BB-2DFEC2CE018B}" destId="{54273D03-04B6-4FC3-A5CA-DDE9491770A2}" srcOrd="0" destOrd="0" presId="urn:microsoft.com/office/officeart/2008/layout/LinedList"/>
    <dgm:cxn modelId="{9B6D9749-E861-4423-A74E-A58728B995ED}" type="presParOf" srcId="{54B518C4-DC5F-46EA-A9BB-2DFEC2CE018B}" destId="{2F14AE45-29E9-4C1A-AFB6-E255764C7425}" srcOrd="1" destOrd="0" presId="urn:microsoft.com/office/officeart/2008/layout/LinedList"/>
    <dgm:cxn modelId="{83CADB1B-E114-4BA5-AB18-8BFAB9871C20}" type="presParOf" srcId="{2F14AE45-29E9-4C1A-AFB6-E255764C7425}" destId="{0BD1B28C-1A03-43B2-966B-96C7159F42FB}" srcOrd="0" destOrd="0" presId="urn:microsoft.com/office/officeart/2008/layout/LinedList"/>
    <dgm:cxn modelId="{C0F95C1F-6D35-491F-A6B3-97BF57E4972C}" type="presParOf" srcId="{2F14AE45-29E9-4C1A-AFB6-E255764C7425}" destId="{FAF2AF96-7667-4BC6-B0D1-DD555C047EF0}" srcOrd="1" destOrd="0" presId="urn:microsoft.com/office/officeart/2008/layout/LinedList"/>
    <dgm:cxn modelId="{B3ACA1B9-04CB-448F-B7B2-02F7450F8F87}" type="presParOf" srcId="{54B518C4-DC5F-46EA-A9BB-2DFEC2CE018B}" destId="{9CCF92CB-FCCD-4892-9DBB-73D059E13129}" srcOrd="2" destOrd="0" presId="urn:microsoft.com/office/officeart/2008/layout/LinedList"/>
    <dgm:cxn modelId="{09B0BE49-D5B5-44CA-808C-EC7709DF379D}" type="presParOf" srcId="{54B518C4-DC5F-46EA-A9BB-2DFEC2CE018B}" destId="{4AC806AB-0A85-48BB-8B45-1077ED6B457D}" srcOrd="3" destOrd="0" presId="urn:microsoft.com/office/officeart/2008/layout/LinedList"/>
    <dgm:cxn modelId="{5EEBC416-C5B6-479F-8BE0-C040945D5408}" type="presParOf" srcId="{4AC806AB-0A85-48BB-8B45-1077ED6B457D}" destId="{7D98F2C7-CAAC-41B4-803D-ECB4AEF2640F}" srcOrd="0" destOrd="0" presId="urn:microsoft.com/office/officeart/2008/layout/LinedList"/>
    <dgm:cxn modelId="{BF1E6106-2D2A-47F8-9652-6B56B7F64A26}" type="presParOf" srcId="{4AC806AB-0A85-48BB-8B45-1077ED6B457D}" destId="{094417C6-E477-4505-B0C7-1593FA827F01}" srcOrd="1" destOrd="0" presId="urn:microsoft.com/office/officeart/2008/layout/LinedList"/>
    <dgm:cxn modelId="{498BCD85-1E44-4CAA-927F-6DE49274874A}" type="presParOf" srcId="{54B518C4-DC5F-46EA-A9BB-2DFEC2CE018B}" destId="{6188D602-7381-47DC-99E6-46244C6C7AC4}" srcOrd="4" destOrd="0" presId="urn:microsoft.com/office/officeart/2008/layout/LinedList"/>
    <dgm:cxn modelId="{27CDC5BB-4A6B-41CC-BFAE-9ABF9859E3FC}" type="presParOf" srcId="{54B518C4-DC5F-46EA-A9BB-2DFEC2CE018B}" destId="{E03CB8D6-6CCF-447A-A392-A0B1E573BE1D}" srcOrd="5" destOrd="0" presId="urn:microsoft.com/office/officeart/2008/layout/LinedList"/>
    <dgm:cxn modelId="{5E5BDCA9-CC84-428D-8C66-5C6C5A94C1BF}" type="presParOf" srcId="{E03CB8D6-6CCF-447A-A392-A0B1E573BE1D}" destId="{3AD1EE14-DD59-4C94-8CF7-C7C624BD8145}" srcOrd="0" destOrd="0" presId="urn:microsoft.com/office/officeart/2008/layout/LinedList"/>
    <dgm:cxn modelId="{5017D202-5DF8-4536-A109-EAFAE2A3267D}" type="presParOf" srcId="{E03CB8D6-6CCF-447A-A392-A0B1E573BE1D}" destId="{64A15FE3-9C00-4EEA-BBE4-11FEB90F33D3}" srcOrd="1" destOrd="0" presId="urn:microsoft.com/office/officeart/2008/layout/LinedList"/>
    <dgm:cxn modelId="{41CAF3C1-A769-4C7F-83E0-4C505B699569}" type="presParOf" srcId="{54B518C4-DC5F-46EA-A9BB-2DFEC2CE018B}" destId="{D95006CC-373D-413A-8998-780611BC3E87}" srcOrd="6" destOrd="0" presId="urn:microsoft.com/office/officeart/2008/layout/LinedList"/>
    <dgm:cxn modelId="{03D8577C-D3DA-47CB-B403-48F799839C10}" type="presParOf" srcId="{54B518C4-DC5F-46EA-A9BB-2DFEC2CE018B}" destId="{BCCBB5DA-78BA-4329-B426-1FEE408D143D}" srcOrd="7" destOrd="0" presId="urn:microsoft.com/office/officeart/2008/layout/LinedList"/>
    <dgm:cxn modelId="{84F9750E-CD42-421F-88E9-956F84D4D335}" type="presParOf" srcId="{BCCBB5DA-78BA-4329-B426-1FEE408D143D}" destId="{16976169-B5D3-4364-B36F-7356045990A1}" srcOrd="0" destOrd="0" presId="urn:microsoft.com/office/officeart/2008/layout/LinedList"/>
    <dgm:cxn modelId="{0C2F0209-2979-492B-95DC-A83350890CD4}" type="presParOf" srcId="{BCCBB5DA-78BA-4329-B426-1FEE408D143D}" destId="{462C2CAE-0E41-4F88-8364-11FF7FAAFE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73450-A7CB-452F-8406-FF219EADE435}">
      <dsp:nvSpPr>
        <dsp:cNvPr id="0" name=""/>
        <dsp:cNvSpPr/>
      </dsp:nvSpPr>
      <dsp:spPr>
        <a:xfrm>
          <a:off x="-62975" y="0"/>
          <a:ext cx="5492748" cy="9540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DFC9A-AA3A-4778-8034-BA7212F6D20A}">
      <dsp:nvSpPr>
        <dsp:cNvPr id="0" name=""/>
        <dsp:cNvSpPr/>
      </dsp:nvSpPr>
      <dsp:spPr>
        <a:xfrm>
          <a:off x="225635" y="223208"/>
          <a:ext cx="524746" cy="5247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7A547-2FF1-45C8-8C57-7755EFC0F750}">
      <dsp:nvSpPr>
        <dsp:cNvPr id="0" name=""/>
        <dsp:cNvSpPr/>
      </dsp:nvSpPr>
      <dsp:spPr>
        <a:xfrm>
          <a:off x="1038992" y="8539"/>
          <a:ext cx="2471736" cy="954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74" tIns="100974" rIns="100974" bIns="10097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/>
            <a:t>Dataset Metadata Layer</a:t>
          </a:r>
          <a:endParaRPr lang="en-US" sz="2000" kern="1200" dirty="0"/>
        </a:p>
      </dsp:txBody>
      <dsp:txXfrm>
        <a:off x="1038992" y="8539"/>
        <a:ext cx="2471736" cy="954084"/>
      </dsp:txXfrm>
    </dsp:sp>
    <dsp:sp modelId="{5BDB95DE-4F83-40DB-A872-F9D8FAF5B8C7}">
      <dsp:nvSpPr>
        <dsp:cNvPr id="0" name=""/>
        <dsp:cNvSpPr/>
      </dsp:nvSpPr>
      <dsp:spPr>
        <a:xfrm>
          <a:off x="3311506" y="8539"/>
          <a:ext cx="2173099" cy="954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74" tIns="100974" rIns="100974" bIns="100974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 dirty="0"/>
            <a:t>Contains relevant information such as name, description, and version. </a:t>
          </a:r>
          <a:endParaRPr lang="en-US" sz="1300" kern="1200" dirty="0"/>
        </a:p>
      </dsp:txBody>
      <dsp:txXfrm>
        <a:off x="3311506" y="8539"/>
        <a:ext cx="2173099" cy="954084"/>
      </dsp:txXfrm>
    </dsp:sp>
    <dsp:sp modelId="{4F8B2214-DF38-415D-A87C-9F1CE0A78650}">
      <dsp:nvSpPr>
        <dsp:cNvPr id="0" name=""/>
        <dsp:cNvSpPr/>
      </dsp:nvSpPr>
      <dsp:spPr>
        <a:xfrm>
          <a:off x="-62975" y="1201145"/>
          <a:ext cx="5492748" cy="9540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04734-CBA7-4623-B1A9-8992D624AA40}">
      <dsp:nvSpPr>
        <dsp:cNvPr id="0" name=""/>
        <dsp:cNvSpPr/>
      </dsp:nvSpPr>
      <dsp:spPr>
        <a:xfrm>
          <a:off x="225635" y="1415814"/>
          <a:ext cx="524746" cy="5247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16CE1-F241-40EF-8605-CFBB033E0DF8}">
      <dsp:nvSpPr>
        <dsp:cNvPr id="0" name=""/>
        <dsp:cNvSpPr/>
      </dsp:nvSpPr>
      <dsp:spPr>
        <a:xfrm>
          <a:off x="1141201" y="1201145"/>
          <a:ext cx="2042438" cy="954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74" tIns="100974" rIns="100974" bIns="10097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/>
            <a:t>Resource Layer </a:t>
          </a:r>
          <a:endParaRPr lang="en-US" sz="2000" kern="1200" dirty="0"/>
        </a:p>
      </dsp:txBody>
      <dsp:txXfrm>
        <a:off x="1141201" y="1201145"/>
        <a:ext cx="2042438" cy="954084"/>
      </dsp:txXfrm>
    </dsp:sp>
    <dsp:sp modelId="{7946F01B-F64B-4592-A08D-07C03E2D9B1D}">
      <dsp:nvSpPr>
        <dsp:cNvPr id="0" name=""/>
        <dsp:cNvSpPr/>
      </dsp:nvSpPr>
      <dsp:spPr>
        <a:xfrm>
          <a:off x="3318332" y="1190984"/>
          <a:ext cx="1969085" cy="954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74" tIns="100974" rIns="100974" bIns="100974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 dirty="0"/>
            <a:t>Describes the source data used in the dataset. </a:t>
          </a:r>
          <a:endParaRPr lang="en-US" sz="1300" kern="1200" dirty="0"/>
        </a:p>
      </dsp:txBody>
      <dsp:txXfrm>
        <a:off x="3318332" y="1190984"/>
        <a:ext cx="1969085" cy="954084"/>
      </dsp:txXfrm>
    </dsp:sp>
    <dsp:sp modelId="{EB8CF779-5F27-43DC-870F-D81A27C03227}">
      <dsp:nvSpPr>
        <dsp:cNvPr id="0" name=""/>
        <dsp:cNvSpPr/>
      </dsp:nvSpPr>
      <dsp:spPr>
        <a:xfrm>
          <a:off x="-62975" y="2393750"/>
          <a:ext cx="5492748" cy="9540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F150A-DAAF-4FBD-8CCF-88AC40353736}">
      <dsp:nvSpPr>
        <dsp:cNvPr id="0" name=""/>
        <dsp:cNvSpPr/>
      </dsp:nvSpPr>
      <dsp:spPr>
        <a:xfrm>
          <a:off x="225635" y="2608419"/>
          <a:ext cx="524746" cy="5247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AF45C-7A66-4884-B28C-B83EF6F94F81}">
      <dsp:nvSpPr>
        <dsp:cNvPr id="0" name=""/>
        <dsp:cNvSpPr/>
      </dsp:nvSpPr>
      <dsp:spPr>
        <a:xfrm>
          <a:off x="1111838" y="2393750"/>
          <a:ext cx="2170571" cy="954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74" tIns="100974" rIns="100974" bIns="10097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/>
            <a:t>Structure Layer</a:t>
          </a:r>
          <a:endParaRPr lang="en-US" sz="2000" kern="1200" dirty="0"/>
        </a:p>
      </dsp:txBody>
      <dsp:txXfrm>
        <a:off x="1111838" y="2393750"/>
        <a:ext cx="2170571" cy="954084"/>
      </dsp:txXfrm>
    </dsp:sp>
    <dsp:sp modelId="{79FDAAF6-62D4-4AC5-837F-B29672007C8A}">
      <dsp:nvSpPr>
        <dsp:cNvPr id="0" name=""/>
        <dsp:cNvSpPr/>
      </dsp:nvSpPr>
      <dsp:spPr>
        <a:xfrm>
          <a:off x="3277871" y="2393750"/>
          <a:ext cx="2071658" cy="954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74" tIns="100974" rIns="100974" bIns="100974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 dirty="0"/>
            <a:t>Describes and organizes the structure of the resources. </a:t>
          </a:r>
          <a:endParaRPr lang="en-US" sz="1300" kern="1200" dirty="0"/>
        </a:p>
      </dsp:txBody>
      <dsp:txXfrm>
        <a:off x="3277871" y="2393750"/>
        <a:ext cx="2071658" cy="954084"/>
      </dsp:txXfrm>
    </dsp:sp>
    <dsp:sp modelId="{7C00AF25-53B2-4D08-AC8A-2EA1A2D0F9D7}">
      <dsp:nvSpPr>
        <dsp:cNvPr id="0" name=""/>
        <dsp:cNvSpPr/>
      </dsp:nvSpPr>
      <dsp:spPr>
        <a:xfrm>
          <a:off x="-62975" y="3586356"/>
          <a:ext cx="5492748" cy="9540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5FCF6-72BE-4870-BB53-57A4A4D5A18C}">
      <dsp:nvSpPr>
        <dsp:cNvPr id="0" name=""/>
        <dsp:cNvSpPr/>
      </dsp:nvSpPr>
      <dsp:spPr>
        <a:xfrm>
          <a:off x="225635" y="3801025"/>
          <a:ext cx="524746" cy="5247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AB1A4-53E9-47A4-A5D4-352425CE6FC4}">
      <dsp:nvSpPr>
        <dsp:cNvPr id="0" name=""/>
        <dsp:cNvSpPr/>
      </dsp:nvSpPr>
      <dsp:spPr>
        <a:xfrm>
          <a:off x="1126282" y="3586356"/>
          <a:ext cx="2108117" cy="954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74" tIns="100974" rIns="100974" bIns="10097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/>
            <a:t>Semantic Layer</a:t>
          </a:r>
          <a:r>
            <a:rPr lang="en-US" sz="2000" kern="1200" dirty="0"/>
            <a:t> </a:t>
          </a:r>
        </a:p>
      </dsp:txBody>
      <dsp:txXfrm>
        <a:off x="1126282" y="3586356"/>
        <a:ext cx="2108117" cy="954084"/>
      </dsp:txXfrm>
    </dsp:sp>
    <dsp:sp modelId="{DAA29FBE-AA1B-4FA7-9769-AEC0356C9D79}">
      <dsp:nvSpPr>
        <dsp:cNvPr id="0" name=""/>
        <dsp:cNvSpPr/>
      </dsp:nvSpPr>
      <dsp:spPr>
        <a:xfrm>
          <a:off x="3308847" y="3586356"/>
          <a:ext cx="2125445" cy="954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74" tIns="100974" rIns="100974" bIns="100974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 dirty="0"/>
            <a:t>Provides ML-specific data interpretation and semantics. </a:t>
          </a:r>
          <a:endParaRPr lang="en-US" sz="1300" kern="1200" dirty="0"/>
        </a:p>
      </dsp:txBody>
      <dsp:txXfrm>
        <a:off x="3308847" y="3586356"/>
        <a:ext cx="2125445" cy="9540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3BBFE0-4754-47F8-9001-0DD69B040890}">
      <dsp:nvSpPr>
        <dsp:cNvPr id="0" name=""/>
        <dsp:cNvSpPr/>
      </dsp:nvSpPr>
      <dsp:spPr>
        <a:xfrm>
          <a:off x="-308426" y="0"/>
          <a:ext cx="10515600" cy="9126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179CEE-5DB3-4DB9-BC54-926B33E52CB8}">
      <dsp:nvSpPr>
        <dsp:cNvPr id="0" name=""/>
        <dsp:cNvSpPr/>
      </dsp:nvSpPr>
      <dsp:spPr>
        <a:xfrm>
          <a:off x="-32355" y="213510"/>
          <a:ext cx="501947" cy="5019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D23EA-9F07-4BF1-8ADE-5430E450F799}">
      <dsp:nvSpPr>
        <dsp:cNvPr id="0" name=""/>
        <dsp:cNvSpPr/>
      </dsp:nvSpPr>
      <dsp:spPr>
        <a:xfrm>
          <a:off x="940005" y="8168"/>
          <a:ext cx="3195172" cy="912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87" tIns="96587" rIns="96587" bIns="9658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Creators and maintainers of ML datasets</a:t>
          </a:r>
          <a:endParaRPr lang="en-US" sz="2000" kern="1200" dirty="0"/>
        </a:p>
      </dsp:txBody>
      <dsp:txXfrm>
        <a:off x="940005" y="8168"/>
        <a:ext cx="3195172" cy="912631"/>
      </dsp:txXfrm>
    </dsp:sp>
    <dsp:sp modelId="{CACBC799-8A7B-4622-8B73-6608A8621BFB}">
      <dsp:nvSpPr>
        <dsp:cNvPr id="0" name=""/>
        <dsp:cNvSpPr/>
      </dsp:nvSpPr>
      <dsp:spPr>
        <a:xfrm>
          <a:off x="4361120" y="8168"/>
          <a:ext cx="5334666" cy="912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87" tIns="96587" rIns="96587" bIns="9658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Croissant makes datasets more widely available, across repositories and ML frameworks. 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Designed to be modular and extensible for domain, modalities. </a:t>
          </a:r>
        </a:p>
      </dsp:txBody>
      <dsp:txXfrm>
        <a:off x="4361120" y="8168"/>
        <a:ext cx="5334666" cy="912631"/>
      </dsp:txXfrm>
    </dsp:sp>
    <dsp:sp modelId="{E33B1F7A-DC2F-4955-AD38-E5D8A089209F}">
      <dsp:nvSpPr>
        <dsp:cNvPr id="0" name=""/>
        <dsp:cNvSpPr/>
      </dsp:nvSpPr>
      <dsp:spPr>
        <a:xfrm>
          <a:off x="-308426" y="1147059"/>
          <a:ext cx="10515600" cy="9126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B7661-C5D7-4774-8C62-0B377C482FAC}">
      <dsp:nvSpPr>
        <dsp:cNvPr id="0" name=""/>
        <dsp:cNvSpPr/>
      </dsp:nvSpPr>
      <dsp:spPr>
        <a:xfrm>
          <a:off x="-32355" y="1354300"/>
          <a:ext cx="501947" cy="5019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D7A9C-1CE5-40EA-A1C8-7C0B0BBCB4D7}">
      <dsp:nvSpPr>
        <dsp:cNvPr id="0" name=""/>
        <dsp:cNvSpPr/>
      </dsp:nvSpPr>
      <dsp:spPr>
        <a:xfrm>
          <a:off x="924162" y="1148958"/>
          <a:ext cx="3986049" cy="912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87" tIns="96587" rIns="96587" bIns="9658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ML researchers and practitioners</a:t>
          </a:r>
          <a:r>
            <a:rPr lang="en-US" sz="2000" kern="1200" dirty="0"/>
            <a:t>  </a:t>
          </a:r>
        </a:p>
      </dsp:txBody>
      <dsp:txXfrm>
        <a:off x="924162" y="1148958"/>
        <a:ext cx="3986049" cy="912631"/>
      </dsp:txXfrm>
    </dsp:sp>
    <dsp:sp modelId="{782AFA88-2E52-4339-B1E3-301915CD1A97}">
      <dsp:nvSpPr>
        <dsp:cNvPr id="0" name=""/>
        <dsp:cNvSpPr/>
      </dsp:nvSpPr>
      <dsp:spPr>
        <a:xfrm>
          <a:off x="4359481" y="1147050"/>
          <a:ext cx="5881062" cy="912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87" tIns="96587" rIns="96587" bIns="9658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Users of Croissant-enabled datasets have access to dataset documentation to understand the data and contribute to it.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Enable loading of data into ML platforms, no transformations needed. </a:t>
          </a:r>
        </a:p>
      </dsp:txBody>
      <dsp:txXfrm>
        <a:off x="4359481" y="1147050"/>
        <a:ext cx="5881062" cy="912631"/>
      </dsp:txXfrm>
    </dsp:sp>
    <dsp:sp modelId="{8AC448AD-8BD7-4EB2-92FA-0A4CDA88C209}">
      <dsp:nvSpPr>
        <dsp:cNvPr id="0" name=""/>
        <dsp:cNvSpPr/>
      </dsp:nvSpPr>
      <dsp:spPr>
        <a:xfrm>
          <a:off x="-275407" y="2299905"/>
          <a:ext cx="10515600" cy="9126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09C96-C754-43B7-8E53-683D80F57576}">
      <dsp:nvSpPr>
        <dsp:cNvPr id="0" name=""/>
        <dsp:cNvSpPr/>
      </dsp:nvSpPr>
      <dsp:spPr>
        <a:xfrm>
          <a:off x="-32355" y="2495090"/>
          <a:ext cx="501947" cy="5019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D0071-2632-4322-8719-E9CA06F43518}">
      <dsp:nvSpPr>
        <dsp:cNvPr id="0" name=""/>
        <dsp:cNvSpPr/>
      </dsp:nvSpPr>
      <dsp:spPr>
        <a:xfrm>
          <a:off x="972229" y="2289747"/>
          <a:ext cx="2494477" cy="912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87" tIns="96587" rIns="96587" bIns="9658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RAI researchers and practitioners</a:t>
          </a:r>
          <a:endParaRPr lang="en-US" sz="2000" kern="1200" dirty="0"/>
        </a:p>
      </dsp:txBody>
      <dsp:txXfrm>
        <a:off x="972229" y="2289747"/>
        <a:ext cx="2494477" cy="912631"/>
      </dsp:txXfrm>
    </dsp:sp>
    <dsp:sp modelId="{C2D52F68-8326-4516-A553-E2CC941B643B}">
      <dsp:nvSpPr>
        <dsp:cNvPr id="0" name=""/>
        <dsp:cNvSpPr/>
      </dsp:nvSpPr>
      <dsp:spPr>
        <a:xfrm>
          <a:off x="4347515" y="2289747"/>
          <a:ext cx="5961287" cy="912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87" tIns="96587" rIns="96587" bIns="9658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Machine-readable summary of important attributes captured in a variety of data cards and similar approaches,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Portable and discoverable, promoting better documentation practices.</a:t>
          </a:r>
        </a:p>
      </dsp:txBody>
      <dsp:txXfrm>
        <a:off x="4347515" y="2289747"/>
        <a:ext cx="5961287" cy="912631"/>
      </dsp:txXfrm>
    </dsp:sp>
    <dsp:sp modelId="{247252F2-5F02-40FD-BDF4-DD0F6477983F}">
      <dsp:nvSpPr>
        <dsp:cNvPr id="0" name=""/>
        <dsp:cNvSpPr/>
      </dsp:nvSpPr>
      <dsp:spPr>
        <a:xfrm>
          <a:off x="-308426" y="3430537"/>
          <a:ext cx="10515600" cy="9126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4D189F-476B-4C34-92BE-CD87EB31DF56}">
      <dsp:nvSpPr>
        <dsp:cNvPr id="0" name=""/>
        <dsp:cNvSpPr/>
      </dsp:nvSpPr>
      <dsp:spPr>
        <a:xfrm>
          <a:off x="-32355" y="3635879"/>
          <a:ext cx="501947" cy="5019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4ADFF0-5853-48A8-ADCF-EA9322897E7A}">
      <dsp:nvSpPr>
        <dsp:cNvPr id="0" name=""/>
        <dsp:cNvSpPr/>
      </dsp:nvSpPr>
      <dsp:spPr>
        <a:xfrm>
          <a:off x="1029442" y="3430537"/>
          <a:ext cx="4732020" cy="912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87" tIns="96587" rIns="96587" bIns="9658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Policy makers</a:t>
          </a:r>
          <a:r>
            <a:rPr lang="en-US" sz="2000" kern="1200" dirty="0"/>
            <a:t> </a:t>
          </a:r>
        </a:p>
      </dsp:txBody>
      <dsp:txXfrm>
        <a:off x="1029442" y="3430537"/>
        <a:ext cx="4732020" cy="912631"/>
      </dsp:txXfrm>
    </dsp:sp>
    <dsp:sp modelId="{4D16427D-2B73-427E-8593-6FA61826D558}">
      <dsp:nvSpPr>
        <dsp:cNvPr id="0" name=""/>
        <dsp:cNvSpPr/>
      </dsp:nvSpPr>
      <dsp:spPr>
        <a:xfrm>
          <a:off x="4421906" y="3438706"/>
          <a:ext cx="5965258" cy="912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587" tIns="96587" rIns="96587" bIns="9658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Standardized way to collect core information about datasets,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Facilitating the development of data-centric AI audit and assurance tools such as transparency indexes.</a:t>
          </a:r>
        </a:p>
      </dsp:txBody>
      <dsp:txXfrm>
        <a:off x="4421906" y="3438706"/>
        <a:ext cx="5965258" cy="9126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73D03-04B6-4FC3-A5CA-DDE9491770A2}">
      <dsp:nvSpPr>
        <dsp:cNvPr id="0" name=""/>
        <dsp:cNvSpPr/>
      </dsp:nvSpPr>
      <dsp:spPr>
        <a:xfrm>
          <a:off x="0" y="2559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D1B28C-1A03-43B2-966B-96C7159F42FB}">
      <dsp:nvSpPr>
        <dsp:cNvPr id="0" name=""/>
        <dsp:cNvSpPr/>
      </dsp:nvSpPr>
      <dsp:spPr>
        <a:xfrm>
          <a:off x="0" y="2559"/>
          <a:ext cx="6666833" cy="1387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/>
            <a:t>Track the community’s uptake of the Croissant-RAI vocabulary, offering valuable insights into its real-world application.</a:t>
          </a:r>
          <a:endParaRPr lang="en-US" sz="2000" kern="1200" dirty="0"/>
        </a:p>
      </dsp:txBody>
      <dsp:txXfrm>
        <a:off x="0" y="2559"/>
        <a:ext cx="6666833" cy="1387037"/>
      </dsp:txXfrm>
    </dsp:sp>
    <dsp:sp modelId="{9CCF92CB-FCCD-4892-9DBB-73D059E13129}">
      <dsp:nvSpPr>
        <dsp:cNvPr id="0" name=""/>
        <dsp:cNvSpPr/>
      </dsp:nvSpPr>
      <dsp:spPr>
        <a:xfrm>
          <a:off x="0" y="1389597"/>
          <a:ext cx="666683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98F2C7-CAAC-41B4-803D-ECB4AEF2640F}">
      <dsp:nvSpPr>
        <dsp:cNvPr id="0" name=""/>
        <dsp:cNvSpPr/>
      </dsp:nvSpPr>
      <dsp:spPr>
        <a:xfrm>
          <a:off x="0" y="1389597"/>
          <a:ext cx="6666833" cy="1598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/>
            <a:t>Collaborate with both public and private partners, regulators and corporations, knowing the socio-technical dimensions of RAI practices. </a:t>
          </a:r>
          <a:endParaRPr lang="en-US" sz="2000" kern="1200" dirty="0"/>
        </a:p>
      </dsp:txBody>
      <dsp:txXfrm>
        <a:off x="0" y="1389597"/>
        <a:ext cx="6666833" cy="1598794"/>
      </dsp:txXfrm>
    </dsp:sp>
    <dsp:sp modelId="{6188D602-7381-47DC-99E6-46244C6C7AC4}">
      <dsp:nvSpPr>
        <dsp:cNvPr id="0" name=""/>
        <dsp:cNvSpPr/>
      </dsp:nvSpPr>
      <dsp:spPr>
        <a:xfrm>
          <a:off x="0" y="2988391"/>
          <a:ext cx="6666833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D1EE14-DD59-4C94-8CF7-C7C624BD8145}">
      <dsp:nvSpPr>
        <dsp:cNvPr id="0" name=""/>
        <dsp:cNvSpPr/>
      </dsp:nvSpPr>
      <dsp:spPr>
        <a:xfrm>
          <a:off x="0" y="2988391"/>
          <a:ext cx="6666833" cy="1150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Extensions for domains – geospatial datasets, life sciences, digital humanities.</a:t>
          </a:r>
        </a:p>
      </dsp:txBody>
      <dsp:txXfrm>
        <a:off x="0" y="2988391"/>
        <a:ext cx="6666833" cy="1150658"/>
      </dsp:txXfrm>
    </dsp:sp>
    <dsp:sp modelId="{D95006CC-373D-413A-8998-780611BC3E87}">
      <dsp:nvSpPr>
        <dsp:cNvPr id="0" name=""/>
        <dsp:cNvSpPr/>
      </dsp:nvSpPr>
      <dsp:spPr>
        <a:xfrm>
          <a:off x="0" y="4139049"/>
          <a:ext cx="666683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976169-B5D3-4364-B36F-7356045990A1}">
      <dsp:nvSpPr>
        <dsp:cNvPr id="0" name=""/>
        <dsp:cNvSpPr/>
      </dsp:nvSpPr>
      <dsp:spPr>
        <a:xfrm>
          <a:off x="0" y="4139049"/>
          <a:ext cx="6666833" cy="1051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Refine Use cases further, talk to stakeholders and potential adopters.</a:t>
          </a:r>
        </a:p>
      </dsp:txBody>
      <dsp:txXfrm>
        <a:off x="0" y="4139049"/>
        <a:ext cx="6666833" cy="1051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2AB63-DC0E-41A1-9512-8FEB530DC844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E4FAA-D2FA-4E55-BB38-2BB1BF193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60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E4FAA-D2FA-4E55-BB38-2BB1BF1937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703B-7FD2-1F49-D005-B69D8713B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3797F-3BD2-4244-6919-A907B4C8B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0BCA6-4881-2447-54E3-AC01A31D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D487-9CE9-4CF6-AFD5-443A65E9944F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1BC65-C093-2B4D-0CC7-7A44CD41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02562-6F35-981D-70C8-B4D9AECCB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086F-3184-4DA2-AB5C-F57CF736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1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72E0-9CE1-749D-4C1C-B8D233CF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FC9AB-9E4D-D171-6ED0-0010EFF47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DDF8B-7BD4-7F81-B987-4FAAB00D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D487-9CE9-4CF6-AFD5-443A65E9944F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45089-4BC5-DF9C-8311-D29283E0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6AD4C-01D4-CFB3-E50B-6BD83CD9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086F-3184-4DA2-AB5C-F57CF736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6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9AC396-30B8-F9A2-02B1-6D10278C7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B5493-F794-2E3A-B645-77BED629F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C5A07-879C-69F6-B853-E72FF3E47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D487-9CE9-4CF6-AFD5-443A65E9944F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9DD0D-2A3F-A9DD-8735-2A114B5F1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279DD-B8E6-CF22-8D1E-27640C11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086F-3184-4DA2-AB5C-F57CF736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1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4C26-265D-5371-CD0A-4DD86A6C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E763A-21E5-65AF-8033-77EBB3781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221F0-20AE-21D0-7B19-B60034A0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D487-9CE9-4CF6-AFD5-443A65E9944F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592D4-3CFB-CC8A-A4FC-29B6C3B4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2EC36-49F7-F42A-3A39-E619EE7A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086F-3184-4DA2-AB5C-F57CF736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5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6F066-804B-C44C-3891-846621C16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57747-BC0A-B112-379C-7894A49A7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BE519-1A10-C6C3-9E27-02CEB3F5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D487-9CE9-4CF6-AFD5-443A65E9944F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4D18D-DAAB-83A1-D8A9-9686ED03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2C281-144B-6272-08B2-5D7AF06A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086F-3184-4DA2-AB5C-F57CF736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1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203F-0BD7-3981-46A7-CC4421D09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EB2A1-0456-1508-9102-97785E145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B2AD4-2D7E-E6B1-2236-728E0554A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2C42C-C22F-B7ED-8012-B5BBDD75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D487-9CE9-4CF6-AFD5-443A65E9944F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3975D-EF44-0D5D-B577-E408D67C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274B3-9CF4-9E93-62C0-C8DBC54A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086F-3184-4DA2-AB5C-F57CF736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3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6B64-488F-AA58-6C88-A761AF3F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27418-B037-E633-370A-D3981DEB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83641-1D78-B64A-E196-B1C5F9524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B67C5-5A44-2502-3804-4F4837CC3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2307DD-5AE6-D972-1C06-1BE710DB9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0A9EF1-E7B6-1DA3-F5F1-8007FED6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D487-9CE9-4CF6-AFD5-443A65E9944F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9C5E1-8F2A-080C-D480-144B457C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5AAF9-BC7A-CED9-2F12-EF7AA86D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086F-3184-4DA2-AB5C-F57CF736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9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12DD-E861-27BC-DC36-DF433C6E4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4FFCC9-7958-D76C-20AB-476CE9AC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D487-9CE9-4CF6-AFD5-443A65E9944F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C41E7-B147-BC02-1E36-5016EFAC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B1C91-519A-4912-CF80-DB4BD726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086F-3184-4DA2-AB5C-F57CF736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3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DF045-0762-01A4-5A90-C69998B4F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D487-9CE9-4CF6-AFD5-443A65E9944F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B9B9D4-ADF5-7940-6B10-E3450C14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D9381-F401-C646-5743-5336B405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086F-3184-4DA2-AB5C-F57CF736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9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2763-3627-A886-6B77-A95D4B18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86B13-9E7A-EF80-D18C-1EB353038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6D823-161D-1E8C-EC24-4D53C012D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14CBA-0A30-A6FA-6E81-EE4B0793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D487-9CE9-4CF6-AFD5-443A65E9944F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DF0F5-F58B-0625-DD86-72F07361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B8DDE-7722-7E7A-AC89-227E66C0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086F-3184-4DA2-AB5C-F57CF736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7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767DF-B1FA-59E8-7AFB-9E80AF42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B23860-5321-288C-2C69-EE3E7F7EDE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BBAF9-78C6-DA41-F21C-AFFF77BDC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1498C-D9E5-2590-B6CC-258281AE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ED487-9CE9-4CF6-AFD5-443A65E9944F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89D6F-0E0C-D444-71D5-F604F808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DD37A-3794-0941-4EE9-86A7F1F7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086F-3184-4DA2-AB5C-F57CF736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7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451E5-CD61-B68A-6A6C-624C2CAA8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866E5-2FF8-DFF8-AF36-FEC44B4C0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BABDA-FD43-53A2-9667-1819EFFE5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4ED487-9CE9-4CF6-AFD5-443A65E9944F}" type="datetimeFigureOut">
              <a:rPr lang="en-US" smtClean="0"/>
              <a:t>17-Sep-24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726B6-F471-E88C-47A0-D7366DAD5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A0341-5DBC-38BC-46AE-6DF71817C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2D086F-3184-4DA2-AB5C-F57CF736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9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sv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ggle/kaggle-api/wiki/Dataset-Metadata" TargetMode="External"/><Relationship Id="rId2" Type="http://schemas.openxmlformats.org/officeDocument/2006/relationships/hyperlink" Target="https://huggingface.co/docs/hub/en/datasets-car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airnessdatasets.dei.unipd.it/schema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nitishajain.github.io/" TargetMode="External"/><Relationship Id="rId5" Type="http://schemas.openxmlformats.org/officeDocument/2006/relationships/hyperlink" Target="https://www.linkedin.com/in/nitisha-jain/" TargetMode="Externa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?other=croissant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ml.org/search?type=data" TargetMode="External"/><Relationship Id="rId5" Type="http://schemas.openxmlformats.org/officeDocument/2006/relationships/hyperlink" Target="https://www.kaggle.com/datasets/" TargetMode="External"/><Relationship Id="rId4" Type="http://schemas.openxmlformats.org/officeDocument/2006/relationships/hyperlink" Target="https://blog.research.google/2024/03/croissant-metadata-format-for-ml-ready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.org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nsorflow.org/datasets/format_specific_dataset_builders#croissantbuilder" TargetMode="External"/><Relationship Id="rId4" Type="http://schemas.openxmlformats.org/officeDocument/2006/relationships/hyperlink" Target="https://datasetsearch.research.google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CF52-AB52-187B-D9B8-95596E9B2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865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Croissant-RAI</a:t>
            </a:r>
            <a:br>
              <a:rPr lang="en-US" sz="4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</a:br>
            <a:r>
              <a:rPr lang="en-US" sz="3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Standardized Machine-readable Dataset Documentation Format for Responsible AI</a:t>
            </a:r>
            <a:endParaRPr lang="en-US" sz="40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19C02-FB46-FA5E-47F7-2AAB78D92A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Dr Nitisha Jain</a:t>
            </a:r>
          </a:p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Informatics Department, King’s College London</a:t>
            </a:r>
          </a:p>
          <a:p>
            <a:r>
              <a:rPr lang="en-US" sz="200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September 17, 2024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0A37D394-8FDA-BA2E-4688-A3587B296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184" y="6306096"/>
            <a:ext cx="1328559" cy="4001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A25952B-F0DD-70AD-1DA9-8CDAECF02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999" y="6350340"/>
            <a:ext cx="1956379" cy="40016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0A31AD7-8BA5-7500-AD73-5D1D1045E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472" y="6252778"/>
            <a:ext cx="1518666" cy="4827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33F8A0A-4601-D975-7A5F-C173B818D2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8508" y="6023918"/>
            <a:ext cx="938983" cy="77596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15BFA86-708A-83E7-3B02-32FC34C0C5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8451" y="6378004"/>
            <a:ext cx="938982" cy="36409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2E47551-B4C2-E7C3-4A35-B173A7B32D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5637" y="6179493"/>
            <a:ext cx="1176074" cy="653374"/>
          </a:xfrm>
          <a:prstGeom prst="rect">
            <a:avLst/>
          </a:prstGeom>
        </p:spPr>
      </p:pic>
      <p:pic>
        <p:nvPicPr>
          <p:cNvPr id="26" name="Picture 25" descr="A logo with white circles and black text&#10;&#10;Description automatically generated">
            <a:extLst>
              <a:ext uri="{FF2B5EF4-FFF2-40B4-BE49-F238E27FC236}">
                <a16:creationId xmlns:a16="http://schemas.microsoft.com/office/drawing/2014/main" id="{FF9A5547-F431-6496-277C-2C7E0FBC1A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486" y="6023918"/>
            <a:ext cx="730318" cy="730318"/>
          </a:xfrm>
          <a:prstGeom prst="rect">
            <a:avLst/>
          </a:prstGeom>
        </p:spPr>
      </p:pic>
      <p:pic>
        <p:nvPicPr>
          <p:cNvPr id="27" name="Picture 26" descr="A group of logos on a white background&#10;&#10;Description automatically generated">
            <a:extLst>
              <a:ext uri="{FF2B5EF4-FFF2-40B4-BE49-F238E27FC236}">
                <a16:creationId xmlns:a16="http://schemas.microsoft.com/office/drawing/2014/main" id="{57312ACF-88DC-4235-D6BF-6AB9A0DC4103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1833" t="5318" r="37031" b="69089"/>
          <a:stretch/>
        </p:blipFill>
        <p:spPr>
          <a:xfrm>
            <a:off x="6152702" y="6179493"/>
            <a:ext cx="1693493" cy="530707"/>
          </a:xfrm>
          <a:prstGeom prst="rect">
            <a:avLst/>
          </a:prstGeom>
        </p:spPr>
      </p:pic>
      <p:pic>
        <p:nvPicPr>
          <p:cNvPr id="4" name="Google Shape;601;p67">
            <a:extLst>
              <a:ext uri="{FF2B5EF4-FFF2-40B4-BE49-F238E27FC236}">
                <a16:creationId xmlns:a16="http://schemas.microsoft.com/office/drawing/2014/main" id="{7F8A33FF-0362-CA18-FEC2-FAB993CDA50A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1073224" y="6023918"/>
            <a:ext cx="1022949" cy="753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4262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3D1E9-F487-C728-19F7-E8D038713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42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 b="0" i="0" u="none" strike="noStrike" baseline="0" dirty="0">
                <a:solidFill>
                  <a:srgbClr val="FFFFFF"/>
                </a:solidFill>
                <a:latin typeface="BeraSerif-Roman"/>
              </a:rPr>
              <a:t>Base Dataset documentation toolkits</a:t>
            </a:r>
            <a:endParaRPr lang="en-US" sz="3400" dirty="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CC3FD4-7459-4DEA-E993-CB34A941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342" y="1891970"/>
            <a:ext cx="11008818" cy="456979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0" i="0" u="none" strike="noStrike" baseline="0" dirty="0" err="1">
                <a:latin typeface="BeraSerif-Roman"/>
              </a:rPr>
              <a:t>HuggingFace</a:t>
            </a:r>
            <a:r>
              <a:rPr lang="en-US" sz="2000" b="0" i="0" u="none" strike="noStrike" baseline="0" dirty="0">
                <a:latin typeface="BeraSerif-Roman"/>
              </a:rPr>
              <a:t> Dataset Cards </a:t>
            </a:r>
            <a:r>
              <a:rPr lang="en-US" sz="1800" b="0" i="0" u="none" strike="noStrike" baseline="0" dirty="0">
                <a:latin typeface="BeraSerif-Roman"/>
              </a:rPr>
              <a:t>(</a:t>
            </a:r>
            <a:r>
              <a:rPr lang="en-US" sz="1600" b="0" i="0" u="none" strike="noStrike" baseline="0" dirty="0">
                <a:latin typeface="BeraSerif-Roman"/>
                <a:hlinkClick r:id="rId2"/>
              </a:rPr>
              <a:t>https://huggingface.co/docs/hub/en/datasets-cards</a:t>
            </a:r>
            <a:r>
              <a:rPr lang="en-US" sz="1800" b="0" i="0" u="none" strike="noStrike" baseline="0" dirty="0">
                <a:latin typeface="BeraSerif-Roman"/>
              </a:rPr>
              <a:t>)</a:t>
            </a:r>
          </a:p>
          <a:p>
            <a:pPr algn="l"/>
            <a:r>
              <a:rPr lang="en-US" sz="2000" b="0" i="0" u="none" strike="noStrike" baseline="0" dirty="0">
                <a:latin typeface="BeraSerif-Roman"/>
              </a:rPr>
              <a:t>Kaggle metadata</a:t>
            </a:r>
            <a:r>
              <a:rPr lang="en-US" sz="2000" dirty="0">
                <a:latin typeface="BeraSerif-Roman"/>
              </a:rPr>
              <a:t> </a:t>
            </a:r>
            <a:r>
              <a:rPr lang="en-US" sz="1800" dirty="0">
                <a:latin typeface="BeraSerif-Roman"/>
              </a:rPr>
              <a:t>(</a:t>
            </a:r>
            <a:r>
              <a:rPr lang="en-US" sz="1600" b="0" i="0" u="none" strike="noStrike" baseline="0" dirty="0">
                <a:latin typeface="BeraSerif-Roman"/>
                <a:hlinkClick r:id="rId3"/>
              </a:rPr>
              <a:t>https://github.com/Kaggle/kaggle-api/wiki/Dataset-Metadata</a:t>
            </a:r>
            <a:r>
              <a:rPr lang="en-US" sz="1800" dirty="0">
                <a:latin typeface="BeraSerif-Roman"/>
              </a:rPr>
              <a:t>)</a:t>
            </a:r>
            <a:endParaRPr lang="en-US" sz="2000" dirty="0">
              <a:latin typeface="BeraSerif-Roman"/>
            </a:endParaRPr>
          </a:p>
          <a:p>
            <a:pPr>
              <a:lnSpc>
                <a:spcPct val="150000"/>
              </a:lnSpc>
            </a:pPr>
            <a:r>
              <a:rPr lang="en-US" sz="2000" b="0" i="0" u="none" strike="noStrike" baseline="0" dirty="0">
                <a:latin typeface="BeraSerif-Roman"/>
              </a:rPr>
              <a:t>Data Nutrition Labels (Holland et al. 2018)</a:t>
            </a:r>
          </a:p>
          <a:p>
            <a:pPr>
              <a:lnSpc>
                <a:spcPct val="150000"/>
              </a:lnSpc>
            </a:pPr>
            <a:r>
              <a:rPr lang="en-US" sz="2000" b="0" i="0" u="none" strike="noStrike" baseline="0" dirty="0">
                <a:latin typeface="BeraSerif-Roman"/>
              </a:rPr>
              <a:t>Data Cards (</a:t>
            </a:r>
            <a:r>
              <a:rPr lang="en-US" sz="2000" b="0" i="0" u="none" strike="noStrike" baseline="0" dirty="0" err="1">
                <a:latin typeface="BeraSerif-Roman"/>
              </a:rPr>
              <a:t>Pushkarna</a:t>
            </a:r>
            <a:r>
              <a:rPr lang="en-US" sz="2000" b="0" i="0" u="none" strike="noStrike" baseline="0" dirty="0">
                <a:latin typeface="BeraSerif-Roman"/>
              </a:rPr>
              <a:t>, </a:t>
            </a:r>
            <a:r>
              <a:rPr lang="en-US" sz="2000" b="0" i="0" u="none" strike="noStrike" baseline="0" dirty="0" err="1">
                <a:latin typeface="BeraSerif-Roman"/>
              </a:rPr>
              <a:t>Zaldivar</a:t>
            </a:r>
            <a:r>
              <a:rPr lang="en-US" sz="2000" b="0" i="0" u="none" strike="noStrike" baseline="0" dirty="0">
                <a:latin typeface="BeraSerif-Roman"/>
              </a:rPr>
              <a:t>, and </a:t>
            </a:r>
            <a:r>
              <a:rPr lang="en-US" sz="2000" b="0" i="0" u="none" strike="noStrike" baseline="0" dirty="0" err="1">
                <a:latin typeface="BeraSerif-Roman"/>
              </a:rPr>
              <a:t>Kjartansson</a:t>
            </a:r>
            <a:r>
              <a:rPr lang="en-US" sz="2000" b="0" i="0" u="none" strike="noStrike" baseline="0" dirty="0">
                <a:latin typeface="BeraSerif-Roman"/>
              </a:rPr>
              <a:t> 2022)</a:t>
            </a:r>
          </a:p>
          <a:p>
            <a:pPr>
              <a:lnSpc>
                <a:spcPct val="150000"/>
              </a:lnSpc>
            </a:pPr>
            <a:r>
              <a:rPr lang="fr-FR" sz="2000" b="0" i="0" u="none" strike="noStrike" baseline="0" dirty="0">
                <a:latin typeface="BeraSerif-Roman"/>
              </a:rPr>
              <a:t>Croissant (Akhtar et al. 2024)</a:t>
            </a:r>
          </a:p>
          <a:p>
            <a:pPr>
              <a:lnSpc>
                <a:spcPct val="150000"/>
              </a:lnSpc>
            </a:pPr>
            <a:r>
              <a:rPr lang="en-US" sz="2000" b="0" i="0" u="none" strike="noStrike" baseline="0" dirty="0" err="1">
                <a:latin typeface="BeraSerif-Roman"/>
              </a:rPr>
              <a:t>Crowdworksheets</a:t>
            </a:r>
            <a:r>
              <a:rPr lang="en-US" sz="2000" b="0" i="0" u="none" strike="noStrike" baseline="0" dirty="0">
                <a:latin typeface="BeraSerif-Roman"/>
              </a:rPr>
              <a:t> (Diaz et al. 2022)</a:t>
            </a:r>
            <a:endParaRPr lang="fr-FR" sz="2000" dirty="0">
              <a:latin typeface="BeraSerif-Roman"/>
            </a:endParaRPr>
          </a:p>
          <a:p>
            <a:pPr>
              <a:lnSpc>
                <a:spcPct val="150000"/>
              </a:lnSpc>
            </a:pPr>
            <a:r>
              <a:rPr lang="en-US" sz="2000" b="0" i="0" u="none" strike="noStrike" baseline="0" dirty="0">
                <a:latin typeface="BeraSerif-Roman"/>
              </a:rPr>
              <a:t>Fairness Datasets Ontology </a:t>
            </a:r>
            <a:r>
              <a:rPr lang="en-US" sz="1800" b="0" i="0" u="none" strike="noStrike" baseline="0" dirty="0">
                <a:latin typeface="BeraSerif-Roman"/>
              </a:rPr>
              <a:t>(</a:t>
            </a:r>
            <a:r>
              <a:rPr lang="en-US" sz="1600" b="0" i="0" u="none" strike="noStrike" baseline="0" dirty="0">
                <a:latin typeface="BeraSerif-Roman"/>
                <a:hlinkClick r:id="rId4"/>
              </a:rPr>
              <a:t>https://fairnessdatasets.dei.unipd.it/schema/</a:t>
            </a:r>
            <a:r>
              <a:rPr lang="en-US" sz="1800" b="0" i="0" u="none" strike="noStrike" baseline="0" dirty="0">
                <a:latin typeface="BeraSerif-Roman"/>
              </a:rPr>
              <a:t>)</a:t>
            </a:r>
            <a:endParaRPr lang="en-US" sz="2000" b="0" i="0" u="none" strike="noStrike" baseline="0" dirty="0">
              <a:latin typeface="BeraSerif-Roman"/>
            </a:endParaRPr>
          </a:p>
          <a:p>
            <a:pPr>
              <a:lnSpc>
                <a:spcPct val="150000"/>
              </a:lnSpc>
            </a:pPr>
            <a:r>
              <a:rPr lang="en-US" sz="2000" b="0" i="0" u="none" strike="noStrike" baseline="0" dirty="0" err="1">
                <a:latin typeface="BeraSerif-Roman"/>
              </a:rPr>
              <a:t>DescribeML</a:t>
            </a:r>
            <a:r>
              <a:rPr lang="en-US" sz="2000" b="0" i="0" u="none" strike="noStrike" baseline="0" dirty="0">
                <a:latin typeface="BeraSerif-Roman"/>
              </a:rPr>
              <a:t> (</a:t>
            </a:r>
            <a:r>
              <a:rPr lang="en-US" sz="2000" b="0" i="0" u="none" strike="noStrike" baseline="0" dirty="0" err="1">
                <a:latin typeface="BeraSerif-Roman"/>
              </a:rPr>
              <a:t>Giner-Miguelez</a:t>
            </a:r>
            <a:r>
              <a:rPr lang="en-US" sz="2000" b="0" i="0" u="none" strike="noStrike" baseline="0" dirty="0">
                <a:latin typeface="BeraSerif-Roman"/>
              </a:rPr>
              <a:t>, Gomez, and Cabot 2023)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3176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FDCB39-96D1-208E-6838-769A1413F3B5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0" i="0" u="none" strike="noStrike" kern="1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Vocabulary Engineering Process for Croissant-RAI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3A2182-389F-E94A-3D15-B34F06496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59" y="1655276"/>
            <a:ext cx="11248882" cy="500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77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E3EB5-2341-DA8D-BFAD-3DB8B8EB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291" y="33321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Cases for Croissant-RAI</a:t>
            </a:r>
          </a:p>
        </p:txBody>
      </p:sp>
      <p:grpSp>
        <p:nvGrpSpPr>
          <p:cNvPr id="3" name="Google Shape;204;p28">
            <a:extLst>
              <a:ext uri="{FF2B5EF4-FFF2-40B4-BE49-F238E27FC236}">
                <a16:creationId xmlns:a16="http://schemas.microsoft.com/office/drawing/2014/main" id="{9A463ADB-79F1-9AB4-9DB0-1C00483A5155}"/>
              </a:ext>
            </a:extLst>
          </p:cNvPr>
          <p:cNvGrpSpPr/>
          <p:nvPr/>
        </p:nvGrpSpPr>
        <p:grpSpPr>
          <a:xfrm>
            <a:off x="632086" y="2538016"/>
            <a:ext cx="10927827" cy="2407208"/>
            <a:chOff x="354539" y="3576445"/>
            <a:chExt cx="6898194" cy="1509142"/>
          </a:xfrm>
        </p:grpSpPr>
        <p:grpSp>
          <p:nvGrpSpPr>
            <p:cNvPr id="5" name="Google Shape;205;p28">
              <a:extLst>
                <a:ext uri="{FF2B5EF4-FFF2-40B4-BE49-F238E27FC236}">
                  <a16:creationId xmlns:a16="http://schemas.microsoft.com/office/drawing/2014/main" id="{72D60B7B-622A-8CD1-8BC5-75D196333EB3}"/>
                </a:ext>
              </a:extLst>
            </p:cNvPr>
            <p:cNvGrpSpPr/>
            <p:nvPr/>
          </p:nvGrpSpPr>
          <p:grpSpPr>
            <a:xfrm>
              <a:off x="5719438" y="3576446"/>
              <a:ext cx="1533295" cy="1508971"/>
              <a:chOff x="6077707" y="1644751"/>
              <a:chExt cx="1854045" cy="1854000"/>
            </a:xfrm>
          </p:grpSpPr>
          <p:sp>
            <p:nvSpPr>
              <p:cNvPr id="39" name="Google Shape;206;p28">
                <a:extLst>
                  <a:ext uri="{FF2B5EF4-FFF2-40B4-BE49-F238E27FC236}">
                    <a16:creationId xmlns:a16="http://schemas.microsoft.com/office/drawing/2014/main" id="{641E2099-537C-ACEC-A195-1117EDA9ACFB}"/>
                  </a:ext>
                </a:extLst>
              </p:cNvPr>
              <p:cNvSpPr/>
              <p:nvPr/>
            </p:nvSpPr>
            <p:spPr>
              <a:xfrm>
                <a:off x="6077707" y="1644751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07;p28">
                <a:extLst>
                  <a:ext uri="{FF2B5EF4-FFF2-40B4-BE49-F238E27FC236}">
                    <a16:creationId xmlns:a16="http://schemas.microsoft.com/office/drawing/2014/main" id="{38337F5E-E46F-1BBF-B0E5-4947584F45A5}"/>
                  </a:ext>
                </a:extLst>
              </p:cNvPr>
              <p:cNvSpPr txBox="1"/>
              <p:nvPr/>
            </p:nvSpPr>
            <p:spPr>
              <a:xfrm>
                <a:off x="6342352" y="2104763"/>
                <a:ext cx="1589400" cy="52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1058235">
                  <a:lnSpc>
                    <a:spcPct val="115000"/>
                  </a:lnSpc>
                  <a:spcAft>
                    <a:spcPts val="978"/>
                  </a:spcAft>
                </a:pPr>
                <a:r>
                  <a:rPr lang="en" sz="2315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Regulatory compliance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6" name="Google Shape;208;p28">
              <a:extLst>
                <a:ext uri="{FF2B5EF4-FFF2-40B4-BE49-F238E27FC236}">
                  <a16:creationId xmlns:a16="http://schemas.microsoft.com/office/drawing/2014/main" id="{883ACF1E-BA35-245F-45EB-924012B94CB2}"/>
                </a:ext>
              </a:extLst>
            </p:cNvPr>
            <p:cNvGrpSpPr/>
            <p:nvPr/>
          </p:nvGrpSpPr>
          <p:grpSpPr>
            <a:xfrm>
              <a:off x="4378269" y="3576445"/>
              <a:ext cx="1533258" cy="1508971"/>
              <a:chOff x="4455905" y="1644751"/>
              <a:chExt cx="1854000" cy="1854000"/>
            </a:xfrm>
          </p:grpSpPr>
          <p:sp>
            <p:nvSpPr>
              <p:cNvPr id="37" name="Google Shape;209;p28">
                <a:extLst>
                  <a:ext uri="{FF2B5EF4-FFF2-40B4-BE49-F238E27FC236}">
                    <a16:creationId xmlns:a16="http://schemas.microsoft.com/office/drawing/2014/main" id="{F39A0825-CC82-3FBC-426A-5494187E9689}"/>
                  </a:ext>
                </a:extLst>
              </p:cNvPr>
              <p:cNvSpPr/>
              <p:nvPr/>
            </p:nvSpPr>
            <p:spPr>
              <a:xfrm>
                <a:off x="4455905" y="1644751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10;p28">
                <a:extLst>
                  <a:ext uri="{FF2B5EF4-FFF2-40B4-BE49-F238E27FC236}">
                    <a16:creationId xmlns:a16="http://schemas.microsoft.com/office/drawing/2014/main" id="{7F0DADC4-C80A-5049-4C08-4E211545095A}"/>
                  </a:ext>
                </a:extLst>
              </p:cNvPr>
              <p:cNvSpPr txBox="1"/>
              <p:nvPr/>
            </p:nvSpPr>
            <p:spPr>
              <a:xfrm>
                <a:off x="4737530" y="2000329"/>
                <a:ext cx="1572300" cy="77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1058235">
                  <a:lnSpc>
                    <a:spcPct val="115000"/>
                  </a:lnSpc>
                  <a:spcAft>
                    <a:spcPts val="978"/>
                  </a:spcAft>
                </a:pPr>
                <a:r>
                  <a:rPr lang="en" sz="2315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AI safety &amp; fairness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7" name="Google Shape;211;p28">
              <a:extLst>
                <a:ext uri="{FF2B5EF4-FFF2-40B4-BE49-F238E27FC236}">
                  <a16:creationId xmlns:a16="http://schemas.microsoft.com/office/drawing/2014/main" id="{4AF940DA-16D5-E09B-084A-1BFD9757187A}"/>
                </a:ext>
              </a:extLst>
            </p:cNvPr>
            <p:cNvGrpSpPr/>
            <p:nvPr/>
          </p:nvGrpSpPr>
          <p:grpSpPr>
            <a:xfrm>
              <a:off x="3036974" y="3576492"/>
              <a:ext cx="1533258" cy="1508971"/>
              <a:chOff x="2834102" y="1644762"/>
              <a:chExt cx="1854000" cy="1854000"/>
            </a:xfrm>
          </p:grpSpPr>
          <p:sp>
            <p:nvSpPr>
              <p:cNvPr id="35" name="Google Shape;212;p28">
                <a:extLst>
                  <a:ext uri="{FF2B5EF4-FFF2-40B4-BE49-F238E27FC236}">
                    <a16:creationId xmlns:a16="http://schemas.microsoft.com/office/drawing/2014/main" id="{92AF3B04-4C13-1F65-A671-6EFDB2EF9586}"/>
                  </a:ext>
                </a:extLst>
              </p:cNvPr>
              <p:cNvSpPr/>
              <p:nvPr/>
            </p:nvSpPr>
            <p:spPr>
              <a:xfrm>
                <a:off x="2834102" y="1644762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13;p28">
                <a:extLst>
                  <a:ext uri="{FF2B5EF4-FFF2-40B4-BE49-F238E27FC236}">
                    <a16:creationId xmlns:a16="http://schemas.microsoft.com/office/drawing/2014/main" id="{BD9921C5-E82F-5BBA-7F7E-8DA2BBBB5565}"/>
                  </a:ext>
                </a:extLst>
              </p:cNvPr>
              <p:cNvSpPr txBox="1"/>
              <p:nvPr/>
            </p:nvSpPr>
            <p:spPr>
              <a:xfrm>
                <a:off x="3087398" y="2075660"/>
                <a:ext cx="1368600" cy="51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1058235">
                  <a:lnSpc>
                    <a:spcPct val="115000"/>
                  </a:lnSpc>
                  <a:spcAft>
                    <a:spcPts val="978"/>
                  </a:spcAft>
                </a:pPr>
                <a:r>
                  <a:rPr lang="en" sz="2315" kern="1200" dirty="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Participa-tory Data</a:t>
                </a:r>
                <a:endParaRPr sz="2000" dirty="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" name="Google Shape;214;p28">
              <a:extLst>
                <a:ext uri="{FF2B5EF4-FFF2-40B4-BE49-F238E27FC236}">
                  <a16:creationId xmlns:a16="http://schemas.microsoft.com/office/drawing/2014/main" id="{B544DC8B-2C89-5A6D-D1AE-85372369AA70}"/>
                </a:ext>
              </a:extLst>
            </p:cNvPr>
            <p:cNvGrpSpPr/>
            <p:nvPr/>
          </p:nvGrpSpPr>
          <p:grpSpPr>
            <a:xfrm>
              <a:off x="1695780" y="3576521"/>
              <a:ext cx="1533258" cy="1508971"/>
              <a:chOff x="1212300" y="1644762"/>
              <a:chExt cx="1854000" cy="1854000"/>
            </a:xfrm>
          </p:grpSpPr>
          <p:sp>
            <p:nvSpPr>
              <p:cNvPr id="23" name="Google Shape;215;p28">
                <a:extLst>
                  <a:ext uri="{FF2B5EF4-FFF2-40B4-BE49-F238E27FC236}">
                    <a16:creationId xmlns:a16="http://schemas.microsoft.com/office/drawing/2014/main" id="{FAC13118-D916-FCAD-A3D6-6DE23F74E4F1}"/>
                  </a:ext>
                </a:extLst>
              </p:cNvPr>
              <p:cNvSpPr/>
              <p:nvPr/>
            </p:nvSpPr>
            <p:spPr>
              <a:xfrm>
                <a:off x="1212300" y="1644762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16;p28">
                <a:extLst>
                  <a:ext uri="{FF2B5EF4-FFF2-40B4-BE49-F238E27FC236}">
                    <a16:creationId xmlns:a16="http://schemas.microsoft.com/office/drawing/2014/main" id="{70FA069D-9CCE-B425-CBC1-800819222324}"/>
                  </a:ext>
                </a:extLst>
              </p:cNvPr>
              <p:cNvSpPr txBox="1"/>
              <p:nvPr/>
            </p:nvSpPr>
            <p:spPr>
              <a:xfrm>
                <a:off x="1444500" y="2071550"/>
                <a:ext cx="1290600" cy="52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1058235">
                  <a:lnSpc>
                    <a:spcPct val="115000"/>
                  </a:lnSpc>
                  <a:spcAft>
                    <a:spcPts val="978"/>
                  </a:spcAft>
                </a:pPr>
                <a:r>
                  <a:rPr lang="en" sz="2315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Labeling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10" name="Google Shape;217;p28">
              <a:extLst>
                <a:ext uri="{FF2B5EF4-FFF2-40B4-BE49-F238E27FC236}">
                  <a16:creationId xmlns:a16="http://schemas.microsoft.com/office/drawing/2014/main" id="{165221C0-2BF0-4F38-BE3C-0BA38C217692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583138" y="4494591"/>
              <a:ext cx="440978" cy="4409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218;p28">
              <a:extLst>
                <a:ext uri="{FF2B5EF4-FFF2-40B4-BE49-F238E27FC236}">
                  <a16:creationId xmlns:a16="http://schemas.microsoft.com/office/drawing/2014/main" id="{C886313B-0988-18B2-4BA1-2352F8CE2A8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24368" y="4492138"/>
              <a:ext cx="440978" cy="4409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224;p28">
              <a:extLst>
                <a:ext uri="{FF2B5EF4-FFF2-40B4-BE49-F238E27FC236}">
                  <a16:creationId xmlns:a16="http://schemas.microsoft.com/office/drawing/2014/main" id="{9C4BCED4-ADEE-4E19-2CAD-31FACCD23112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65635" y="4468307"/>
              <a:ext cx="493554" cy="4935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225;p28">
              <a:extLst>
                <a:ext uri="{FF2B5EF4-FFF2-40B4-BE49-F238E27FC236}">
                  <a16:creationId xmlns:a16="http://schemas.microsoft.com/office/drawing/2014/main" id="{51432705-3038-14A0-A30D-18EE0D9E941A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41905" y="4494588"/>
              <a:ext cx="440978" cy="4409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" name="Google Shape;226;p28">
              <a:extLst>
                <a:ext uri="{FF2B5EF4-FFF2-40B4-BE49-F238E27FC236}">
                  <a16:creationId xmlns:a16="http://schemas.microsoft.com/office/drawing/2014/main" id="{6D563D75-7867-1653-95BE-80FB6DF573C0}"/>
                </a:ext>
              </a:extLst>
            </p:cNvPr>
            <p:cNvGrpSpPr/>
            <p:nvPr/>
          </p:nvGrpSpPr>
          <p:grpSpPr>
            <a:xfrm>
              <a:off x="354539" y="3576616"/>
              <a:ext cx="1533258" cy="1508971"/>
              <a:chOff x="1212300" y="1644762"/>
              <a:chExt cx="1854000" cy="1854000"/>
            </a:xfrm>
          </p:grpSpPr>
          <p:sp>
            <p:nvSpPr>
              <p:cNvPr id="19" name="Google Shape;227;p28">
                <a:extLst>
                  <a:ext uri="{FF2B5EF4-FFF2-40B4-BE49-F238E27FC236}">
                    <a16:creationId xmlns:a16="http://schemas.microsoft.com/office/drawing/2014/main" id="{51CF1F44-6F04-C2F3-D619-F04C9BB4E5A4}"/>
                  </a:ext>
                </a:extLst>
              </p:cNvPr>
              <p:cNvSpPr/>
              <p:nvPr/>
            </p:nvSpPr>
            <p:spPr>
              <a:xfrm>
                <a:off x="1212300" y="1644762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28;p28">
                <a:extLst>
                  <a:ext uri="{FF2B5EF4-FFF2-40B4-BE49-F238E27FC236}">
                    <a16:creationId xmlns:a16="http://schemas.microsoft.com/office/drawing/2014/main" id="{E6C2F168-7D90-A8FC-0162-6AA358CC5630}"/>
                  </a:ext>
                </a:extLst>
              </p:cNvPr>
              <p:cNvSpPr txBox="1"/>
              <p:nvPr/>
            </p:nvSpPr>
            <p:spPr>
              <a:xfrm>
                <a:off x="1444500" y="2071550"/>
                <a:ext cx="1290600" cy="52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1058235">
                  <a:lnSpc>
                    <a:spcPct val="115000"/>
                  </a:lnSpc>
                  <a:spcAft>
                    <a:spcPts val="978"/>
                  </a:spcAft>
                </a:pPr>
                <a:r>
                  <a:rPr lang="en" sz="2315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Life Cycle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18" name="Google Shape;229;p28">
              <a:extLst>
                <a:ext uri="{FF2B5EF4-FFF2-40B4-BE49-F238E27FC236}">
                  <a16:creationId xmlns:a16="http://schemas.microsoft.com/office/drawing/2014/main" id="{6F8FAB36-9FD0-67B2-504A-74C5225F6736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53530" y="4494607"/>
              <a:ext cx="440978" cy="44097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594047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9EB71B3-3BF6-EB4D-F9C6-8A5B2ED78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24" y="1683756"/>
            <a:ext cx="3456420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Life Cycle</a:t>
            </a:r>
          </a:p>
        </p:txBody>
      </p:sp>
      <p:grpSp>
        <p:nvGrpSpPr>
          <p:cNvPr id="3" name="Google Shape;204;p28">
            <a:extLst>
              <a:ext uri="{FF2B5EF4-FFF2-40B4-BE49-F238E27FC236}">
                <a16:creationId xmlns:a16="http://schemas.microsoft.com/office/drawing/2014/main" id="{9A463ADB-79F1-9AB4-9DB0-1C00483A5155}"/>
              </a:ext>
            </a:extLst>
          </p:cNvPr>
          <p:cNvGrpSpPr/>
          <p:nvPr/>
        </p:nvGrpSpPr>
        <p:grpSpPr>
          <a:xfrm>
            <a:off x="4429760" y="2661920"/>
            <a:ext cx="7142125" cy="1549773"/>
            <a:chOff x="354539" y="3576445"/>
            <a:chExt cx="6898194" cy="1509142"/>
          </a:xfrm>
        </p:grpSpPr>
        <p:grpSp>
          <p:nvGrpSpPr>
            <p:cNvPr id="5" name="Google Shape;205;p28">
              <a:extLst>
                <a:ext uri="{FF2B5EF4-FFF2-40B4-BE49-F238E27FC236}">
                  <a16:creationId xmlns:a16="http://schemas.microsoft.com/office/drawing/2014/main" id="{72D60B7B-622A-8CD1-8BC5-75D196333EB3}"/>
                </a:ext>
              </a:extLst>
            </p:cNvPr>
            <p:cNvGrpSpPr/>
            <p:nvPr/>
          </p:nvGrpSpPr>
          <p:grpSpPr>
            <a:xfrm>
              <a:off x="5719438" y="3576446"/>
              <a:ext cx="1533295" cy="1508971"/>
              <a:chOff x="6077707" y="1644751"/>
              <a:chExt cx="1854045" cy="1854000"/>
            </a:xfrm>
          </p:grpSpPr>
          <p:sp>
            <p:nvSpPr>
              <p:cNvPr id="39" name="Google Shape;206;p28">
                <a:extLst>
                  <a:ext uri="{FF2B5EF4-FFF2-40B4-BE49-F238E27FC236}">
                    <a16:creationId xmlns:a16="http://schemas.microsoft.com/office/drawing/2014/main" id="{641E2099-537C-ACEC-A195-1117EDA9ACFB}"/>
                  </a:ext>
                </a:extLst>
              </p:cNvPr>
              <p:cNvSpPr/>
              <p:nvPr/>
            </p:nvSpPr>
            <p:spPr>
              <a:xfrm>
                <a:off x="6077707" y="1644751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07;p28">
                <a:extLst>
                  <a:ext uri="{FF2B5EF4-FFF2-40B4-BE49-F238E27FC236}">
                    <a16:creationId xmlns:a16="http://schemas.microsoft.com/office/drawing/2014/main" id="{38337F5E-E46F-1BBF-B0E5-4947584F45A5}"/>
                  </a:ext>
                </a:extLst>
              </p:cNvPr>
              <p:cNvSpPr txBox="1"/>
              <p:nvPr/>
            </p:nvSpPr>
            <p:spPr>
              <a:xfrm>
                <a:off x="6342352" y="2104763"/>
                <a:ext cx="1589400" cy="52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Regulatory compliance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6" name="Google Shape;208;p28">
              <a:extLst>
                <a:ext uri="{FF2B5EF4-FFF2-40B4-BE49-F238E27FC236}">
                  <a16:creationId xmlns:a16="http://schemas.microsoft.com/office/drawing/2014/main" id="{883ACF1E-BA35-245F-45EB-924012B94CB2}"/>
                </a:ext>
              </a:extLst>
            </p:cNvPr>
            <p:cNvGrpSpPr/>
            <p:nvPr/>
          </p:nvGrpSpPr>
          <p:grpSpPr>
            <a:xfrm>
              <a:off x="4378269" y="3576445"/>
              <a:ext cx="1533258" cy="1508971"/>
              <a:chOff x="4455905" y="1644751"/>
              <a:chExt cx="1854000" cy="1854000"/>
            </a:xfrm>
          </p:grpSpPr>
          <p:sp>
            <p:nvSpPr>
              <p:cNvPr id="37" name="Google Shape;209;p28">
                <a:extLst>
                  <a:ext uri="{FF2B5EF4-FFF2-40B4-BE49-F238E27FC236}">
                    <a16:creationId xmlns:a16="http://schemas.microsoft.com/office/drawing/2014/main" id="{F39A0825-CC82-3FBC-426A-5494187E9689}"/>
                  </a:ext>
                </a:extLst>
              </p:cNvPr>
              <p:cNvSpPr/>
              <p:nvPr/>
            </p:nvSpPr>
            <p:spPr>
              <a:xfrm>
                <a:off x="4455905" y="1644751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10;p28">
                <a:extLst>
                  <a:ext uri="{FF2B5EF4-FFF2-40B4-BE49-F238E27FC236}">
                    <a16:creationId xmlns:a16="http://schemas.microsoft.com/office/drawing/2014/main" id="{7F0DADC4-C80A-5049-4C08-4E211545095A}"/>
                  </a:ext>
                </a:extLst>
              </p:cNvPr>
              <p:cNvSpPr txBox="1"/>
              <p:nvPr/>
            </p:nvSpPr>
            <p:spPr>
              <a:xfrm>
                <a:off x="4737530" y="2000329"/>
                <a:ext cx="1572300" cy="77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AI safety &amp; fairness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7" name="Google Shape;211;p28">
              <a:extLst>
                <a:ext uri="{FF2B5EF4-FFF2-40B4-BE49-F238E27FC236}">
                  <a16:creationId xmlns:a16="http://schemas.microsoft.com/office/drawing/2014/main" id="{4AF940DA-16D5-E09B-084A-1BFD9757187A}"/>
                </a:ext>
              </a:extLst>
            </p:cNvPr>
            <p:cNvGrpSpPr/>
            <p:nvPr/>
          </p:nvGrpSpPr>
          <p:grpSpPr>
            <a:xfrm>
              <a:off x="3036974" y="3576492"/>
              <a:ext cx="1533258" cy="1508971"/>
              <a:chOff x="2834102" y="1644762"/>
              <a:chExt cx="1854000" cy="1854000"/>
            </a:xfrm>
          </p:grpSpPr>
          <p:sp>
            <p:nvSpPr>
              <p:cNvPr id="35" name="Google Shape;212;p28">
                <a:extLst>
                  <a:ext uri="{FF2B5EF4-FFF2-40B4-BE49-F238E27FC236}">
                    <a16:creationId xmlns:a16="http://schemas.microsoft.com/office/drawing/2014/main" id="{92AF3B04-4C13-1F65-A671-6EFDB2EF9586}"/>
                  </a:ext>
                </a:extLst>
              </p:cNvPr>
              <p:cNvSpPr/>
              <p:nvPr/>
            </p:nvSpPr>
            <p:spPr>
              <a:xfrm>
                <a:off x="2834102" y="1644762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13;p28">
                <a:extLst>
                  <a:ext uri="{FF2B5EF4-FFF2-40B4-BE49-F238E27FC236}">
                    <a16:creationId xmlns:a16="http://schemas.microsoft.com/office/drawing/2014/main" id="{BD9921C5-E82F-5BBA-7F7E-8DA2BBBB5565}"/>
                  </a:ext>
                </a:extLst>
              </p:cNvPr>
              <p:cNvSpPr txBox="1"/>
              <p:nvPr/>
            </p:nvSpPr>
            <p:spPr>
              <a:xfrm>
                <a:off x="3087398" y="2075660"/>
                <a:ext cx="1368600" cy="51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Participa-tory Data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" name="Google Shape;214;p28">
              <a:extLst>
                <a:ext uri="{FF2B5EF4-FFF2-40B4-BE49-F238E27FC236}">
                  <a16:creationId xmlns:a16="http://schemas.microsoft.com/office/drawing/2014/main" id="{B544DC8B-2C89-5A6D-D1AE-85372369AA70}"/>
                </a:ext>
              </a:extLst>
            </p:cNvPr>
            <p:cNvGrpSpPr/>
            <p:nvPr/>
          </p:nvGrpSpPr>
          <p:grpSpPr>
            <a:xfrm>
              <a:off x="1695780" y="3576521"/>
              <a:ext cx="1533258" cy="1508971"/>
              <a:chOff x="1212300" y="1644762"/>
              <a:chExt cx="1854000" cy="1854000"/>
            </a:xfrm>
          </p:grpSpPr>
          <p:sp>
            <p:nvSpPr>
              <p:cNvPr id="23" name="Google Shape;215;p28">
                <a:extLst>
                  <a:ext uri="{FF2B5EF4-FFF2-40B4-BE49-F238E27FC236}">
                    <a16:creationId xmlns:a16="http://schemas.microsoft.com/office/drawing/2014/main" id="{FAC13118-D916-FCAD-A3D6-6DE23F74E4F1}"/>
                  </a:ext>
                </a:extLst>
              </p:cNvPr>
              <p:cNvSpPr/>
              <p:nvPr/>
            </p:nvSpPr>
            <p:spPr>
              <a:xfrm>
                <a:off x="1212300" y="1644762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16;p28">
                <a:extLst>
                  <a:ext uri="{FF2B5EF4-FFF2-40B4-BE49-F238E27FC236}">
                    <a16:creationId xmlns:a16="http://schemas.microsoft.com/office/drawing/2014/main" id="{70FA069D-9CCE-B425-CBC1-800819222324}"/>
                  </a:ext>
                </a:extLst>
              </p:cNvPr>
              <p:cNvSpPr txBox="1"/>
              <p:nvPr/>
            </p:nvSpPr>
            <p:spPr>
              <a:xfrm>
                <a:off x="1444500" y="2071550"/>
                <a:ext cx="1290600" cy="52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Labeling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10" name="Google Shape;217;p28">
              <a:extLst>
                <a:ext uri="{FF2B5EF4-FFF2-40B4-BE49-F238E27FC236}">
                  <a16:creationId xmlns:a16="http://schemas.microsoft.com/office/drawing/2014/main" id="{165221C0-2BF0-4F38-BE3C-0BA38C217692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583138" y="4494591"/>
              <a:ext cx="440978" cy="4409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218;p28">
              <a:extLst>
                <a:ext uri="{FF2B5EF4-FFF2-40B4-BE49-F238E27FC236}">
                  <a16:creationId xmlns:a16="http://schemas.microsoft.com/office/drawing/2014/main" id="{C886313B-0988-18B2-4BA1-2352F8CE2A8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24368" y="4492138"/>
              <a:ext cx="440978" cy="4409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224;p28">
              <a:extLst>
                <a:ext uri="{FF2B5EF4-FFF2-40B4-BE49-F238E27FC236}">
                  <a16:creationId xmlns:a16="http://schemas.microsoft.com/office/drawing/2014/main" id="{9C4BCED4-ADEE-4E19-2CAD-31FACCD23112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65635" y="4468307"/>
              <a:ext cx="493554" cy="4935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225;p28">
              <a:extLst>
                <a:ext uri="{FF2B5EF4-FFF2-40B4-BE49-F238E27FC236}">
                  <a16:creationId xmlns:a16="http://schemas.microsoft.com/office/drawing/2014/main" id="{51432705-3038-14A0-A30D-18EE0D9E941A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41905" y="4494588"/>
              <a:ext cx="440978" cy="4409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" name="Google Shape;226;p28">
              <a:extLst>
                <a:ext uri="{FF2B5EF4-FFF2-40B4-BE49-F238E27FC236}">
                  <a16:creationId xmlns:a16="http://schemas.microsoft.com/office/drawing/2014/main" id="{6D563D75-7867-1653-95BE-80FB6DF573C0}"/>
                </a:ext>
              </a:extLst>
            </p:cNvPr>
            <p:cNvGrpSpPr/>
            <p:nvPr/>
          </p:nvGrpSpPr>
          <p:grpSpPr>
            <a:xfrm>
              <a:off x="354539" y="3576616"/>
              <a:ext cx="1533258" cy="1508971"/>
              <a:chOff x="1212300" y="1644762"/>
              <a:chExt cx="1854000" cy="1854000"/>
            </a:xfrm>
          </p:grpSpPr>
          <p:sp>
            <p:nvSpPr>
              <p:cNvPr id="19" name="Google Shape;227;p28">
                <a:extLst>
                  <a:ext uri="{FF2B5EF4-FFF2-40B4-BE49-F238E27FC236}">
                    <a16:creationId xmlns:a16="http://schemas.microsoft.com/office/drawing/2014/main" id="{51CF1F44-6F04-C2F3-D619-F04C9BB4E5A4}"/>
                  </a:ext>
                </a:extLst>
              </p:cNvPr>
              <p:cNvSpPr/>
              <p:nvPr/>
            </p:nvSpPr>
            <p:spPr>
              <a:xfrm>
                <a:off x="1212300" y="1644762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28;p28">
                <a:extLst>
                  <a:ext uri="{FF2B5EF4-FFF2-40B4-BE49-F238E27FC236}">
                    <a16:creationId xmlns:a16="http://schemas.microsoft.com/office/drawing/2014/main" id="{E6C2F168-7D90-A8FC-0162-6AA358CC5630}"/>
                  </a:ext>
                </a:extLst>
              </p:cNvPr>
              <p:cNvSpPr txBox="1"/>
              <p:nvPr/>
            </p:nvSpPr>
            <p:spPr>
              <a:xfrm>
                <a:off x="1444500" y="2071550"/>
                <a:ext cx="1290600" cy="52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Life Cycle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18" name="Google Shape;229;p28">
              <a:extLst>
                <a:ext uri="{FF2B5EF4-FFF2-40B4-BE49-F238E27FC236}">
                  <a16:creationId xmlns:a16="http://schemas.microsoft.com/office/drawing/2014/main" id="{6F8FAB36-9FD0-67B2-504A-74C5225F6736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53530" y="4494607"/>
              <a:ext cx="440978" cy="4409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Google Shape;219;p28">
            <a:extLst>
              <a:ext uri="{FF2B5EF4-FFF2-40B4-BE49-F238E27FC236}">
                <a16:creationId xmlns:a16="http://schemas.microsoft.com/office/drawing/2014/main" id="{B7CD686D-EBE0-73A4-BE90-9C90911F67A7}"/>
              </a:ext>
            </a:extLst>
          </p:cNvPr>
          <p:cNvSpPr txBox="1"/>
          <p:nvPr/>
        </p:nvSpPr>
        <p:spPr>
          <a:xfrm>
            <a:off x="4450980" y="4584314"/>
            <a:ext cx="1570300" cy="194380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rai:dataLimitations 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rai:dataCollection </a:t>
            </a:r>
            <a:b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rai:useCases rai:dataReleaseMaintenance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rai:Data Processing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rai:Data Selection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rai:Data Inclusion/Exclusion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rai:Relationship to Source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47474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" name="Google Shape;230;p28">
            <a:extLst>
              <a:ext uri="{FF2B5EF4-FFF2-40B4-BE49-F238E27FC236}">
                <a16:creationId xmlns:a16="http://schemas.microsoft.com/office/drawing/2014/main" id="{FEAF2729-4246-ACF9-6DDD-50DE51FB9425}"/>
              </a:ext>
            </a:extLst>
          </p:cNvPr>
          <p:cNvSpPr txBox="1"/>
          <p:nvPr/>
        </p:nvSpPr>
        <p:spPr>
          <a:xfrm>
            <a:off x="4459540" y="454533"/>
            <a:ext cx="1493605" cy="194380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474747"/>
                </a:solidFill>
                <a:latin typeface="Roboto Medium"/>
                <a:ea typeface="Roboto Medium"/>
                <a:cs typeface="Roboto Medium"/>
                <a:sym typeface="Roboto Medium"/>
              </a:rPr>
              <a:t>cr:distribution cr:isLiveDataset</a:t>
            </a:r>
            <a:endParaRPr sz="1100" dirty="0">
              <a:solidFill>
                <a:srgbClr val="47474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474747"/>
                </a:solidFill>
                <a:latin typeface="Roboto Medium"/>
                <a:ea typeface="Roboto Medium"/>
                <a:cs typeface="Roboto Medium"/>
                <a:sym typeface="Roboto Medium"/>
              </a:rPr>
              <a:t>cr:citeAs</a:t>
            </a:r>
            <a:endParaRPr sz="1100" dirty="0">
              <a:solidFill>
                <a:srgbClr val="47474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474747"/>
                </a:solidFill>
                <a:latin typeface="Roboto Medium"/>
                <a:ea typeface="Roboto Medium"/>
                <a:cs typeface="Roboto Medium"/>
                <a:sym typeface="Roboto Medium"/>
              </a:rPr>
              <a:t>sc:creator sc:publisher</a:t>
            </a:r>
            <a:endParaRPr sz="1100" dirty="0">
              <a:solidFill>
                <a:srgbClr val="47474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474747"/>
                </a:solidFill>
                <a:latin typeface="Roboto Medium"/>
                <a:ea typeface="Roboto Medium"/>
                <a:cs typeface="Roboto Medium"/>
                <a:sym typeface="Roboto Medium"/>
              </a:rPr>
              <a:t>sc:datePublished</a:t>
            </a:r>
            <a:endParaRPr sz="1100" dirty="0">
              <a:solidFill>
                <a:srgbClr val="47474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474747"/>
                </a:solidFill>
                <a:latin typeface="Roboto Medium"/>
                <a:ea typeface="Roboto Medium"/>
                <a:cs typeface="Roboto Medium"/>
                <a:sym typeface="Roboto Medium"/>
              </a:rPr>
              <a:t>sc:dateCreated</a:t>
            </a:r>
            <a:endParaRPr sz="1100" dirty="0">
              <a:solidFill>
                <a:srgbClr val="47474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474747"/>
                </a:solidFill>
                <a:latin typeface="Roboto Medium"/>
                <a:ea typeface="Roboto Medium"/>
                <a:cs typeface="Roboto Medium"/>
                <a:sym typeface="Roboto Medium"/>
              </a:rPr>
              <a:t>sc:dateModified sc:version</a:t>
            </a:r>
            <a:endParaRPr sz="1100" dirty="0">
              <a:solidFill>
                <a:srgbClr val="47474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474747"/>
                </a:solidFill>
                <a:latin typeface="Roboto Medium"/>
                <a:ea typeface="Roboto Medium"/>
                <a:cs typeface="Roboto Medium"/>
                <a:sym typeface="Roboto Medium"/>
              </a:rPr>
              <a:t>sc:license sc:maintainer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17041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77424FC-CFF8-CF4D-65D9-FDCE1FE6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Labeling</a:t>
            </a:r>
          </a:p>
        </p:txBody>
      </p:sp>
      <p:sp>
        <p:nvSpPr>
          <p:cNvPr id="2" name="Google Shape;220;p28">
            <a:extLst>
              <a:ext uri="{FF2B5EF4-FFF2-40B4-BE49-F238E27FC236}">
                <a16:creationId xmlns:a16="http://schemas.microsoft.com/office/drawing/2014/main" id="{0419A9D0-8026-FD54-7988-1AEF4ED6A540}"/>
              </a:ext>
            </a:extLst>
          </p:cNvPr>
          <p:cNvSpPr txBox="1"/>
          <p:nvPr/>
        </p:nvSpPr>
        <p:spPr>
          <a:xfrm>
            <a:off x="5781935" y="547581"/>
            <a:ext cx="1999532" cy="197560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rai:annotationPlatform rai:annotatorDemographics rai:machineAnnotationTools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rai:Annotation Workforce Type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rai:Annotation Characteristic(s)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rai:Annotation Description(s)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rai:Annotation Guidelines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rai:Annotation Distribution(s)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" name="Google Shape;231;p28">
            <a:extLst>
              <a:ext uri="{FF2B5EF4-FFF2-40B4-BE49-F238E27FC236}">
                <a16:creationId xmlns:a16="http://schemas.microsoft.com/office/drawing/2014/main" id="{C122788E-4DB7-4636-5623-7A7653DC48E9}"/>
              </a:ext>
            </a:extLst>
          </p:cNvPr>
          <p:cNvSpPr txBox="1"/>
          <p:nvPr/>
        </p:nvSpPr>
        <p:spPr>
          <a:xfrm>
            <a:off x="5791989" y="4556506"/>
            <a:ext cx="1664142" cy="64762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474747"/>
                </a:solidFill>
                <a:latin typeface="Roboto Medium"/>
                <a:ea typeface="Roboto Medium"/>
                <a:cs typeface="Roboto Medium"/>
                <a:sym typeface="Roboto Medium"/>
              </a:rPr>
              <a:t>cr:distribution cr:isLiveDataset</a:t>
            </a:r>
            <a:endParaRPr sz="1100" dirty="0">
              <a:solidFill>
                <a:srgbClr val="47474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474747"/>
                </a:solidFill>
                <a:latin typeface="Roboto Medium"/>
                <a:ea typeface="Roboto Medium"/>
                <a:cs typeface="Roboto Medium"/>
                <a:sym typeface="Roboto Medium"/>
              </a:rPr>
              <a:t>cr:isAnnotationOf</a:t>
            </a:r>
            <a:endParaRPr sz="1100" dirty="0">
              <a:solidFill>
                <a:srgbClr val="47474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9" name="Google Shape;204;p28">
            <a:extLst>
              <a:ext uri="{FF2B5EF4-FFF2-40B4-BE49-F238E27FC236}">
                <a16:creationId xmlns:a16="http://schemas.microsoft.com/office/drawing/2014/main" id="{E9D0F6CE-5F79-4E34-AA83-A3713FB6AA2A}"/>
              </a:ext>
            </a:extLst>
          </p:cNvPr>
          <p:cNvGrpSpPr/>
          <p:nvPr/>
        </p:nvGrpSpPr>
        <p:grpSpPr>
          <a:xfrm>
            <a:off x="4429760" y="2661920"/>
            <a:ext cx="7142125" cy="1549773"/>
            <a:chOff x="354539" y="3576445"/>
            <a:chExt cx="6898194" cy="1509142"/>
          </a:xfrm>
        </p:grpSpPr>
        <p:grpSp>
          <p:nvGrpSpPr>
            <p:cNvPr id="11" name="Google Shape;205;p28">
              <a:extLst>
                <a:ext uri="{FF2B5EF4-FFF2-40B4-BE49-F238E27FC236}">
                  <a16:creationId xmlns:a16="http://schemas.microsoft.com/office/drawing/2014/main" id="{9B4C1DD0-FC71-E8C1-0804-652ABCB3474B}"/>
                </a:ext>
              </a:extLst>
            </p:cNvPr>
            <p:cNvGrpSpPr/>
            <p:nvPr/>
          </p:nvGrpSpPr>
          <p:grpSpPr>
            <a:xfrm>
              <a:off x="5719438" y="3576446"/>
              <a:ext cx="1533295" cy="1508971"/>
              <a:chOff x="6077707" y="1644751"/>
              <a:chExt cx="1854045" cy="1854000"/>
            </a:xfrm>
          </p:grpSpPr>
          <p:sp>
            <p:nvSpPr>
              <p:cNvPr id="46" name="Google Shape;206;p28">
                <a:extLst>
                  <a:ext uri="{FF2B5EF4-FFF2-40B4-BE49-F238E27FC236}">
                    <a16:creationId xmlns:a16="http://schemas.microsoft.com/office/drawing/2014/main" id="{AD53F355-ADFB-4DAB-E9D9-24DD1E62C952}"/>
                  </a:ext>
                </a:extLst>
              </p:cNvPr>
              <p:cNvSpPr/>
              <p:nvPr/>
            </p:nvSpPr>
            <p:spPr>
              <a:xfrm>
                <a:off x="6077707" y="1644751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07;p28">
                <a:extLst>
                  <a:ext uri="{FF2B5EF4-FFF2-40B4-BE49-F238E27FC236}">
                    <a16:creationId xmlns:a16="http://schemas.microsoft.com/office/drawing/2014/main" id="{3872CDC7-B037-27A9-AD25-28D48D43DC8B}"/>
                  </a:ext>
                </a:extLst>
              </p:cNvPr>
              <p:cNvSpPr txBox="1"/>
              <p:nvPr/>
            </p:nvSpPr>
            <p:spPr>
              <a:xfrm>
                <a:off x="6342352" y="2104763"/>
                <a:ext cx="1589400" cy="52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Regulatory compliance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3" name="Google Shape;208;p28">
              <a:extLst>
                <a:ext uri="{FF2B5EF4-FFF2-40B4-BE49-F238E27FC236}">
                  <a16:creationId xmlns:a16="http://schemas.microsoft.com/office/drawing/2014/main" id="{3CFC2EB5-1190-2EED-A5FF-6E86A9E068EB}"/>
                </a:ext>
              </a:extLst>
            </p:cNvPr>
            <p:cNvGrpSpPr/>
            <p:nvPr/>
          </p:nvGrpSpPr>
          <p:grpSpPr>
            <a:xfrm>
              <a:off x="4378269" y="3576445"/>
              <a:ext cx="1533258" cy="1508971"/>
              <a:chOff x="4455905" y="1644751"/>
              <a:chExt cx="1854000" cy="1854000"/>
            </a:xfrm>
          </p:grpSpPr>
          <p:sp>
            <p:nvSpPr>
              <p:cNvPr id="43" name="Google Shape;209;p28">
                <a:extLst>
                  <a:ext uri="{FF2B5EF4-FFF2-40B4-BE49-F238E27FC236}">
                    <a16:creationId xmlns:a16="http://schemas.microsoft.com/office/drawing/2014/main" id="{605B62A7-28F4-F4B4-34EB-C6C12ED77BBE}"/>
                  </a:ext>
                </a:extLst>
              </p:cNvPr>
              <p:cNvSpPr/>
              <p:nvPr/>
            </p:nvSpPr>
            <p:spPr>
              <a:xfrm>
                <a:off x="4455905" y="1644751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10;p28">
                <a:extLst>
                  <a:ext uri="{FF2B5EF4-FFF2-40B4-BE49-F238E27FC236}">
                    <a16:creationId xmlns:a16="http://schemas.microsoft.com/office/drawing/2014/main" id="{E8CED7B3-054A-9C0F-B24D-CC5270C1ABE8}"/>
                  </a:ext>
                </a:extLst>
              </p:cNvPr>
              <p:cNvSpPr txBox="1"/>
              <p:nvPr/>
            </p:nvSpPr>
            <p:spPr>
              <a:xfrm>
                <a:off x="4737530" y="2000329"/>
                <a:ext cx="1572300" cy="77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AI safety &amp; fairness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0" name="Google Shape;211;p28">
              <a:extLst>
                <a:ext uri="{FF2B5EF4-FFF2-40B4-BE49-F238E27FC236}">
                  <a16:creationId xmlns:a16="http://schemas.microsoft.com/office/drawing/2014/main" id="{152F571D-406E-CA48-6D6B-072FF4F6C8D3}"/>
                </a:ext>
              </a:extLst>
            </p:cNvPr>
            <p:cNvGrpSpPr/>
            <p:nvPr/>
          </p:nvGrpSpPr>
          <p:grpSpPr>
            <a:xfrm>
              <a:off x="3036974" y="3576492"/>
              <a:ext cx="1533258" cy="1508971"/>
              <a:chOff x="2834102" y="1644762"/>
              <a:chExt cx="1854000" cy="1854000"/>
            </a:xfrm>
          </p:grpSpPr>
          <p:sp>
            <p:nvSpPr>
              <p:cNvPr id="41" name="Google Shape;212;p28">
                <a:extLst>
                  <a:ext uri="{FF2B5EF4-FFF2-40B4-BE49-F238E27FC236}">
                    <a16:creationId xmlns:a16="http://schemas.microsoft.com/office/drawing/2014/main" id="{BB73C737-E7DB-DAB7-7CF1-752873C7BB4F}"/>
                  </a:ext>
                </a:extLst>
              </p:cNvPr>
              <p:cNvSpPr/>
              <p:nvPr/>
            </p:nvSpPr>
            <p:spPr>
              <a:xfrm>
                <a:off x="2834102" y="1644762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13;p28">
                <a:extLst>
                  <a:ext uri="{FF2B5EF4-FFF2-40B4-BE49-F238E27FC236}">
                    <a16:creationId xmlns:a16="http://schemas.microsoft.com/office/drawing/2014/main" id="{FC018BE8-AEDE-CBA8-77A3-F7507B3D3A55}"/>
                  </a:ext>
                </a:extLst>
              </p:cNvPr>
              <p:cNvSpPr txBox="1"/>
              <p:nvPr/>
            </p:nvSpPr>
            <p:spPr>
              <a:xfrm>
                <a:off x="3087398" y="2075660"/>
                <a:ext cx="1368600" cy="51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Participa-tory Data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2" name="Google Shape;214;p28">
              <a:extLst>
                <a:ext uri="{FF2B5EF4-FFF2-40B4-BE49-F238E27FC236}">
                  <a16:creationId xmlns:a16="http://schemas.microsoft.com/office/drawing/2014/main" id="{BEA35BCD-7AFA-BB53-C5FF-7E206BFBB626}"/>
                </a:ext>
              </a:extLst>
            </p:cNvPr>
            <p:cNvGrpSpPr/>
            <p:nvPr/>
          </p:nvGrpSpPr>
          <p:grpSpPr>
            <a:xfrm>
              <a:off x="1695780" y="3576521"/>
              <a:ext cx="1533258" cy="1508971"/>
              <a:chOff x="1212300" y="1644762"/>
              <a:chExt cx="1854000" cy="1854000"/>
            </a:xfrm>
          </p:grpSpPr>
          <p:sp>
            <p:nvSpPr>
              <p:cNvPr id="33" name="Google Shape;215;p28">
                <a:extLst>
                  <a:ext uri="{FF2B5EF4-FFF2-40B4-BE49-F238E27FC236}">
                    <a16:creationId xmlns:a16="http://schemas.microsoft.com/office/drawing/2014/main" id="{D71D4B23-38FB-29AC-8707-778BA42D8202}"/>
                  </a:ext>
                </a:extLst>
              </p:cNvPr>
              <p:cNvSpPr/>
              <p:nvPr/>
            </p:nvSpPr>
            <p:spPr>
              <a:xfrm>
                <a:off x="1212300" y="1644762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16;p28">
                <a:extLst>
                  <a:ext uri="{FF2B5EF4-FFF2-40B4-BE49-F238E27FC236}">
                    <a16:creationId xmlns:a16="http://schemas.microsoft.com/office/drawing/2014/main" id="{38905BE5-56BC-C711-6EBD-E43A60BCF01C}"/>
                  </a:ext>
                </a:extLst>
              </p:cNvPr>
              <p:cNvSpPr txBox="1"/>
              <p:nvPr/>
            </p:nvSpPr>
            <p:spPr>
              <a:xfrm>
                <a:off x="1444500" y="2071550"/>
                <a:ext cx="1290600" cy="52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Labeling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24" name="Google Shape;217;p28">
              <a:extLst>
                <a:ext uri="{FF2B5EF4-FFF2-40B4-BE49-F238E27FC236}">
                  <a16:creationId xmlns:a16="http://schemas.microsoft.com/office/drawing/2014/main" id="{548463DB-9F18-914A-DFB6-FE54B2B4E9FA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583138" y="4494591"/>
              <a:ext cx="440978" cy="4409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18;p28">
              <a:extLst>
                <a:ext uri="{FF2B5EF4-FFF2-40B4-BE49-F238E27FC236}">
                  <a16:creationId xmlns:a16="http://schemas.microsoft.com/office/drawing/2014/main" id="{CBBF70CB-677E-D538-3DDD-574C593DB23E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24368" y="4492138"/>
              <a:ext cx="440978" cy="4409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24;p28">
              <a:extLst>
                <a:ext uri="{FF2B5EF4-FFF2-40B4-BE49-F238E27FC236}">
                  <a16:creationId xmlns:a16="http://schemas.microsoft.com/office/drawing/2014/main" id="{4D43985F-0274-E758-2A48-3F70CAEDF78C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65635" y="4468307"/>
              <a:ext cx="493554" cy="4935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25;p28">
              <a:extLst>
                <a:ext uri="{FF2B5EF4-FFF2-40B4-BE49-F238E27FC236}">
                  <a16:creationId xmlns:a16="http://schemas.microsoft.com/office/drawing/2014/main" id="{2DB54575-20F9-5F80-029E-6B5E4F3287D0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41905" y="4494588"/>
              <a:ext cx="440978" cy="4409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" name="Google Shape;226;p28">
              <a:extLst>
                <a:ext uri="{FF2B5EF4-FFF2-40B4-BE49-F238E27FC236}">
                  <a16:creationId xmlns:a16="http://schemas.microsoft.com/office/drawing/2014/main" id="{1DB1EF89-9B83-661E-8EDD-AB2FE2B0835A}"/>
                </a:ext>
              </a:extLst>
            </p:cNvPr>
            <p:cNvGrpSpPr/>
            <p:nvPr/>
          </p:nvGrpSpPr>
          <p:grpSpPr>
            <a:xfrm>
              <a:off x="354539" y="3576616"/>
              <a:ext cx="1533258" cy="1508971"/>
              <a:chOff x="1212300" y="1644762"/>
              <a:chExt cx="1854000" cy="1854000"/>
            </a:xfrm>
          </p:grpSpPr>
          <p:sp>
            <p:nvSpPr>
              <p:cNvPr id="31" name="Google Shape;227;p28">
                <a:extLst>
                  <a:ext uri="{FF2B5EF4-FFF2-40B4-BE49-F238E27FC236}">
                    <a16:creationId xmlns:a16="http://schemas.microsoft.com/office/drawing/2014/main" id="{B2D37A76-383F-55A6-B0CC-A15693C10D65}"/>
                  </a:ext>
                </a:extLst>
              </p:cNvPr>
              <p:cNvSpPr/>
              <p:nvPr/>
            </p:nvSpPr>
            <p:spPr>
              <a:xfrm>
                <a:off x="1212300" y="1644762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28;p28">
                <a:extLst>
                  <a:ext uri="{FF2B5EF4-FFF2-40B4-BE49-F238E27FC236}">
                    <a16:creationId xmlns:a16="http://schemas.microsoft.com/office/drawing/2014/main" id="{2B2A16F3-4E6D-941A-4A51-FED3A00BF8E7}"/>
                  </a:ext>
                </a:extLst>
              </p:cNvPr>
              <p:cNvSpPr txBox="1"/>
              <p:nvPr/>
            </p:nvSpPr>
            <p:spPr>
              <a:xfrm>
                <a:off x="1444500" y="2071550"/>
                <a:ext cx="1290600" cy="52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Life Cycle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30" name="Google Shape;229;p28">
              <a:extLst>
                <a:ext uri="{FF2B5EF4-FFF2-40B4-BE49-F238E27FC236}">
                  <a16:creationId xmlns:a16="http://schemas.microsoft.com/office/drawing/2014/main" id="{016CB95B-1731-57B0-FD65-DB9AD6CEDD6B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53530" y="4494607"/>
              <a:ext cx="440978" cy="44097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80031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77424FC-CFF8-CF4D-65D9-FDCE1FE6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02" y="1683756"/>
            <a:ext cx="3541442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Participatory Data</a:t>
            </a:r>
          </a:p>
        </p:txBody>
      </p:sp>
      <p:sp>
        <p:nvSpPr>
          <p:cNvPr id="9" name="Google Shape;221;p28">
            <a:extLst>
              <a:ext uri="{FF2B5EF4-FFF2-40B4-BE49-F238E27FC236}">
                <a16:creationId xmlns:a16="http://schemas.microsoft.com/office/drawing/2014/main" id="{339B337E-00DA-E20A-462C-BF971F0A363E}"/>
              </a:ext>
            </a:extLst>
          </p:cNvPr>
          <p:cNvSpPr txBox="1"/>
          <p:nvPr/>
        </p:nvSpPr>
        <p:spPr>
          <a:xfrm>
            <a:off x="7149148" y="4421093"/>
            <a:ext cx="1937990" cy="17543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rai:annotationPlatform rai:annotatorDemographics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rai:dataCollection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rai:dataCollectionTeam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rai:dataCollectionTeamDemographics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rai:dataCollectionPlatform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rai:targetCollectionDemographics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" name="Google Shape;232;p28">
            <a:extLst>
              <a:ext uri="{FF2B5EF4-FFF2-40B4-BE49-F238E27FC236}">
                <a16:creationId xmlns:a16="http://schemas.microsoft.com/office/drawing/2014/main" id="{20AA81AA-7028-3135-4AA8-45848B3517A9}"/>
              </a:ext>
            </a:extLst>
          </p:cNvPr>
          <p:cNvSpPr txBox="1"/>
          <p:nvPr/>
        </p:nvSpPr>
        <p:spPr>
          <a:xfrm>
            <a:off x="7340866" y="2020380"/>
            <a:ext cx="1357715" cy="441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474747"/>
                </a:solidFill>
                <a:latin typeface="Roboto Medium"/>
                <a:ea typeface="Roboto Medium"/>
                <a:cs typeface="Roboto Medium"/>
                <a:sym typeface="Roboto Medium"/>
              </a:rPr>
              <a:t>sc:participant sc:contributor</a:t>
            </a:r>
            <a:endParaRPr sz="1100" dirty="0">
              <a:solidFill>
                <a:srgbClr val="47474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2" name="Google Shape;204;p28">
            <a:extLst>
              <a:ext uri="{FF2B5EF4-FFF2-40B4-BE49-F238E27FC236}">
                <a16:creationId xmlns:a16="http://schemas.microsoft.com/office/drawing/2014/main" id="{6C82186C-9013-04F6-633B-5867D380A146}"/>
              </a:ext>
            </a:extLst>
          </p:cNvPr>
          <p:cNvGrpSpPr/>
          <p:nvPr/>
        </p:nvGrpSpPr>
        <p:grpSpPr>
          <a:xfrm>
            <a:off x="4429760" y="2661920"/>
            <a:ext cx="7142125" cy="1549773"/>
            <a:chOff x="354539" y="3576445"/>
            <a:chExt cx="6898194" cy="1509142"/>
          </a:xfrm>
        </p:grpSpPr>
        <p:grpSp>
          <p:nvGrpSpPr>
            <p:cNvPr id="4" name="Google Shape;205;p28">
              <a:extLst>
                <a:ext uri="{FF2B5EF4-FFF2-40B4-BE49-F238E27FC236}">
                  <a16:creationId xmlns:a16="http://schemas.microsoft.com/office/drawing/2014/main" id="{06CC9811-0E12-E85E-68CF-2FF3A01C5BE2}"/>
                </a:ext>
              </a:extLst>
            </p:cNvPr>
            <p:cNvGrpSpPr/>
            <p:nvPr/>
          </p:nvGrpSpPr>
          <p:grpSpPr>
            <a:xfrm>
              <a:off x="5719438" y="3576446"/>
              <a:ext cx="1533295" cy="1508971"/>
              <a:chOff x="6077707" y="1644751"/>
              <a:chExt cx="1854045" cy="1854000"/>
            </a:xfrm>
          </p:grpSpPr>
          <p:sp>
            <p:nvSpPr>
              <p:cNvPr id="46" name="Google Shape;206;p28">
                <a:extLst>
                  <a:ext uri="{FF2B5EF4-FFF2-40B4-BE49-F238E27FC236}">
                    <a16:creationId xmlns:a16="http://schemas.microsoft.com/office/drawing/2014/main" id="{24355641-23E6-47CA-6D9C-FAC92B5282E2}"/>
                  </a:ext>
                </a:extLst>
              </p:cNvPr>
              <p:cNvSpPr/>
              <p:nvPr/>
            </p:nvSpPr>
            <p:spPr>
              <a:xfrm>
                <a:off x="6077707" y="1644751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07;p28">
                <a:extLst>
                  <a:ext uri="{FF2B5EF4-FFF2-40B4-BE49-F238E27FC236}">
                    <a16:creationId xmlns:a16="http://schemas.microsoft.com/office/drawing/2014/main" id="{6EE23CB9-8D81-18D3-2BFF-21ADC07FC98C}"/>
                  </a:ext>
                </a:extLst>
              </p:cNvPr>
              <p:cNvSpPr txBox="1"/>
              <p:nvPr/>
            </p:nvSpPr>
            <p:spPr>
              <a:xfrm>
                <a:off x="6342352" y="2104763"/>
                <a:ext cx="1589400" cy="52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Regulatory compliance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3" name="Google Shape;208;p28">
              <a:extLst>
                <a:ext uri="{FF2B5EF4-FFF2-40B4-BE49-F238E27FC236}">
                  <a16:creationId xmlns:a16="http://schemas.microsoft.com/office/drawing/2014/main" id="{2F983A44-6A67-D080-1C76-60DB2DDFF5A4}"/>
                </a:ext>
              </a:extLst>
            </p:cNvPr>
            <p:cNvGrpSpPr/>
            <p:nvPr/>
          </p:nvGrpSpPr>
          <p:grpSpPr>
            <a:xfrm>
              <a:off x="4378269" y="3576445"/>
              <a:ext cx="1533258" cy="1508971"/>
              <a:chOff x="4455905" y="1644751"/>
              <a:chExt cx="1854000" cy="1854000"/>
            </a:xfrm>
          </p:grpSpPr>
          <p:sp>
            <p:nvSpPr>
              <p:cNvPr id="43" name="Google Shape;209;p28">
                <a:extLst>
                  <a:ext uri="{FF2B5EF4-FFF2-40B4-BE49-F238E27FC236}">
                    <a16:creationId xmlns:a16="http://schemas.microsoft.com/office/drawing/2014/main" id="{33120A67-7BC7-CA6D-79F6-A9F7FAD66146}"/>
                  </a:ext>
                </a:extLst>
              </p:cNvPr>
              <p:cNvSpPr/>
              <p:nvPr/>
            </p:nvSpPr>
            <p:spPr>
              <a:xfrm>
                <a:off x="4455905" y="1644751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10;p28">
                <a:extLst>
                  <a:ext uri="{FF2B5EF4-FFF2-40B4-BE49-F238E27FC236}">
                    <a16:creationId xmlns:a16="http://schemas.microsoft.com/office/drawing/2014/main" id="{8567E24E-9CA7-A2CD-7C6D-C7AEEB036751}"/>
                  </a:ext>
                </a:extLst>
              </p:cNvPr>
              <p:cNvSpPr txBox="1"/>
              <p:nvPr/>
            </p:nvSpPr>
            <p:spPr>
              <a:xfrm>
                <a:off x="4737530" y="2000329"/>
                <a:ext cx="1572300" cy="77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AI safety &amp; fairness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0" name="Google Shape;211;p28">
              <a:extLst>
                <a:ext uri="{FF2B5EF4-FFF2-40B4-BE49-F238E27FC236}">
                  <a16:creationId xmlns:a16="http://schemas.microsoft.com/office/drawing/2014/main" id="{B75C63DC-8AB6-9A76-9BDD-F1293027D336}"/>
                </a:ext>
              </a:extLst>
            </p:cNvPr>
            <p:cNvGrpSpPr/>
            <p:nvPr/>
          </p:nvGrpSpPr>
          <p:grpSpPr>
            <a:xfrm>
              <a:off x="3036974" y="3576492"/>
              <a:ext cx="1533258" cy="1508971"/>
              <a:chOff x="2834102" y="1644762"/>
              <a:chExt cx="1854000" cy="1854000"/>
            </a:xfrm>
          </p:grpSpPr>
          <p:sp>
            <p:nvSpPr>
              <p:cNvPr id="41" name="Google Shape;212;p28">
                <a:extLst>
                  <a:ext uri="{FF2B5EF4-FFF2-40B4-BE49-F238E27FC236}">
                    <a16:creationId xmlns:a16="http://schemas.microsoft.com/office/drawing/2014/main" id="{FB1399A0-6D41-5781-9084-5F4E93DB51D6}"/>
                  </a:ext>
                </a:extLst>
              </p:cNvPr>
              <p:cNvSpPr/>
              <p:nvPr/>
            </p:nvSpPr>
            <p:spPr>
              <a:xfrm>
                <a:off x="2834102" y="1644762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13;p28">
                <a:extLst>
                  <a:ext uri="{FF2B5EF4-FFF2-40B4-BE49-F238E27FC236}">
                    <a16:creationId xmlns:a16="http://schemas.microsoft.com/office/drawing/2014/main" id="{21035126-7FCF-96E3-567A-5F8D30ECBDFD}"/>
                  </a:ext>
                </a:extLst>
              </p:cNvPr>
              <p:cNvSpPr txBox="1"/>
              <p:nvPr/>
            </p:nvSpPr>
            <p:spPr>
              <a:xfrm>
                <a:off x="3087398" y="2075660"/>
                <a:ext cx="1368600" cy="51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Participa-tory Data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2" name="Google Shape;214;p28">
              <a:extLst>
                <a:ext uri="{FF2B5EF4-FFF2-40B4-BE49-F238E27FC236}">
                  <a16:creationId xmlns:a16="http://schemas.microsoft.com/office/drawing/2014/main" id="{233A2A67-C3AD-B32C-200A-694407CE3EAB}"/>
                </a:ext>
              </a:extLst>
            </p:cNvPr>
            <p:cNvGrpSpPr/>
            <p:nvPr/>
          </p:nvGrpSpPr>
          <p:grpSpPr>
            <a:xfrm>
              <a:off x="1695780" y="3576521"/>
              <a:ext cx="1533258" cy="1508971"/>
              <a:chOff x="1212300" y="1644762"/>
              <a:chExt cx="1854000" cy="1854000"/>
            </a:xfrm>
          </p:grpSpPr>
          <p:sp>
            <p:nvSpPr>
              <p:cNvPr id="33" name="Google Shape;215;p28">
                <a:extLst>
                  <a:ext uri="{FF2B5EF4-FFF2-40B4-BE49-F238E27FC236}">
                    <a16:creationId xmlns:a16="http://schemas.microsoft.com/office/drawing/2014/main" id="{5E579DF0-F110-B5C9-1359-2B2D4A23C737}"/>
                  </a:ext>
                </a:extLst>
              </p:cNvPr>
              <p:cNvSpPr/>
              <p:nvPr/>
            </p:nvSpPr>
            <p:spPr>
              <a:xfrm>
                <a:off x="1212300" y="1644762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16;p28">
                <a:extLst>
                  <a:ext uri="{FF2B5EF4-FFF2-40B4-BE49-F238E27FC236}">
                    <a16:creationId xmlns:a16="http://schemas.microsoft.com/office/drawing/2014/main" id="{E5044747-789C-A69E-142B-48B5BAA94CDD}"/>
                  </a:ext>
                </a:extLst>
              </p:cNvPr>
              <p:cNvSpPr txBox="1"/>
              <p:nvPr/>
            </p:nvSpPr>
            <p:spPr>
              <a:xfrm>
                <a:off x="1444500" y="2071550"/>
                <a:ext cx="1290600" cy="52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Labeling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24" name="Google Shape;217;p28">
              <a:extLst>
                <a:ext uri="{FF2B5EF4-FFF2-40B4-BE49-F238E27FC236}">
                  <a16:creationId xmlns:a16="http://schemas.microsoft.com/office/drawing/2014/main" id="{EF16BA3B-E48E-A0F7-193C-963C63392037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583138" y="4494591"/>
              <a:ext cx="440978" cy="4409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18;p28">
              <a:extLst>
                <a:ext uri="{FF2B5EF4-FFF2-40B4-BE49-F238E27FC236}">
                  <a16:creationId xmlns:a16="http://schemas.microsoft.com/office/drawing/2014/main" id="{9B27AA3E-C43D-FD12-9BB9-1C729A1ABB86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24368" y="4492138"/>
              <a:ext cx="440978" cy="4409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24;p28">
              <a:extLst>
                <a:ext uri="{FF2B5EF4-FFF2-40B4-BE49-F238E27FC236}">
                  <a16:creationId xmlns:a16="http://schemas.microsoft.com/office/drawing/2014/main" id="{2504150D-14C6-5F6A-F4E5-9BB01076A418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65635" y="4468307"/>
              <a:ext cx="493554" cy="4935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25;p28">
              <a:extLst>
                <a:ext uri="{FF2B5EF4-FFF2-40B4-BE49-F238E27FC236}">
                  <a16:creationId xmlns:a16="http://schemas.microsoft.com/office/drawing/2014/main" id="{28EE3558-69D4-C9A6-C27C-227A58502C4D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41905" y="4494588"/>
              <a:ext cx="440978" cy="4409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" name="Google Shape;226;p28">
              <a:extLst>
                <a:ext uri="{FF2B5EF4-FFF2-40B4-BE49-F238E27FC236}">
                  <a16:creationId xmlns:a16="http://schemas.microsoft.com/office/drawing/2014/main" id="{4E217844-4D5C-9AB2-282E-E7D9A38BF219}"/>
                </a:ext>
              </a:extLst>
            </p:cNvPr>
            <p:cNvGrpSpPr/>
            <p:nvPr/>
          </p:nvGrpSpPr>
          <p:grpSpPr>
            <a:xfrm>
              <a:off x="354539" y="3576616"/>
              <a:ext cx="1533258" cy="1508971"/>
              <a:chOff x="1212300" y="1644762"/>
              <a:chExt cx="1854000" cy="1854000"/>
            </a:xfrm>
          </p:grpSpPr>
          <p:sp>
            <p:nvSpPr>
              <p:cNvPr id="31" name="Google Shape;227;p28">
                <a:extLst>
                  <a:ext uri="{FF2B5EF4-FFF2-40B4-BE49-F238E27FC236}">
                    <a16:creationId xmlns:a16="http://schemas.microsoft.com/office/drawing/2014/main" id="{150A47A8-E838-398D-305A-9F97194A51C2}"/>
                  </a:ext>
                </a:extLst>
              </p:cNvPr>
              <p:cNvSpPr/>
              <p:nvPr/>
            </p:nvSpPr>
            <p:spPr>
              <a:xfrm>
                <a:off x="1212300" y="1644762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28;p28">
                <a:extLst>
                  <a:ext uri="{FF2B5EF4-FFF2-40B4-BE49-F238E27FC236}">
                    <a16:creationId xmlns:a16="http://schemas.microsoft.com/office/drawing/2014/main" id="{BA7A7D1F-0026-93DC-65F7-B4D2907265B1}"/>
                  </a:ext>
                </a:extLst>
              </p:cNvPr>
              <p:cNvSpPr txBox="1"/>
              <p:nvPr/>
            </p:nvSpPr>
            <p:spPr>
              <a:xfrm>
                <a:off x="1444500" y="2071550"/>
                <a:ext cx="1290600" cy="52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Life Cycle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30" name="Google Shape;229;p28">
              <a:extLst>
                <a:ext uri="{FF2B5EF4-FFF2-40B4-BE49-F238E27FC236}">
                  <a16:creationId xmlns:a16="http://schemas.microsoft.com/office/drawing/2014/main" id="{08753880-3154-2250-BA8C-91994C64D822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53530" y="4494607"/>
              <a:ext cx="440978" cy="44097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59327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77424FC-CFF8-CF4D-65D9-FDCE1FE6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200000"/>
              </a:lnSpc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 Safety and Fairness</a:t>
            </a:r>
          </a:p>
        </p:txBody>
      </p:sp>
      <p:sp>
        <p:nvSpPr>
          <p:cNvPr id="2" name="Google Shape;222;p28">
            <a:extLst>
              <a:ext uri="{FF2B5EF4-FFF2-40B4-BE49-F238E27FC236}">
                <a16:creationId xmlns:a16="http://schemas.microsoft.com/office/drawing/2014/main" id="{54D46B2F-E440-B5BF-5D39-4B98478E9197}"/>
              </a:ext>
            </a:extLst>
          </p:cNvPr>
          <p:cNvSpPr txBox="1"/>
          <p:nvPr/>
        </p:nvSpPr>
        <p:spPr>
          <a:xfrm>
            <a:off x="8732717" y="1377435"/>
            <a:ext cx="1525289" cy="116363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rai:dataLimitations</a:t>
            </a:r>
            <a:b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rai:dataBiases</a:t>
            </a:r>
            <a:b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rai:useCases</a:t>
            </a:r>
            <a:b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rai:personalSensitiveInformation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" name="Google Shape;233;p28">
            <a:extLst>
              <a:ext uri="{FF2B5EF4-FFF2-40B4-BE49-F238E27FC236}">
                <a16:creationId xmlns:a16="http://schemas.microsoft.com/office/drawing/2014/main" id="{6E415A23-9FA0-82EF-54F2-1C75657AAF4D}"/>
              </a:ext>
            </a:extLst>
          </p:cNvPr>
          <p:cNvSpPr txBox="1"/>
          <p:nvPr/>
        </p:nvSpPr>
        <p:spPr>
          <a:xfrm>
            <a:off x="8847712" y="4421019"/>
            <a:ext cx="1453825" cy="783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474747"/>
                </a:solidFill>
                <a:latin typeface="Roboto Medium"/>
                <a:ea typeface="Roboto Medium"/>
                <a:cs typeface="Roboto Medium"/>
                <a:sym typeface="Roboto Medium"/>
              </a:rPr>
              <a:t>sc:diversityPolicy</a:t>
            </a:r>
            <a:endParaRPr sz="1100">
              <a:solidFill>
                <a:srgbClr val="47474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474747"/>
                </a:solidFill>
                <a:latin typeface="Roboto Medium"/>
                <a:ea typeface="Roboto Medium"/>
                <a:cs typeface="Roboto Medium"/>
                <a:sym typeface="Roboto Medium"/>
              </a:rPr>
              <a:t>sc:ethicsPolicy sc:inLanguage</a:t>
            </a:r>
            <a:endParaRPr sz="1100">
              <a:solidFill>
                <a:srgbClr val="47474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9" name="Google Shape;204;p28">
            <a:extLst>
              <a:ext uri="{FF2B5EF4-FFF2-40B4-BE49-F238E27FC236}">
                <a16:creationId xmlns:a16="http://schemas.microsoft.com/office/drawing/2014/main" id="{AFF2DD00-2295-F058-F972-7E231B53F5E7}"/>
              </a:ext>
            </a:extLst>
          </p:cNvPr>
          <p:cNvGrpSpPr/>
          <p:nvPr/>
        </p:nvGrpSpPr>
        <p:grpSpPr>
          <a:xfrm>
            <a:off x="4429760" y="2661920"/>
            <a:ext cx="7142125" cy="1549773"/>
            <a:chOff x="354539" y="3576445"/>
            <a:chExt cx="6898194" cy="1509142"/>
          </a:xfrm>
        </p:grpSpPr>
        <p:grpSp>
          <p:nvGrpSpPr>
            <p:cNvPr id="11" name="Google Shape;205;p28">
              <a:extLst>
                <a:ext uri="{FF2B5EF4-FFF2-40B4-BE49-F238E27FC236}">
                  <a16:creationId xmlns:a16="http://schemas.microsoft.com/office/drawing/2014/main" id="{35601117-4048-8403-CCA2-BE32094A969E}"/>
                </a:ext>
              </a:extLst>
            </p:cNvPr>
            <p:cNvGrpSpPr/>
            <p:nvPr/>
          </p:nvGrpSpPr>
          <p:grpSpPr>
            <a:xfrm>
              <a:off x="5719438" y="3576446"/>
              <a:ext cx="1533295" cy="1508971"/>
              <a:chOff x="6077707" y="1644751"/>
              <a:chExt cx="1854045" cy="1854000"/>
            </a:xfrm>
          </p:grpSpPr>
          <p:sp>
            <p:nvSpPr>
              <p:cNvPr id="46" name="Google Shape;206;p28">
                <a:extLst>
                  <a:ext uri="{FF2B5EF4-FFF2-40B4-BE49-F238E27FC236}">
                    <a16:creationId xmlns:a16="http://schemas.microsoft.com/office/drawing/2014/main" id="{09067305-6475-96A3-DACC-094E1AE944BB}"/>
                  </a:ext>
                </a:extLst>
              </p:cNvPr>
              <p:cNvSpPr/>
              <p:nvPr/>
            </p:nvSpPr>
            <p:spPr>
              <a:xfrm>
                <a:off x="6077707" y="1644751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07;p28">
                <a:extLst>
                  <a:ext uri="{FF2B5EF4-FFF2-40B4-BE49-F238E27FC236}">
                    <a16:creationId xmlns:a16="http://schemas.microsoft.com/office/drawing/2014/main" id="{5BE41131-858A-4CD3-AD6C-CEDAFA565C75}"/>
                  </a:ext>
                </a:extLst>
              </p:cNvPr>
              <p:cNvSpPr txBox="1"/>
              <p:nvPr/>
            </p:nvSpPr>
            <p:spPr>
              <a:xfrm>
                <a:off x="6342352" y="2104763"/>
                <a:ext cx="1589400" cy="52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Regulatory compliance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3" name="Google Shape;208;p28">
              <a:extLst>
                <a:ext uri="{FF2B5EF4-FFF2-40B4-BE49-F238E27FC236}">
                  <a16:creationId xmlns:a16="http://schemas.microsoft.com/office/drawing/2014/main" id="{0FA9BE8F-CB32-B0E2-075D-B9FE74EBD4A7}"/>
                </a:ext>
              </a:extLst>
            </p:cNvPr>
            <p:cNvGrpSpPr/>
            <p:nvPr/>
          </p:nvGrpSpPr>
          <p:grpSpPr>
            <a:xfrm>
              <a:off x="4378269" y="3576445"/>
              <a:ext cx="1533258" cy="1508971"/>
              <a:chOff x="4455905" y="1644751"/>
              <a:chExt cx="1854000" cy="1854000"/>
            </a:xfrm>
          </p:grpSpPr>
          <p:sp>
            <p:nvSpPr>
              <p:cNvPr id="43" name="Google Shape;209;p28">
                <a:extLst>
                  <a:ext uri="{FF2B5EF4-FFF2-40B4-BE49-F238E27FC236}">
                    <a16:creationId xmlns:a16="http://schemas.microsoft.com/office/drawing/2014/main" id="{49F73976-E876-4A09-4883-56B439A2D1E7}"/>
                  </a:ext>
                </a:extLst>
              </p:cNvPr>
              <p:cNvSpPr/>
              <p:nvPr/>
            </p:nvSpPr>
            <p:spPr>
              <a:xfrm>
                <a:off x="4455905" y="1644751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10;p28">
                <a:extLst>
                  <a:ext uri="{FF2B5EF4-FFF2-40B4-BE49-F238E27FC236}">
                    <a16:creationId xmlns:a16="http://schemas.microsoft.com/office/drawing/2014/main" id="{31992510-DC2C-58D7-36FC-1DE2B404603C}"/>
                  </a:ext>
                </a:extLst>
              </p:cNvPr>
              <p:cNvSpPr txBox="1"/>
              <p:nvPr/>
            </p:nvSpPr>
            <p:spPr>
              <a:xfrm>
                <a:off x="4737530" y="2000329"/>
                <a:ext cx="1572300" cy="77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AI safety &amp; fairness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0" name="Google Shape;211;p28">
              <a:extLst>
                <a:ext uri="{FF2B5EF4-FFF2-40B4-BE49-F238E27FC236}">
                  <a16:creationId xmlns:a16="http://schemas.microsoft.com/office/drawing/2014/main" id="{BCE3B2E0-67F4-53C5-DF26-3E69ED3A40A8}"/>
                </a:ext>
              </a:extLst>
            </p:cNvPr>
            <p:cNvGrpSpPr/>
            <p:nvPr/>
          </p:nvGrpSpPr>
          <p:grpSpPr>
            <a:xfrm>
              <a:off x="3036974" y="3576492"/>
              <a:ext cx="1533258" cy="1508971"/>
              <a:chOff x="2834102" y="1644762"/>
              <a:chExt cx="1854000" cy="1854000"/>
            </a:xfrm>
          </p:grpSpPr>
          <p:sp>
            <p:nvSpPr>
              <p:cNvPr id="41" name="Google Shape;212;p28">
                <a:extLst>
                  <a:ext uri="{FF2B5EF4-FFF2-40B4-BE49-F238E27FC236}">
                    <a16:creationId xmlns:a16="http://schemas.microsoft.com/office/drawing/2014/main" id="{3BC0028F-4B83-D0AB-74C0-6F43929FBE80}"/>
                  </a:ext>
                </a:extLst>
              </p:cNvPr>
              <p:cNvSpPr/>
              <p:nvPr/>
            </p:nvSpPr>
            <p:spPr>
              <a:xfrm>
                <a:off x="2834102" y="1644762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13;p28">
                <a:extLst>
                  <a:ext uri="{FF2B5EF4-FFF2-40B4-BE49-F238E27FC236}">
                    <a16:creationId xmlns:a16="http://schemas.microsoft.com/office/drawing/2014/main" id="{1382875C-06CF-6D0B-E95E-B0AC38C1C5B0}"/>
                  </a:ext>
                </a:extLst>
              </p:cNvPr>
              <p:cNvSpPr txBox="1"/>
              <p:nvPr/>
            </p:nvSpPr>
            <p:spPr>
              <a:xfrm>
                <a:off x="3087398" y="2075660"/>
                <a:ext cx="1368600" cy="51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Participa-tory Data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2" name="Google Shape;214;p28">
              <a:extLst>
                <a:ext uri="{FF2B5EF4-FFF2-40B4-BE49-F238E27FC236}">
                  <a16:creationId xmlns:a16="http://schemas.microsoft.com/office/drawing/2014/main" id="{12C25C34-E83A-FB14-2CAB-7FAB1E141E4E}"/>
                </a:ext>
              </a:extLst>
            </p:cNvPr>
            <p:cNvGrpSpPr/>
            <p:nvPr/>
          </p:nvGrpSpPr>
          <p:grpSpPr>
            <a:xfrm>
              <a:off x="1695780" y="3576521"/>
              <a:ext cx="1533258" cy="1508971"/>
              <a:chOff x="1212300" y="1644762"/>
              <a:chExt cx="1854000" cy="1854000"/>
            </a:xfrm>
          </p:grpSpPr>
          <p:sp>
            <p:nvSpPr>
              <p:cNvPr id="33" name="Google Shape;215;p28">
                <a:extLst>
                  <a:ext uri="{FF2B5EF4-FFF2-40B4-BE49-F238E27FC236}">
                    <a16:creationId xmlns:a16="http://schemas.microsoft.com/office/drawing/2014/main" id="{EDA2EC4D-6899-3EF1-501E-2E40C783B286}"/>
                  </a:ext>
                </a:extLst>
              </p:cNvPr>
              <p:cNvSpPr/>
              <p:nvPr/>
            </p:nvSpPr>
            <p:spPr>
              <a:xfrm>
                <a:off x="1212300" y="1644762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16;p28">
                <a:extLst>
                  <a:ext uri="{FF2B5EF4-FFF2-40B4-BE49-F238E27FC236}">
                    <a16:creationId xmlns:a16="http://schemas.microsoft.com/office/drawing/2014/main" id="{565A877C-7376-087A-8E3D-D2D608799953}"/>
                  </a:ext>
                </a:extLst>
              </p:cNvPr>
              <p:cNvSpPr txBox="1"/>
              <p:nvPr/>
            </p:nvSpPr>
            <p:spPr>
              <a:xfrm>
                <a:off x="1444500" y="2071550"/>
                <a:ext cx="1290600" cy="52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Labeling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24" name="Google Shape;217;p28">
              <a:extLst>
                <a:ext uri="{FF2B5EF4-FFF2-40B4-BE49-F238E27FC236}">
                  <a16:creationId xmlns:a16="http://schemas.microsoft.com/office/drawing/2014/main" id="{F3FCE5FA-4DBA-B162-1E79-F01F7CE18424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583138" y="4494591"/>
              <a:ext cx="440978" cy="4409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18;p28">
              <a:extLst>
                <a:ext uri="{FF2B5EF4-FFF2-40B4-BE49-F238E27FC236}">
                  <a16:creationId xmlns:a16="http://schemas.microsoft.com/office/drawing/2014/main" id="{15AAEB7F-6C25-7658-0AA1-19CA14F4376C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24368" y="4492138"/>
              <a:ext cx="440978" cy="4409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24;p28">
              <a:extLst>
                <a:ext uri="{FF2B5EF4-FFF2-40B4-BE49-F238E27FC236}">
                  <a16:creationId xmlns:a16="http://schemas.microsoft.com/office/drawing/2014/main" id="{AF4DECCC-B8EA-2FC3-37E7-7DA3D304BAB4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65635" y="4468307"/>
              <a:ext cx="493554" cy="4935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25;p28">
              <a:extLst>
                <a:ext uri="{FF2B5EF4-FFF2-40B4-BE49-F238E27FC236}">
                  <a16:creationId xmlns:a16="http://schemas.microsoft.com/office/drawing/2014/main" id="{0615BE70-1CFA-78B9-E1A6-9D228E9AC06D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41905" y="4494588"/>
              <a:ext cx="440978" cy="4409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" name="Google Shape;226;p28">
              <a:extLst>
                <a:ext uri="{FF2B5EF4-FFF2-40B4-BE49-F238E27FC236}">
                  <a16:creationId xmlns:a16="http://schemas.microsoft.com/office/drawing/2014/main" id="{82E8CBEC-EE35-9496-EA98-02C42084FF96}"/>
                </a:ext>
              </a:extLst>
            </p:cNvPr>
            <p:cNvGrpSpPr/>
            <p:nvPr/>
          </p:nvGrpSpPr>
          <p:grpSpPr>
            <a:xfrm>
              <a:off x="354539" y="3576616"/>
              <a:ext cx="1533258" cy="1508971"/>
              <a:chOff x="1212300" y="1644762"/>
              <a:chExt cx="1854000" cy="1854000"/>
            </a:xfrm>
          </p:grpSpPr>
          <p:sp>
            <p:nvSpPr>
              <p:cNvPr id="31" name="Google Shape;227;p28">
                <a:extLst>
                  <a:ext uri="{FF2B5EF4-FFF2-40B4-BE49-F238E27FC236}">
                    <a16:creationId xmlns:a16="http://schemas.microsoft.com/office/drawing/2014/main" id="{E135DA52-50BC-8E5A-C59C-8385550BA13A}"/>
                  </a:ext>
                </a:extLst>
              </p:cNvPr>
              <p:cNvSpPr/>
              <p:nvPr/>
            </p:nvSpPr>
            <p:spPr>
              <a:xfrm>
                <a:off x="1212300" y="1644762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28;p28">
                <a:extLst>
                  <a:ext uri="{FF2B5EF4-FFF2-40B4-BE49-F238E27FC236}">
                    <a16:creationId xmlns:a16="http://schemas.microsoft.com/office/drawing/2014/main" id="{C6EA8702-C46E-4E18-C43D-AE4192A9A944}"/>
                  </a:ext>
                </a:extLst>
              </p:cNvPr>
              <p:cNvSpPr txBox="1"/>
              <p:nvPr/>
            </p:nvSpPr>
            <p:spPr>
              <a:xfrm>
                <a:off x="1444500" y="2071550"/>
                <a:ext cx="1290600" cy="52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Life Cycle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30" name="Google Shape;229;p28">
              <a:extLst>
                <a:ext uri="{FF2B5EF4-FFF2-40B4-BE49-F238E27FC236}">
                  <a16:creationId xmlns:a16="http://schemas.microsoft.com/office/drawing/2014/main" id="{84AC9B09-8CAF-29AF-D9A1-CE81769B992A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53530" y="4494607"/>
              <a:ext cx="440978" cy="44097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681715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77424FC-CFF8-CF4D-65D9-FDCE1FE6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Regulatory Compliance</a:t>
            </a:r>
          </a:p>
        </p:txBody>
      </p:sp>
      <p:sp>
        <p:nvSpPr>
          <p:cNvPr id="4" name="Google Shape;223;p28">
            <a:extLst>
              <a:ext uri="{FF2B5EF4-FFF2-40B4-BE49-F238E27FC236}">
                <a16:creationId xmlns:a16="http://schemas.microsoft.com/office/drawing/2014/main" id="{F0242D43-7FF1-C760-A6B5-7429BFDAF9F0}"/>
              </a:ext>
            </a:extLst>
          </p:cNvPr>
          <p:cNvSpPr txBox="1"/>
          <p:nvPr/>
        </p:nvSpPr>
        <p:spPr>
          <a:xfrm>
            <a:off x="9644053" y="782321"/>
            <a:ext cx="2322664" cy="168735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rai:personalSensitiveInformation</a:t>
            </a:r>
            <a:b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rai:useCases rai:dataReleaseMaintenance 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rai:dataImputationProtocol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rai:dataManipulationProtocol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rai:dataSharingAgreements rai:dataGovernanceProtocol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pSp>
        <p:nvGrpSpPr>
          <p:cNvPr id="2" name="Google Shape;204;p28">
            <a:extLst>
              <a:ext uri="{FF2B5EF4-FFF2-40B4-BE49-F238E27FC236}">
                <a16:creationId xmlns:a16="http://schemas.microsoft.com/office/drawing/2014/main" id="{D02F6B33-727C-9A2D-6F82-548917080C87}"/>
              </a:ext>
            </a:extLst>
          </p:cNvPr>
          <p:cNvGrpSpPr/>
          <p:nvPr/>
        </p:nvGrpSpPr>
        <p:grpSpPr>
          <a:xfrm>
            <a:off x="4429760" y="2661920"/>
            <a:ext cx="7142125" cy="1549773"/>
            <a:chOff x="354539" y="3576445"/>
            <a:chExt cx="6898194" cy="1509142"/>
          </a:xfrm>
        </p:grpSpPr>
        <p:grpSp>
          <p:nvGrpSpPr>
            <p:cNvPr id="9" name="Google Shape;205;p28">
              <a:extLst>
                <a:ext uri="{FF2B5EF4-FFF2-40B4-BE49-F238E27FC236}">
                  <a16:creationId xmlns:a16="http://schemas.microsoft.com/office/drawing/2014/main" id="{7E331E13-F0C5-1A71-A5B6-14D87A0D8DAC}"/>
                </a:ext>
              </a:extLst>
            </p:cNvPr>
            <p:cNvGrpSpPr/>
            <p:nvPr/>
          </p:nvGrpSpPr>
          <p:grpSpPr>
            <a:xfrm>
              <a:off x="5719438" y="3576446"/>
              <a:ext cx="1533295" cy="1508971"/>
              <a:chOff x="6077707" y="1644751"/>
              <a:chExt cx="1854045" cy="1854000"/>
            </a:xfrm>
          </p:grpSpPr>
          <p:sp>
            <p:nvSpPr>
              <p:cNvPr id="44" name="Google Shape;206;p28">
                <a:extLst>
                  <a:ext uri="{FF2B5EF4-FFF2-40B4-BE49-F238E27FC236}">
                    <a16:creationId xmlns:a16="http://schemas.microsoft.com/office/drawing/2014/main" id="{FB408FD2-741F-53CD-B980-3DA10A49D636}"/>
                  </a:ext>
                </a:extLst>
              </p:cNvPr>
              <p:cNvSpPr/>
              <p:nvPr/>
            </p:nvSpPr>
            <p:spPr>
              <a:xfrm>
                <a:off x="6077707" y="1644751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07;p28">
                <a:extLst>
                  <a:ext uri="{FF2B5EF4-FFF2-40B4-BE49-F238E27FC236}">
                    <a16:creationId xmlns:a16="http://schemas.microsoft.com/office/drawing/2014/main" id="{4852984D-74EF-6503-44E0-97E39345D8A0}"/>
                  </a:ext>
                </a:extLst>
              </p:cNvPr>
              <p:cNvSpPr txBox="1"/>
              <p:nvPr/>
            </p:nvSpPr>
            <p:spPr>
              <a:xfrm>
                <a:off x="6342352" y="2104763"/>
                <a:ext cx="1589400" cy="52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Regulatory compliance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1" name="Google Shape;208;p28">
              <a:extLst>
                <a:ext uri="{FF2B5EF4-FFF2-40B4-BE49-F238E27FC236}">
                  <a16:creationId xmlns:a16="http://schemas.microsoft.com/office/drawing/2014/main" id="{B61A61FE-D156-D879-6C0A-CBDB455F67CE}"/>
                </a:ext>
              </a:extLst>
            </p:cNvPr>
            <p:cNvGrpSpPr/>
            <p:nvPr/>
          </p:nvGrpSpPr>
          <p:grpSpPr>
            <a:xfrm>
              <a:off x="4378269" y="3576445"/>
              <a:ext cx="1533258" cy="1508971"/>
              <a:chOff x="4455905" y="1644751"/>
              <a:chExt cx="1854000" cy="1854000"/>
            </a:xfrm>
          </p:grpSpPr>
          <p:sp>
            <p:nvSpPr>
              <p:cNvPr id="42" name="Google Shape;209;p28">
                <a:extLst>
                  <a:ext uri="{FF2B5EF4-FFF2-40B4-BE49-F238E27FC236}">
                    <a16:creationId xmlns:a16="http://schemas.microsoft.com/office/drawing/2014/main" id="{EF8CB5BD-9F4F-BB41-8E11-44F21EE3F353}"/>
                  </a:ext>
                </a:extLst>
              </p:cNvPr>
              <p:cNvSpPr/>
              <p:nvPr/>
            </p:nvSpPr>
            <p:spPr>
              <a:xfrm>
                <a:off x="4455905" y="1644751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10;p28">
                <a:extLst>
                  <a:ext uri="{FF2B5EF4-FFF2-40B4-BE49-F238E27FC236}">
                    <a16:creationId xmlns:a16="http://schemas.microsoft.com/office/drawing/2014/main" id="{EE2E9738-8DA1-D290-5588-88A187028017}"/>
                  </a:ext>
                </a:extLst>
              </p:cNvPr>
              <p:cNvSpPr txBox="1"/>
              <p:nvPr/>
            </p:nvSpPr>
            <p:spPr>
              <a:xfrm>
                <a:off x="4737530" y="2000329"/>
                <a:ext cx="1572300" cy="77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AI safety &amp; fairness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3" name="Google Shape;211;p28">
              <a:extLst>
                <a:ext uri="{FF2B5EF4-FFF2-40B4-BE49-F238E27FC236}">
                  <a16:creationId xmlns:a16="http://schemas.microsoft.com/office/drawing/2014/main" id="{9B4BD7BE-7445-EE1A-1518-17455B940405}"/>
                </a:ext>
              </a:extLst>
            </p:cNvPr>
            <p:cNvGrpSpPr/>
            <p:nvPr/>
          </p:nvGrpSpPr>
          <p:grpSpPr>
            <a:xfrm>
              <a:off x="3036974" y="3576492"/>
              <a:ext cx="1533258" cy="1508971"/>
              <a:chOff x="2834102" y="1644762"/>
              <a:chExt cx="1854000" cy="1854000"/>
            </a:xfrm>
          </p:grpSpPr>
          <p:sp>
            <p:nvSpPr>
              <p:cNvPr id="34" name="Google Shape;212;p28">
                <a:extLst>
                  <a:ext uri="{FF2B5EF4-FFF2-40B4-BE49-F238E27FC236}">
                    <a16:creationId xmlns:a16="http://schemas.microsoft.com/office/drawing/2014/main" id="{59777960-9C1E-2DDC-B2FC-41EE045744F1}"/>
                  </a:ext>
                </a:extLst>
              </p:cNvPr>
              <p:cNvSpPr/>
              <p:nvPr/>
            </p:nvSpPr>
            <p:spPr>
              <a:xfrm>
                <a:off x="2834102" y="1644762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13;p28">
                <a:extLst>
                  <a:ext uri="{FF2B5EF4-FFF2-40B4-BE49-F238E27FC236}">
                    <a16:creationId xmlns:a16="http://schemas.microsoft.com/office/drawing/2014/main" id="{1AD80D60-124F-51DB-7023-1411C5C03744}"/>
                  </a:ext>
                </a:extLst>
              </p:cNvPr>
              <p:cNvSpPr txBox="1"/>
              <p:nvPr/>
            </p:nvSpPr>
            <p:spPr>
              <a:xfrm>
                <a:off x="3087398" y="2075660"/>
                <a:ext cx="1368600" cy="51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Participa-tory Data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0" name="Google Shape;214;p28">
              <a:extLst>
                <a:ext uri="{FF2B5EF4-FFF2-40B4-BE49-F238E27FC236}">
                  <a16:creationId xmlns:a16="http://schemas.microsoft.com/office/drawing/2014/main" id="{74E08EA6-9A9F-1F48-3B59-28965957936E}"/>
                </a:ext>
              </a:extLst>
            </p:cNvPr>
            <p:cNvGrpSpPr/>
            <p:nvPr/>
          </p:nvGrpSpPr>
          <p:grpSpPr>
            <a:xfrm>
              <a:off x="1695780" y="3576521"/>
              <a:ext cx="1533258" cy="1508971"/>
              <a:chOff x="1212300" y="1644762"/>
              <a:chExt cx="1854000" cy="1854000"/>
            </a:xfrm>
          </p:grpSpPr>
          <p:sp>
            <p:nvSpPr>
              <p:cNvPr id="32" name="Google Shape;215;p28">
                <a:extLst>
                  <a:ext uri="{FF2B5EF4-FFF2-40B4-BE49-F238E27FC236}">
                    <a16:creationId xmlns:a16="http://schemas.microsoft.com/office/drawing/2014/main" id="{77982EE1-A07E-B8EE-A105-7FFCDC726DF8}"/>
                  </a:ext>
                </a:extLst>
              </p:cNvPr>
              <p:cNvSpPr/>
              <p:nvPr/>
            </p:nvSpPr>
            <p:spPr>
              <a:xfrm>
                <a:off x="1212300" y="1644762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16;p28">
                <a:extLst>
                  <a:ext uri="{FF2B5EF4-FFF2-40B4-BE49-F238E27FC236}">
                    <a16:creationId xmlns:a16="http://schemas.microsoft.com/office/drawing/2014/main" id="{4826B3AC-8696-1E73-B716-AF661CC65D7A}"/>
                  </a:ext>
                </a:extLst>
              </p:cNvPr>
              <p:cNvSpPr txBox="1"/>
              <p:nvPr/>
            </p:nvSpPr>
            <p:spPr>
              <a:xfrm>
                <a:off x="1444500" y="2071550"/>
                <a:ext cx="1290600" cy="52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Labeling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22" name="Google Shape;217;p28">
              <a:extLst>
                <a:ext uri="{FF2B5EF4-FFF2-40B4-BE49-F238E27FC236}">
                  <a16:creationId xmlns:a16="http://schemas.microsoft.com/office/drawing/2014/main" id="{1B5B267E-658B-9D35-0EF0-9BE155C9FBA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583138" y="4494591"/>
              <a:ext cx="440978" cy="4409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18;p28">
              <a:extLst>
                <a:ext uri="{FF2B5EF4-FFF2-40B4-BE49-F238E27FC236}">
                  <a16:creationId xmlns:a16="http://schemas.microsoft.com/office/drawing/2014/main" id="{F9026CD4-658C-B90D-EEE5-0A93B292CD0E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24368" y="4492138"/>
              <a:ext cx="440978" cy="4409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24;p28">
              <a:extLst>
                <a:ext uri="{FF2B5EF4-FFF2-40B4-BE49-F238E27FC236}">
                  <a16:creationId xmlns:a16="http://schemas.microsoft.com/office/drawing/2014/main" id="{7E513939-C603-2DB3-CACB-6066404102E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65635" y="4468307"/>
              <a:ext cx="493554" cy="4935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25;p28">
              <a:extLst>
                <a:ext uri="{FF2B5EF4-FFF2-40B4-BE49-F238E27FC236}">
                  <a16:creationId xmlns:a16="http://schemas.microsoft.com/office/drawing/2014/main" id="{F84164C9-0B61-3740-956A-E40979036797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41905" y="4494588"/>
              <a:ext cx="440978" cy="4409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" name="Google Shape;226;p28">
              <a:extLst>
                <a:ext uri="{FF2B5EF4-FFF2-40B4-BE49-F238E27FC236}">
                  <a16:creationId xmlns:a16="http://schemas.microsoft.com/office/drawing/2014/main" id="{DE66D370-0C6E-FBEB-1BF7-AA18D3230924}"/>
                </a:ext>
              </a:extLst>
            </p:cNvPr>
            <p:cNvGrpSpPr/>
            <p:nvPr/>
          </p:nvGrpSpPr>
          <p:grpSpPr>
            <a:xfrm>
              <a:off x="354539" y="3576616"/>
              <a:ext cx="1533258" cy="1508971"/>
              <a:chOff x="1212300" y="1644762"/>
              <a:chExt cx="1854000" cy="1854000"/>
            </a:xfrm>
          </p:grpSpPr>
          <p:sp>
            <p:nvSpPr>
              <p:cNvPr id="30" name="Google Shape;227;p28">
                <a:extLst>
                  <a:ext uri="{FF2B5EF4-FFF2-40B4-BE49-F238E27FC236}">
                    <a16:creationId xmlns:a16="http://schemas.microsoft.com/office/drawing/2014/main" id="{F8904BA5-599B-51CF-5BCC-46EE2F3BB515}"/>
                  </a:ext>
                </a:extLst>
              </p:cNvPr>
              <p:cNvSpPr/>
              <p:nvPr/>
            </p:nvSpPr>
            <p:spPr>
              <a:xfrm>
                <a:off x="1212300" y="1644762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28;p28">
                <a:extLst>
                  <a:ext uri="{FF2B5EF4-FFF2-40B4-BE49-F238E27FC236}">
                    <a16:creationId xmlns:a16="http://schemas.microsoft.com/office/drawing/2014/main" id="{980A41CA-8EB6-3620-1FE4-EA2A513C0168}"/>
                  </a:ext>
                </a:extLst>
              </p:cNvPr>
              <p:cNvSpPr txBox="1"/>
              <p:nvPr/>
            </p:nvSpPr>
            <p:spPr>
              <a:xfrm>
                <a:off x="1444500" y="2071550"/>
                <a:ext cx="1290600" cy="52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Life Cycle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28" name="Google Shape;229;p28">
              <a:extLst>
                <a:ext uri="{FF2B5EF4-FFF2-40B4-BE49-F238E27FC236}">
                  <a16:creationId xmlns:a16="http://schemas.microsoft.com/office/drawing/2014/main" id="{B1BFE546-64D5-94DD-BF3F-FE5A4824145F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53530" y="4494607"/>
              <a:ext cx="440978" cy="44097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40776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ose-up of folded paper&#10;&#10;Description automatically generated">
            <a:extLst>
              <a:ext uri="{FF2B5EF4-FFF2-40B4-BE49-F238E27FC236}">
                <a16:creationId xmlns:a16="http://schemas.microsoft.com/office/drawing/2014/main" id="{B908E661-9DF4-BD04-651F-3D4432C83D0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5552" b="10178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40798-67D0-5B1C-A614-9D0AA9CF4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Croissant is for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3637AC6-F953-006A-0BAC-2E8F0047A5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15792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9355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06DAA-58C0-526F-76E6-BD5ED17D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Tool Support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E8279B72-FF15-36AA-D0BC-73F221DCB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4" y="98304"/>
            <a:ext cx="5643929" cy="667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F692C8-0207-C845-B9C2-F8DE231C8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Motivation</a:t>
            </a:r>
          </a:p>
        </p:txBody>
      </p:sp>
      <p:sp>
        <p:nvSpPr>
          <p:cNvPr id="42" name="Content Placeholder 7">
            <a:extLst>
              <a:ext uri="{FF2B5EF4-FFF2-40B4-BE49-F238E27FC236}">
                <a16:creationId xmlns:a16="http://schemas.microsoft.com/office/drawing/2014/main" id="{37463BE5-0960-F202-C622-5B06C2D96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1720229"/>
            <a:ext cx="9454338" cy="4324247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0" i="0" u="none" strike="noStrike" baseline="0" dirty="0">
                <a:latin typeface="BeraSerif-Roman"/>
              </a:rPr>
              <a:t>Data is a crucial element in emergent AI technologies, plays a central role in training and evaluating AI models.</a:t>
            </a:r>
          </a:p>
          <a:p>
            <a:pPr>
              <a:lnSpc>
                <a:spcPct val="150000"/>
              </a:lnSpc>
            </a:pPr>
            <a:r>
              <a:rPr lang="en-US" sz="2000" b="0" i="0" u="none" strike="noStrike" baseline="0" dirty="0">
                <a:latin typeface="BeraSerif-Roman"/>
              </a:rPr>
              <a:t>Yet, quality and documentation remain significant challenges, leading to adverse downstream effects (e.g., potential biases) in applications*.</a:t>
            </a:r>
            <a:endParaRPr lang="en-US" sz="2000" dirty="0">
              <a:latin typeface="BeraSerif-Roman"/>
            </a:endParaRPr>
          </a:p>
          <a:p>
            <a:pPr>
              <a:lnSpc>
                <a:spcPct val="150000"/>
              </a:lnSpc>
            </a:pPr>
            <a:r>
              <a:rPr lang="en-US" sz="2000" b="0" i="0" u="none" strike="noStrike" baseline="0" dirty="0">
                <a:latin typeface="NimbusRomNo9L-Regu"/>
              </a:rPr>
              <a:t>Working with data is time-consuming and painful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NimbusRomNo9L-Regu"/>
              </a:rPr>
              <a:t>W</a:t>
            </a:r>
            <a:r>
              <a:rPr lang="en-US" sz="1800" b="0" i="0" u="none" strike="noStrike" baseline="0" dirty="0">
                <a:latin typeface="NimbusRomNo9L-Regu"/>
              </a:rPr>
              <a:t>ide variety of data formats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NimbusRomNo9L-Regu"/>
              </a:rPr>
              <a:t>L</a:t>
            </a:r>
            <a:r>
              <a:rPr lang="en-US" sz="1800" b="0" i="0" u="none" strike="noStrike" baseline="0" dirty="0">
                <a:latin typeface="NimbusRomNo9L-Regu"/>
              </a:rPr>
              <a:t>ack of interoperability between tools</a:t>
            </a:r>
            <a:endParaRPr lang="en-US" sz="1800" dirty="0">
              <a:latin typeface="NimbusRomNo9L-Regu"/>
            </a:endParaRPr>
          </a:p>
          <a:p>
            <a:pPr lvl="1">
              <a:lnSpc>
                <a:spcPct val="150000"/>
              </a:lnSpc>
            </a:pPr>
            <a:r>
              <a:rPr lang="en-US" sz="1800" b="0" i="0" u="none" strike="noStrike" baseline="0" dirty="0">
                <a:latin typeface="NimbusRomNo9L-Regu"/>
              </a:rPr>
              <a:t>Difficulty of discovering and combining datasets</a:t>
            </a:r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045C7B-B73B-FBD6-9B96-41D78FCC0BBC}"/>
              </a:ext>
            </a:extLst>
          </p:cNvPr>
          <p:cNvSpPr txBox="1"/>
          <p:nvPr/>
        </p:nvSpPr>
        <p:spPr>
          <a:xfrm>
            <a:off x="1097279" y="6409573"/>
            <a:ext cx="9641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400" b="0" i="0" u="none" strike="noStrike" baseline="0" dirty="0">
                <a:latin typeface="BeraSerif-Roman"/>
              </a:rPr>
              <a:t>*</a:t>
            </a:r>
            <a:r>
              <a:rPr lang="es-ES" sz="1400" b="0" i="0" u="none" strike="noStrike" baseline="0" dirty="0" err="1">
                <a:latin typeface="BeraSerif-Roman"/>
              </a:rPr>
              <a:t>Larrazabal</a:t>
            </a:r>
            <a:r>
              <a:rPr lang="es-ES" sz="1400" dirty="0">
                <a:latin typeface="BeraSerif-Roman"/>
              </a:rPr>
              <a:t> et al. </a:t>
            </a:r>
            <a:r>
              <a:rPr lang="en-US" sz="1400" b="0" i="0" u="none" strike="noStrike" baseline="0" dirty="0">
                <a:latin typeface="BeraSerif-Roman"/>
              </a:rPr>
              <a:t>2020. Gender imbalance in medical imaging datasets produces biased classifiers for computer-aided diagnosis. </a:t>
            </a:r>
            <a:endParaRPr lang="en-US" sz="1400" dirty="0"/>
          </a:p>
        </p:txBody>
      </p:sp>
      <p:pic>
        <p:nvPicPr>
          <p:cNvPr id="4" name="Picture 3" descr="A close-up of a tag with a string and a toy figure&#10;&#10;Description automatically generated">
            <a:extLst>
              <a:ext uri="{FF2B5EF4-FFF2-40B4-BE49-F238E27FC236}">
                <a16:creationId xmlns:a16="http://schemas.microsoft.com/office/drawing/2014/main" id="{B1D4EC86-57E7-E9FF-C201-D309063C5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290" y="3689616"/>
            <a:ext cx="4163287" cy="235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20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C0814-0C1B-AF09-2995-CC7F6DE2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683756"/>
            <a:ext cx="3447743" cy="2396359"/>
          </a:xfrm>
        </p:spPr>
        <p:txBody>
          <a:bodyPr anchor="b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dirty="0">
                <a:solidFill>
                  <a:srgbClr val="FFFFFF"/>
                </a:solidFill>
              </a:rPr>
              <a:t>Ongoing efforts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Next steps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5EA1CF-9585-665C-4163-1D461DBFB3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050924"/>
              </p:ext>
            </p:extLst>
          </p:nvPr>
        </p:nvGraphicFramePr>
        <p:xfrm>
          <a:off x="4905052" y="511388"/>
          <a:ext cx="6666833" cy="5193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F783AAA-D851-7211-3CC7-2916679596E8}"/>
              </a:ext>
            </a:extLst>
          </p:cNvPr>
          <p:cNvSpPr txBox="1"/>
          <p:nvPr/>
        </p:nvSpPr>
        <p:spPr>
          <a:xfrm>
            <a:off x="4905052" y="6050441"/>
            <a:ext cx="6167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Look out for the next version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0931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0D77A-D183-33A7-BA72-84761BB61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068" y="908704"/>
            <a:ext cx="6532399" cy="26359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attention!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B71B4-3865-3BAE-368F-DEF8438D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9623" y="4313741"/>
            <a:ext cx="3565676" cy="10288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Contact us !</a:t>
            </a:r>
          </a:p>
          <a:p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Join our working group !</a:t>
            </a:r>
          </a:p>
        </p:txBody>
      </p:sp>
      <p:pic>
        <p:nvPicPr>
          <p:cNvPr id="28" name="Picture 27" descr="A qr code with a croissant&#10;&#10;Description automatically generated">
            <a:extLst>
              <a:ext uri="{FF2B5EF4-FFF2-40B4-BE49-F238E27FC236}">
                <a16:creationId xmlns:a16="http://schemas.microsoft.com/office/drawing/2014/main" id="{DB28BDF6-829D-4393-F45E-61CE97025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399" y="2618981"/>
            <a:ext cx="3202529" cy="320252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oogle Shape;179;p22">
            <a:extLst>
              <a:ext uri="{FF2B5EF4-FFF2-40B4-BE49-F238E27FC236}">
                <a16:creationId xmlns:a16="http://schemas.microsoft.com/office/drawing/2014/main" id="{8592C032-4614-6960-2074-8E05B163828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55840" y="165681"/>
            <a:ext cx="4709787" cy="15120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E20DD8-7F9A-5099-634C-EFA97B3F2C9C}"/>
              </a:ext>
            </a:extLst>
          </p:cNvPr>
          <p:cNvSpPr txBox="1"/>
          <p:nvPr/>
        </p:nvSpPr>
        <p:spPr>
          <a:xfrm>
            <a:off x="455072" y="4334238"/>
            <a:ext cx="6124352" cy="1987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  <a:latin typeface="+mj-lt"/>
                <a:ea typeface="Source Sans Pro"/>
                <a:cs typeface="Source Sans Pro"/>
                <a:sym typeface="Source Sans Pro"/>
              </a:rPr>
              <a:t>Dr Nitisha Jain</a:t>
            </a:r>
            <a:endParaRPr lang="en-US" dirty="0">
              <a:solidFill>
                <a:schemeClr val="bg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chemeClr val="bg1"/>
                </a:solidFill>
                <a:latin typeface="+mj-lt"/>
                <a:ea typeface="Source Sans Pro"/>
                <a:cs typeface="Source Sans Pro"/>
                <a:sym typeface="Source Sans Pro"/>
              </a:rPr>
              <a:t>Postdoctoral Researcher </a:t>
            </a:r>
          </a:p>
          <a:p>
            <a:pPr>
              <a:lnSpc>
                <a:spcPct val="115000"/>
              </a:lnSpc>
            </a:pPr>
            <a:r>
              <a:rPr lang="en-US" dirty="0">
                <a:solidFill>
                  <a:schemeClr val="bg1"/>
                </a:solidFill>
                <a:latin typeface="+mj-lt"/>
                <a:ea typeface="Source Sans Pro"/>
                <a:cs typeface="Source Sans Pro"/>
                <a:sym typeface="Source Sans Pro"/>
              </a:rPr>
              <a:t>Informatics Department 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3400"/>
            </a:pPr>
            <a:r>
              <a:rPr lang="en-US" dirty="0">
                <a:solidFill>
                  <a:schemeClr val="bg1"/>
                </a:solidFill>
                <a:latin typeface="+mj-lt"/>
                <a:ea typeface="Source Sans Pro"/>
                <a:cs typeface="Source Sans Pro"/>
                <a:sym typeface="Source Sans Pro"/>
              </a:rPr>
              <a:t>King’s College London (KCL)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3400"/>
            </a:pPr>
            <a:r>
              <a:rPr lang="en-US" sz="1600" dirty="0">
                <a:solidFill>
                  <a:schemeClr val="bg1"/>
                </a:solidFill>
                <a:latin typeface="+mj-lt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https://www.linkedin.com/in/nitisha-jain/</a:t>
            </a:r>
            <a:endParaRPr lang="en-US" sz="1600" dirty="0">
              <a:solidFill>
                <a:schemeClr val="bg1"/>
              </a:solidFill>
              <a:latin typeface="+mj-lt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3400"/>
            </a:pPr>
            <a:r>
              <a:rPr lang="en-US" sz="1600" dirty="0">
                <a:solidFill>
                  <a:schemeClr val="bg1"/>
                </a:solidFill>
                <a:latin typeface="+mj-lt"/>
                <a:ea typeface="Source Sans Pro"/>
                <a:cs typeface="Source Sans Pro"/>
                <a:sym typeface="Source Sans Pr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https://nitishajain.github.io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Source Sans Pro"/>
                <a:cs typeface="Source Sans Pro"/>
                <a:sym typeface="Source Sans Pro"/>
              </a:rPr>
              <a:t> 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9043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810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04;p28">
            <a:extLst>
              <a:ext uri="{FF2B5EF4-FFF2-40B4-BE49-F238E27FC236}">
                <a16:creationId xmlns:a16="http://schemas.microsoft.com/office/drawing/2014/main" id="{9A463ADB-79F1-9AB4-9DB0-1C00483A5155}"/>
              </a:ext>
            </a:extLst>
          </p:cNvPr>
          <p:cNvGrpSpPr/>
          <p:nvPr/>
        </p:nvGrpSpPr>
        <p:grpSpPr>
          <a:xfrm>
            <a:off x="4905052" y="2743107"/>
            <a:ext cx="6666833" cy="1468586"/>
            <a:chOff x="354539" y="3576445"/>
            <a:chExt cx="6898194" cy="1509142"/>
          </a:xfrm>
        </p:grpSpPr>
        <p:grpSp>
          <p:nvGrpSpPr>
            <p:cNvPr id="5" name="Google Shape;205;p28">
              <a:extLst>
                <a:ext uri="{FF2B5EF4-FFF2-40B4-BE49-F238E27FC236}">
                  <a16:creationId xmlns:a16="http://schemas.microsoft.com/office/drawing/2014/main" id="{72D60B7B-622A-8CD1-8BC5-75D196333EB3}"/>
                </a:ext>
              </a:extLst>
            </p:cNvPr>
            <p:cNvGrpSpPr/>
            <p:nvPr/>
          </p:nvGrpSpPr>
          <p:grpSpPr>
            <a:xfrm>
              <a:off x="5719438" y="3576446"/>
              <a:ext cx="1533295" cy="1508971"/>
              <a:chOff x="6077707" y="1644751"/>
              <a:chExt cx="1854045" cy="1854000"/>
            </a:xfrm>
          </p:grpSpPr>
          <p:sp>
            <p:nvSpPr>
              <p:cNvPr id="39" name="Google Shape;206;p28">
                <a:extLst>
                  <a:ext uri="{FF2B5EF4-FFF2-40B4-BE49-F238E27FC236}">
                    <a16:creationId xmlns:a16="http://schemas.microsoft.com/office/drawing/2014/main" id="{641E2099-537C-ACEC-A195-1117EDA9ACFB}"/>
                  </a:ext>
                </a:extLst>
              </p:cNvPr>
              <p:cNvSpPr/>
              <p:nvPr/>
            </p:nvSpPr>
            <p:spPr>
              <a:xfrm>
                <a:off x="6077707" y="1644751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07;p28">
                <a:extLst>
                  <a:ext uri="{FF2B5EF4-FFF2-40B4-BE49-F238E27FC236}">
                    <a16:creationId xmlns:a16="http://schemas.microsoft.com/office/drawing/2014/main" id="{38337F5E-E46F-1BBF-B0E5-4947584F45A5}"/>
                  </a:ext>
                </a:extLst>
              </p:cNvPr>
              <p:cNvSpPr txBox="1"/>
              <p:nvPr/>
            </p:nvSpPr>
            <p:spPr>
              <a:xfrm>
                <a:off x="6342352" y="2104763"/>
                <a:ext cx="1589400" cy="52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Regulatory compliance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6" name="Google Shape;208;p28">
              <a:extLst>
                <a:ext uri="{FF2B5EF4-FFF2-40B4-BE49-F238E27FC236}">
                  <a16:creationId xmlns:a16="http://schemas.microsoft.com/office/drawing/2014/main" id="{883ACF1E-BA35-245F-45EB-924012B94CB2}"/>
                </a:ext>
              </a:extLst>
            </p:cNvPr>
            <p:cNvGrpSpPr/>
            <p:nvPr/>
          </p:nvGrpSpPr>
          <p:grpSpPr>
            <a:xfrm>
              <a:off x="4378269" y="3576445"/>
              <a:ext cx="1533258" cy="1508971"/>
              <a:chOff x="4455905" y="1644751"/>
              <a:chExt cx="1854000" cy="1854000"/>
            </a:xfrm>
          </p:grpSpPr>
          <p:sp>
            <p:nvSpPr>
              <p:cNvPr id="37" name="Google Shape;209;p28">
                <a:extLst>
                  <a:ext uri="{FF2B5EF4-FFF2-40B4-BE49-F238E27FC236}">
                    <a16:creationId xmlns:a16="http://schemas.microsoft.com/office/drawing/2014/main" id="{F39A0825-CC82-3FBC-426A-5494187E9689}"/>
                  </a:ext>
                </a:extLst>
              </p:cNvPr>
              <p:cNvSpPr/>
              <p:nvPr/>
            </p:nvSpPr>
            <p:spPr>
              <a:xfrm>
                <a:off x="4455905" y="1644751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10;p28">
                <a:extLst>
                  <a:ext uri="{FF2B5EF4-FFF2-40B4-BE49-F238E27FC236}">
                    <a16:creationId xmlns:a16="http://schemas.microsoft.com/office/drawing/2014/main" id="{7F0DADC4-C80A-5049-4C08-4E211545095A}"/>
                  </a:ext>
                </a:extLst>
              </p:cNvPr>
              <p:cNvSpPr txBox="1"/>
              <p:nvPr/>
            </p:nvSpPr>
            <p:spPr>
              <a:xfrm>
                <a:off x="4737530" y="2000329"/>
                <a:ext cx="1572300" cy="77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AI safety &amp; fairness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7" name="Google Shape;211;p28">
              <a:extLst>
                <a:ext uri="{FF2B5EF4-FFF2-40B4-BE49-F238E27FC236}">
                  <a16:creationId xmlns:a16="http://schemas.microsoft.com/office/drawing/2014/main" id="{4AF940DA-16D5-E09B-084A-1BFD9757187A}"/>
                </a:ext>
              </a:extLst>
            </p:cNvPr>
            <p:cNvGrpSpPr/>
            <p:nvPr/>
          </p:nvGrpSpPr>
          <p:grpSpPr>
            <a:xfrm>
              <a:off x="3036974" y="3576492"/>
              <a:ext cx="1533258" cy="1508971"/>
              <a:chOff x="2834102" y="1644762"/>
              <a:chExt cx="1854000" cy="1854000"/>
            </a:xfrm>
          </p:grpSpPr>
          <p:sp>
            <p:nvSpPr>
              <p:cNvPr id="35" name="Google Shape;212;p28">
                <a:extLst>
                  <a:ext uri="{FF2B5EF4-FFF2-40B4-BE49-F238E27FC236}">
                    <a16:creationId xmlns:a16="http://schemas.microsoft.com/office/drawing/2014/main" id="{92AF3B04-4C13-1F65-A671-6EFDB2EF9586}"/>
                  </a:ext>
                </a:extLst>
              </p:cNvPr>
              <p:cNvSpPr/>
              <p:nvPr/>
            </p:nvSpPr>
            <p:spPr>
              <a:xfrm>
                <a:off x="2834102" y="1644762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13;p28">
                <a:extLst>
                  <a:ext uri="{FF2B5EF4-FFF2-40B4-BE49-F238E27FC236}">
                    <a16:creationId xmlns:a16="http://schemas.microsoft.com/office/drawing/2014/main" id="{BD9921C5-E82F-5BBA-7F7E-8DA2BBBB5565}"/>
                  </a:ext>
                </a:extLst>
              </p:cNvPr>
              <p:cNvSpPr txBox="1"/>
              <p:nvPr/>
            </p:nvSpPr>
            <p:spPr>
              <a:xfrm>
                <a:off x="3087398" y="2075660"/>
                <a:ext cx="1368600" cy="51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Participa-tory Data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" name="Google Shape;214;p28">
              <a:extLst>
                <a:ext uri="{FF2B5EF4-FFF2-40B4-BE49-F238E27FC236}">
                  <a16:creationId xmlns:a16="http://schemas.microsoft.com/office/drawing/2014/main" id="{B544DC8B-2C89-5A6D-D1AE-85372369AA70}"/>
                </a:ext>
              </a:extLst>
            </p:cNvPr>
            <p:cNvGrpSpPr/>
            <p:nvPr/>
          </p:nvGrpSpPr>
          <p:grpSpPr>
            <a:xfrm>
              <a:off x="1695780" y="3576521"/>
              <a:ext cx="1533258" cy="1508971"/>
              <a:chOff x="1212300" y="1644762"/>
              <a:chExt cx="1854000" cy="1854000"/>
            </a:xfrm>
          </p:grpSpPr>
          <p:sp>
            <p:nvSpPr>
              <p:cNvPr id="23" name="Google Shape;215;p28">
                <a:extLst>
                  <a:ext uri="{FF2B5EF4-FFF2-40B4-BE49-F238E27FC236}">
                    <a16:creationId xmlns:a16="http://schemas.microsoft.com/office/drawing/2014/main" id="{FAC13118-D916-FCAD-A3D6-6DE23F74E4F1}"/>
                  </a:ext>
                </a:extLst>
              </p:cNvPr>
              <p:cNvSpPr/>
              <p:nvPr/>
            </p:nvSpPr>
            <p:spPr>
              <a:xfrm>
                <a:off x="1212300" y="1644762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16;p28">
                <a:extLst>
                  <a:ext uri="{FF2B5EF4-FFF2-40B4-BE49-F238E27FC236}">
                    <a16:creationId xmlns:a16="http://schemas.microsoft.com/office/drawing/2014/main" id="{70FA069D-9CCE-B425-CBC1-800819222324}"/>
                  </a:ext>
                </a:extLst>
              </p:cNvPr>
              <p:cNvSpPr txBox="1"/>
              <p:nvPr/>
            </p:nvSpPr>
            <p:spPr>
              <a:xfrm>
                <a:off x="1444500" y="2071550"/>
                <a:ext cx="1290600" cy="52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Labeling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10" name="Google Shape;217;p28">
              <a:extLst>
                <a:ext uri="{FF2B5EF4-FFF2-40B4-BE49-F238E27FC236}">
                  <a16:creationId xmlns:a16="http://schemas.microsoft.com/office/drawing/2014/main" id="{165221C0-2BF0-4F38-BE3C-0BA38C217692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583138" y="4494591"/>
              <a:ext cx="440978" cy="4409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218;p28">
              <a:extLst>
                <a:ext uri="{FF2B5EF4-FFF2-40B4-BE49-F238E27FC236}">
                  <a16:creationId xmlns:a16="http://schemas.microsoft.com/office/drawing/2014/main" id="{C886313B-0988-18B2-4BA1-2352F8CE2A8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24368" y="4492138"/>
              <a:ext cx="440978" cy="4409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224;p28">
              <a:extLst>
                <a:ext uri="{FF2B5EF4-FFF2-40B4-BE49-F238E27FC236}">
                  <a16:creationId xmlns:a16="http://schemas.microsoft.com/office/drawing/2014/main" id="{9C4BCED4-ADEE-4E19-2CAD-31FACCD23112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65635" y="4468307"/>
              <a:ext cx="493554" cy="4935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225;p28">
              <a:extLst>
                <a:ext uri="{FF2B5EF4-FFF2-40B4-BE49-F238E27FC236}">
                  <a16:creationId xmlns:a16="http://schemas.microsoft.com/office/drawing/2014/main" id="{51432705-3038-14A0-A30D-18EE0D9E941A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41905" y="4494588"/>
              <a:ext cx="440978" cy="4409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" name="Google Shape;226;p28">
              <a:extLst>
                <a:ext uri="{FF2B5EF4-FFF2-40B4-BE49-F238E27FC236}">
                  <a16:creationId xmlns:a16="http://schemas.microsoft.com/office/drawing/2014/main" id="{6D563D75-7867-1653-95BE-80FB6DF573C0}"/>
                </a:ext>
              </a:extLst>
            </p:cNvPr>
            <p:cNvGrpSpPr/>
            <p:nvPr/>
          </p:nvGrpSpPr>
          <p:grpSpPr>
            <a:xfrm>
              <a:off x="354539" y="3576616"/>
              <a:ext cx="1533258" cy="1508971"/>
              <a:chOff x="1212300" y="1644762"/>
              <a:chExt cx="1854000" cy="1854000"/>
            </a:xfrm>
          </p:grpSpPr>
          <p:sp>
            <p:nvSpPr>
              <p:cNvPr id="19" name="Google Shape;227;p28">
                <a:extLst>
                  <a:ext uri="{FF2B5EF4-FFF2-40B4-BE49-F238E27FC236}">
                    <a16:creationId xmlns:a16="http://schemas.microsoft.com/office/drawing/2014/main" id="{51CF1F44-6F04-C2F3-D619-F04C9BB4E5A4}"/>
                  </a:ext>
                </a:extLst>
              </p:cNvPr>
              <p:cNvSpPr/>
              <p:nvPr/>
            </p:nvSpPr>
            <p:spPr>
              <a:xfrm>
                <a:off x="1212300" y="1644762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28;p28">
                <a:extLst>
                  <a:ext uri="{FF2B5EF4-FFF2-40B4-BE49-F238E27FC236}">
                    <a16:creationId xmlns:a16="http://schemas.microsoft.com/office/drawing/2014/main" id="{E6C2F168-7D90-A8FC-0162-6AA358CC5630}"/>
                  </a:ext>
                </a:extLst>
              </p:cNvPr>
              <p:cNvSpPr txBox="1"/>
              <p:nvPr/>
            </p:nvSpPr>
            <p:spPr>
              <a:xfrm>
                <a:off x="1444500" y="2071550"/>
                <a:ext cx="1290600" cy="52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Life Cycle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18" name="Google Shape;229;p28">
              <a:extLst>
                <a:ext uri="{FF2B5EF4-FFF2-40B4-BE49-F238E27FC236}">
                  <a16:creationId xmlns:a16="http://schemas.microsoft.com/office/drawing/2014/main" id="{6F8FAB36-9FD0-67B2-504A-74C5225F6736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53530" y="4494607"/>
              <a:ext cx="440978" cy="4409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Google Shape;219;p28">
            <a:extLst>
              <a:ext uri="{FF2B5EF4-FFF2-40B4-BE49-F238E27FC236}">
                <a16:creationId xmlns:a16="http://schemas.microsoft.com/office/drawing/2014/main" id="{B75B966F-4160-ACAD-A324-C104DADF12D0}"/>
              </a:ext>
            </a:extLst>
          </p:cNvPr>
          <p:cNvSpPr txBox="1"/>
          <p:nvPr/>
        </p:nvSpPr>
        <p:spPr>
          <a:xfrm>
            <a:off x="4745620" y="4584314"/>
            <a:ext cx="1570300" cy="194380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rai:dataLimitations 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rai:dataCollection </a:t>
            </a:r>
            <a:b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rai:useCases rai:dataReleaseMaintenance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rai:Data Processing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rai:Data Selection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rai:Data Inclusion/Exclusion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rai:Relationship to Source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rgbClr val="47474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" name="Google Shape;230;p28">
            <a:extLst>
              <a:ext uri="{FF2B5EF4-FFF2-40B4-BE49-F238E27FC236}">
                <a16:creationId xmlns:a16="http://schemas.microsoft.com/office/drawing/2014/main" id="{F4B14B9B-1D13-F92B-5D95-4A3C49386A4E}"/>
              </a:ext>
            </a:extLst>
          </p:cNvPr>
          <p:cNvSpPr txBox="1"/>
          <p:nvPr/>
        </p:nvSpPr>
        <p:spPr>
          <a:xfrm>
            <a:off x="4754180" y="454533"/>
            <a:ext cx="1493605" cy="194380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474747"/>
                </a:solidFill>
                <a:latin typeface="Roboto Medium"/>
                <a:ea typeface="Roboto Medium"/>
                <a:cs typeface="Roboto Medium"/>
                <a:sym typeface="Roboto Medium"/>
              </a:rPr>
              <a:t>cr:distribution cr:isLiveDataset</a:t>
            </a:r>
            <a:endParaRPr sz="1100" dirty="0">
              <a:solidFill>
                <a:srgbClr val="47474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474747"/>
                </a:solidFill>
                <a:latin typeface="Roboto Medium"/>
                <a:ea typeface="Roboto Medium"/>
                <a:cs typeface="Roboto Medium"/>
                <a:sym typeface="Roboto Medium"/>
              </a:rPr>
              <a:t>cr:citeAs</a:t>
            </a:r>
            <a:endParaRPr sz="1100" dirty="0">
              <a:solidFill>
                <a:srgbClr val="47474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474747"/>
                </a:solidFill>
                <a:latin typeface="Roboto Medium"/>
                <a:ea typeface="Roboto Medium"/>
                <a:cs typeface="Roboto Medium"/>
                <a:sym typeface="Roboto Medium"/>
              </a:rPr>
              <a:t>sc:creator sc:publisher</a:t>
            </a:r>
            <a:endParaRPr sz="1100" dirty="0">
              <a:solidFill>
                <a:srgbClr val="47474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474747"/>
                </a:solidFill>
                <a:latin typeface="Roboto Medium"/>
                <a:ea typeface="Roboto Medium"/>
                <a:cs typeface="Roboto Medium"/>
                <a:sym typeface="Roboto Medium"/>
              </a:rPr>
              <a:t>sc:datePublished</a:t>
            </a:r>
            <a:endParaRPr sz="1100" dirty="0">
              <a:solidFill>
                <a:srgbClr val="47474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474747"/>
                </a:solidFill>
                <a:latin typeface="Roboto Medium"/>
                <a:ea typeface="Roboto Medium"/>
                <a:cs typeface="Roboto Medium"/>
                <a:sym typeface="Roboto Medium"/>
              </a:rPr>
              <a:t>sc:dateCreated</a:t>
            </a:r>
            <a:endParaRPr sz="1100" dirty="0">
              <a:solidFill>
                <a:srgbClr val="47474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474747"/>
                </a:solidFill>
                <a:latin typeface="Roboto Medium"/>
                <a:ea typeface="Roboto Medium"/>
                <a:cs typeface="Roboto Medium"/>
                <a:sym typeface="Roboto Medium"/>
              </a:rPr>
              <a:t>sc:dateModified sc:version</a:t>
            </a:r>
            <a:endParaRPr sz="1100" dirty="0">
              <a:solidFill>
                <a:srgbClr val="47474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474747"/>
                </a:solidFill>
                <a:latin typeface="Roboto Medium"/>
                <a:ea typeface="Roboto Medium"/>
                <a:cs typeface="Roboto Medium"/>
                <a:sym typeface="Roboto Medium"/>
              </a:rPr>
              <a:t>sc:license sc:maintainer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9EB71B3-3BF6-EB4D-F9C6-8A5B2ED7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Life Cycle</a:t>
            </a:r>
          </a:p>
        </p:txBody>
      </p:sp>
    </p:spTree>
    <p:extLst>
      <p:ext uri="{BB962C8B-B14F-4D97-AF65-F5344CB8AC3E}">
        <p14:creationId xmlns:p14="http://schemas.microsoft.com/office/powerpoint/2010/main" val="3594976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04;p28">
            <a:extLst>
              <a:ext uri="{FF2B5EF4-FFF2-40B4-BE49-F238E27FC236}">
                <a16:creationId xmlns:a16="http://schemas.microsoft.com/office/drawing/2014/main" id="{9A463ADB-79F1-9AB4-9DB0-1C00483A5155}"/>
              </a:ext>
            </a:extLst>
          </p:cNvPr>
          <p:cNvGrpSpPr/>
          <p:nvPr/>
        </p:nvGrpSpPr>
        <p:grpSpPr>
          <a:xfrm>
            <a:off x="4905052" y="2743107"/>
            <a:ext cx="6666833" cy="1468586"/>
            <a:chOff x="354539" y="3576445"/>
            <a:chExt cx="6898194" cy="1509142"/>
          </a:xfrm>
        </p:grpSpPr>
        <p:grpSp>
          <p:nvGrpSpPr>
            <p:cNvPr id="5" name="Google Shape;205;p28">
              <a:extLst>
                <a:ext uri="{FF2B5EF4-FFF2-40B4-BE49-F238E27FC236}">
                  <a16:creationId xmlns:a16="http://schemas.microsoft.com/office/drawing/2014/main" id="{72D60B7B-622A-8CD1-8BC5-75D196333EB3}"/>
                </a:ext>
              </a:extLst>
            </p:cNvPr>
            <p:cNvGrpSpPr/>
            <p:nvPr/>
          </p:nvGrpSpPr>
          <p:grpSpPr>
            <a:xfrm>
              <a:off x="5719438" y="3576446"/>
              <a:ext cx="1533295" cy="1508971"/>
              <a:chOff x="6077707" y="1644751"/>
              <a:chExt cx="1854045" cy="1854000"/>
            </a:xfrm>
          </p:grpSpPr>
          <p:sp>
            <p:nvSpPr>
              <p:cNvPr id="39" name="Google Shape;206;p28">
                <a:extLst>
                  <a:ext uri="{FF2B5EF4-FFF2-40B4-BE49-F238E27FC236}">
                    <a16:creationId xmlns:a16="http://schemas.microsoft.com/office/drawing/2014/main" id="{641E2099-537C-ACEC-A195-1117EDA9ACFB}"/>
                  </a:ext>
                </a:extLst>
              </p:cNvPr>
              <p:cNvSpPr/>
              <p:nvPr/>
            </p:nvSpPr>
            <p:spPr>
              <a:xfrm>
                <a:off x="6077707" y="1644751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07;p28">
                <a:extLst>
                  <a:ext uri="{FF2B5EF4-FFF2-40B4-BE49-F238E27FC236}">
                    <a16:creationId xmlns:a16="http://schemas.microsoft.com/office/drawing/2014/main" id="{38337F5E-E46F-1BBF-B0E5-4947584F45A5}"/>
                  </a:ext>
                </a:extLst>
              </p:cNvPr>
              <p:cNvSpPr txBox="1"/>
              <p:nvPr/>
            </p:nvSpPr>
            <p:spPr>
              <a:xfrm>
                <a:off x="6342352" y="2104763"/>
                <a:ext cx="1589400" cy="52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Regulatory compliance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6" name="Google Shape;208;p28">
              <a:extLst>
                <a:ext uri="{FF2B5EF4-FFF2-40B4-BE49-F238E27FC236}">
                  <a16:creationId xmlns:a16="http://schemas.microsoft.com/office/drawing/2014/main" id="{883ACF1E-BA35-245F-45EB-924012B94CB2}"/>
                </a:ext>
              </a:extLst>
            </p:cNvPr>
            <p:cNvGrpSpPr/>
            <p:nvPr/>
          </p:nvGrpSpPr>
          <p:grpSpPr>
            <a:xfrm>
              <a:off x="4378269" y="3576445"/>
              <a:ext cx="1533258" cy="1508971"/>
              <a:chOff x="4455905" y="1644751"/>
              <a:chExt cx="1854000" cy="1854000"/>
            </a:xfrm>
          </p:grpSpPr>
          <p:sp>
            <p:nvSpPr>
              <p:cNvPr id="37" name="Google Shape;209;p28">
                <a:extLst>
                  <a:ext uri="{FF2B5EF4-FFF2-40B4-BE49-F238E27FC236}">
                    <a16:creationId xmlns:a16="http://schemas.microsoft.com/office/drawing/2014/main" id="{F39A0825-CC82-3FBC-426A-5494187E9689}"/>
                  </a:ext>
                </a:extLst>
              </p:cNvPr>
              <p:cNvSpPr/>
              <p:nvPr/>
            </p:nvSpPr>
            <p:spPr>
              <a:xfrm>
                <a:off x="4455905" y="1644751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10;p28">
                <a:extLst>
                  <a:ext uri="{FF2B5EF4-FFF2-40B4-BE49-F238E27FC236}">
                    <a16:creationId xmlns:a16="http://schemas.microsoft.com/office/drawing/2014/main" id="{7F0DADC4-C80A-5049-4C08-4E211545095A}"/>
                  </a:ext>
                </a:extLst>
              </p:cNvPr>
              <p:cNvSpPr txBox="1"/>
              <p:nvPr/>
            </p:nvSpPr>
            <p:spPr>
              <a:xfrm>
                <a:off x="4737530" y="2000329"/>
                <a:ext cx="1572300" cy="77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AI safety &amp; fairness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7" name="Google Shape;211;p28">
              <a:extLst>
                <a:ext uri="{FF2B5EF4-FFF2-40B4-BE49-F238E27FC236}">
                  <a16:creationId xmlns:a16="http://schemas.microsoft.com/office/drawing/2014/main" id="{4AF940DA-16D5-E09B-084A-1BFD9757187A}"/>
                </a:ext>
              </a:extLst>
            </p:cNvPr>
            <p:cNvGrpSpPr/>
            <p:nvPr/>
          </p:nvGrpSpPr>
          <p:grpSpPr>
            <a:xfrm>
              <a:off x="3036974" y="3576492"/>
              <a:ext cx="1533258" cy="1508971"/>
              <a:chOff x="2834102" y="1644762"/>
              <a:chExt cx="1854000" cy="1854000"/>
            </a:xfrm>
          </p:grpSpPr>
          <p:sp>
            <p:nvSpPr>
              <p:cNvPr id="35" name="Google Shape;212;p28">
                <a:extLst>
                  <a:ext uri="{FF2B5EF4-FFF2-40B4-BE49-F238E27FC236}">
                    <a16:creationId xmlns:a16="http://schemas.microsoft.com/office/drawing/2014/main" id="{92AF3B04-4C13-1F65-A671-6EFDB2EF9586}"/>
                  </a:ext>
                </a:extLst>
              </p:cNvPr>
              <p:cNvSpPr/>
              <p:nvPr/>
            </p:nvSpPr>
            <p:spPr>
              <a:xfrm>
                <a:off x="2834102" y="1644762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13;p28">
                <a:extLst>
                  <a:ext uri="{FF2B5EF4-FFF2-40B4-BE49-F238E27FC236}">
                    <a16:creationId xmlns:a16="http://schemas.microsoft.com/office/drawing/2014/main" id="{BD9921C5-E82F-5BBA-7F7E-8DA2BBBB5565}"/>
                  </a:ext>
                </a:extLst>
              </p:cNvPr>
              <p:cNvSpPr txBox="1"/>
              <p:nvPr/>
            </p:nvSpPr>
            <p:spPr>
              <a:xfrm>
                <a:off x="3087398" y="2075660"/>
                <a:ext cx="1368600" cy="51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Participa-tory Data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" name="Google Shape;214;p28">
              <a:extLst>
                <a:ext uri="{FF2B5EF4-FFF2-40B4-BE49-F238E27FC236}">
                  <a16:creationId xmlns:a16="http://schemas.microsoft.com/office/drawing/2014/main" id="{B544DC8B-2C89-5A6D-D1AE-85372369AA70}"/>
                </a:ext>
              </a:extLst>
            </p:cNvPr>
            <p:cNvGrpSpPr/>
            <p:nvPr/>
          </p:nvGrpSpPr>
          <p:grpSpPr>
            <a:xfrm>
              <a:off x="1695780" y="3576521"/>
              <a:ext cx="1533258" cy="1508971"/>
              <a:chOff x="1212300" y="1644762"/>
              <a:chExt cx="1854000" cy="1854000"/>
            </a:xfrm>
          </p:grpSpPr>
          <p:sp>
            <p:nvSpPr>
              <p:cNvPr id="23" name="Google Shape;215;p28">
                <a:extLst>
                  <a:ext uri="{FF2B5EF4-FFF2-40B4-BE49-F238E27FC236}">
                    <a16:creationId xmlns:a16="http://schemas.microsoft.com/office/drawing/2014/main" id="{FAC13118-D916-FCAD-A3D6-6DE23F74E4F1}"/>
                  </a:ext>
                </a:extLst>
              </p:cNvPr>
              <p:cNvSpPr/>
              <p:nvPr/>
            </p:nvSpPr>
            <p:spPr>
              <a:xfrm>
                <a:off x="1212300" y="1644762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16;p28">
                <a:extLst>
                  <a:ext uri="{FF2B5EF4-FFF2-40B4-BE49-F238E27FC236}">
                    <a16:creationId xmlns:a16="http://schemas.microsoft.com/office/drawing/2014/main" id="{70FA069D-9CCE-B425-CBC1-800819222324}"/>
                  </a:ext>
                </a:extLst>
              </p:cNvPr>
              <p:cNvSpPr txBox="1"/>
              <p:nvPr/>
            </p:nvSpPr>
            <p:spPr>
              <a:xfrm>
                <a:off x="1444500" y="2071550"/>
                <a:ext cx="1290600" cy="52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Labeling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10" name="Google Shape;217;p28">
              <a:extLst>
                <a:ext uri="{FF2B5EF4-FFF2-40B4-BE49-F238E27FC236}">
                  <a16:creationId xmlns:a16="http://schemas.microsoft.com/office/drawing/2014/main" id="{165221C0-2BF0-4F38-BE3C-0BA38C217692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583138" y="4494591"/>
              <a:ext cx="440978" cy="4409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218;p28">
              <a:extLst>
                <a:ext uri="{FF2B5EF4-FFF2-40B4-BE49-F238E27FC236}">
                  <a16:creationId xmlns:a16="http://schemas.microsoft.com/office/drawing/2014/main" id="{C886313B-0988-18B2-4BA1-2352F8CE2A8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24368" y="4492138"/>
              <a:ext cx="440978" cy="4409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224;p28">
              <a:extLst>
                <a:ext uri="{FF2B5EF4-FFF2-40B4-BE49-F238E27FC236}">
                  <a16:creationId xmlns:a16="http://schemas.microsoft.com/office/drawing/2014/main" id="{9C4BCED4-ADEE-4E19-2CAD-31FACCD23112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65635" y="4468307"/>
              <a:ext cx="493554" cy="4935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225;p28">
              <a:extLst>
                <a:ext uri="{FF2B5EF4-FFF2-40B4-BE49-F238E27FC236}">
                  <a16:creationId xmlns:a16="http://schemas.microsoft.com/office/drawing/2014/main" id="{51432705-3038-14A0-A30D-18EE0D9E941A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41905" y="4494588"/>
              <a:ext cx="440978" cy="4409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" name="Google Shape;226;p28">
              <a:extLst>
                <a:ext uri="{FF2B5EF4-FFF2-40B4-BE49-F238E27FC236}">
                  <a16:creationId xmlns:a16="http://schemas.microsoft.com/office/drawing/2014/main" id="{6D563D75-7867-1653-95BE-80FB6DF573C0}"/>
                </a:ext>
              </a:extLst>
            </p:cNvPr>
            <p:cNvGrpSpPr/>
            <p:nvPr/>
          </p:nvGrpSpPr>
          <p:grpSpPr>
            <a:xfrm>
              <a:off x="354539" y="3576616"/>
              <a:ext cx="1533258" cy="1508971"/>
              <a:chOff x="1212300" y="1644762"/>
              <a:chExt cx="1854000" cy="1854000"/>
            </a:xfrm>
          </p:grpSpPr>
          <p:sp>
            <p:nvSpPr>
              <p:cNvPr id="19" name="Google Shape;227;p28">
                <a:extLst>
                  <a:ext uri="{FF2B5EF4-FFF2-40B4-BE49-F238E27FC236}">
                    <a16:creationId xmlns:a16="http://schemas.microsoft.com/office/drawing/2014/main" id="{51CF1F44-6F04-C2F3-D619-F04C9BB4E5A4}"/>
                  </a:ext>
                </a:extLst>
              </p:cNvPr>
              <p:cNvSpPr/>
              <p:nvPr/>
            </p:nvSpPr>
            <p:spPr>
              <a:xfrm>
                <a:off x="1212300" y="1644762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28;p28">
                <a:extLst>
                  <a:ext uri="{FF2B5EF4-FFF2-40B4-BE49-F238E27FC236}">
                    <a16:creationId xmlns:a16="http://schemas.microsoft.com/office/drawing/2014/main" id="{E6C2F168-7D90-A8FC-0162-6AA358CC5630}"/>
                  </a:ext>
                </a:extLst>
              </p:cNvPr>
              <p:cNvSpPr txBox="1"/>
              <p:nvPr/>
            </p:nvSpPr>
            <p:spPr>
              <a:xfrm>
                <a:off x="1444500" y="2071550"/>
                <a:ext cx="1290600" cy="52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Life Cycle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18" name="Google Shape;229;p28">
              <a:extLst>
                <a:ext uri="{FF2B5EF4-FFF2-40B4-BE49-F238E27FC236}">
                  <a16:creationId xmlns:a16="http://schemas.microsoft.com/office/drawing/2014/main" id="{6F8FAB36-9FD0-67B2-504A-74C5225F6736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53530" y="4494607"/>
              <a:ext cx="440978" cy="4409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220;p28">
            <a:extLst>
              <a:ext uri="{FF2B5EF4-FFF2-40B4-BE49-F238E27FC236}">
                <a16:creationId xmlns:a16="http://schemas.microsoft.com/office/drawing/2014/main" id="{C05DA92E-442A-D42F-75E2-B842DD8CE3C0}"/>
              </a:ext>
            </a:extLst>
          </p:cNvPr>
          <p:cNvSpPr txBox="1"/>
          <p:nvPr/>
        </p:nvSpPr>
        <p:spPr>
          <a:xfrm>
            <a:off x="6025775" y="547581"/>
            <a:ext cx="1999532" cy="197560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rai:annotationPlatform rai:annotatorDemographics rai:machineAnnotationTools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rai:Annotation Workforce Type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rai:Annotation Characteristic(s)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rai:Annotation Description(s)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rai:Annotation Guidelines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rai:Annotation Distribution(s)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" name="Google Shape;231;p28">
            <a:extLst>
              <a:ext uri="{FF2B5EF4-FFF2-40B4-BE49-F238E27FC236}">
                <a16:creationId xmlns:a16="http://schemas.microsoft.com/office/drawing/2014/main" id="{67274C92-4319-86A6-1D1D-6A0A296A314A}"/>
              </a:ext>
            </a:extLst>
          </p:cNvPr>
          <p:cNvSpPr txBox="1"/>
          <p:nvPr/>
        </p:nvSpPr>
        <p:spPr>
          <a:xfrm>
            <a:off x="6035829" y="4556506"/>
            <a:ext cx="1664142" cy="64762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474747"/>
                </a:solidFill>
                <a:latin typeface="Roboto Medium"/>
                <a:ea typeface="Roboto Medium"/>
                <a:cs typeface="Roboto Medium"/>
                <a:sym typeface="Roboto Medium"/>
              </a:rPr>
              <a:t>cr:distribution cr:isLiveDataset</a:t>
            </a:r>
            <a:endParaRPr sz="1100" dirty="0">
              <a:solidFill>
                <a:srgbClr val="47474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474747"/>
                </a:solidFill>
                <a:latin typeface="Roboto Medium"/>
                <a:ea typeface="Roboto Medium"/>
                <a:cs typeface="Roboto Medium"/>
                <a:sym typeface="Roboto Medium"/>
              </a:rPr>
              <a:t>cr:isAnnotationOf</a:t>
            </a:r>
            <a:endParaRPr sz="1100" dirty="0">
              <a:solidFill>
                <a:srgbClr val="47474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77424FC-CFF8-CF4D-65D9-FDCE1FE6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Labeling</a:t>
            </a:r>
          </a:p>
        </p:txBody>
      </p:sp>
    </p:spTree>
    <p:extLst>
      <p:ext uri="{BB962C8B-B14F-4D97-AF65-F5344CB8AC3E}">
        <p14:creationId xmlns:p14="http://schemas.microsoft.com/office/powerpoint/2010/main" val="2170172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04;p28">
            <a:extLst>
              <a:ext uri="{FF2B5EF4-FFF2-40B4-BE49-F238E27FC236}">
                <a16:creationId xmlns:a16="http://schemas.microsoft.com/office/drawing/2014/main" id="{9A463ADB-79F1-9AB4-9DB0-1C00483A5155}"/>
              </a:ext>
            </a:extLst>
          </p:cNvPr>
          <p:cNvGrpSpPr/>
          <p:nvPr/>
        </p:nvGrpSpPr>
        <p:grpSpPr>
          <a:xfrm>
            <a:off x="4905052" y="2743107"/>
            <a:ext cx="6666833" cy="1468586"/>
            <a:chOff x="354539" y="3576445"/>
            <a:chExt cx="6898194" cy="1509142"/>
          </a:xfrm>
        </p:grpSpPr>
        <p:grpSp>
          <p:nvGrpSpPr>
            <p:cNvPr id="5" name="Google Shape;205;p28">
              <a:extLst>
                <a:ext uri="{FF2B5EF4-FFF2-40B4-BE49-F238E27FC236}">
                  <a16:creationId xmlns:a16="http://schemas.microsoft.com/office/drawing/2014/main" id="{72D60B7B-622A-8CD1-8BC5-75D196333EB3}"/>
                </a:ext>
              </a:extLst>
            </p:cNvPr>
            <p:cNvGrpSpPr/>
            <p:nvPr/>
          </p:nvGrpSpPr>
          <p:grpSpPr>
            <a:xfrm>
              <a:off x="5719438" y="3576446"/>
              <a:ext cx="1533295" cy="1508971"/>
              <a:chOff x="6077707" y="1644751"/>
              <a:chExt cx="1854045" cy="1854000"/>
            </a:xfrm>
          </p:grpSpPr>
          <p:sp>
            <p:nvSpPr>
              <p:cNvPr id="39" name="Google Shape;206;p28">
                <a:extLst>
                  <a:ext uri="{FF2B5EF4-FFF2-40B4-BE49-F238E27FC236}">
                    <a16:creationId xmlns:a16="http://schemas.microsoft.com/office/drawing/2014/main" id="{641E2099-537C-ACEC-A195-1117EDA9ACFB}"/>
                  </a:ext>
                </a:extLst>
              </p:cNvPr>
              <p:cNvSpPr/>
              <p:nvPr/>
            </p:nvSpPr>
            <p:spPr>
              <a:xfrm>
                <a:off x="6077707" y="1644751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07;p28">
                <a:extLst>
                  <a:ext uri="{FF2B5EF4-FFF2-40B4-BE49-F238E27FC236}">
                    <a16:creationId xmlns:a16="http://schemas.microsoft.com/office/drawing/2014/main" id="{38337F5E-E46F-1BBF-B0E5-4947584F45A5}"/>
                  </a:ext>
                </a:extLst>
              </p:cNvPr>
              <p:cNvSpPr txBox="1"/>
              <p:nvPr/>
            </p:nvSpPr>
            <p:spPr>
              <a:xfrm>
                <a:off x="6342352" y="2104763"/>
                <a:ext cx="1589400" cy="52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Regulatory compliance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6" name="Google Shape;208;p28">
              <a:extLst>
                <a:ext uri="{FF2B5EF4-FFF2-40B4-BE49-F238E27FC236}">
                  <a16:creationId xmlns:a16="http://schemas.microsoft.com/office/drawing/2014/main" id="{883ACF1E-BA35-245F-45EB-924012B94CB2}"/>
                </a:ext>
              </a:extLst>
            </p:cNvPr>
            <p:cNvGrpSpPr/>
            <p:nvPr/>
          </p:nvGrpSpPr>
          <p:grpSpPr>
            <a:xfrm>
              <a:off x="4378269" y="3576445"/>
              <a:ext cx="1533258" cy="1508971"/>
              <a:chOff x="4455905" y="1644751"/>
              <a:chExt cx="1854000" cy="1854000"/>
            </a:xfrm>
          </p:grpSpPr>
          <p:sp>
            <p:nvSpPr>
              <p:cNvPr id="37" name="Google Shape;209;p28">
                <a:extLst>
                  <a:ext uri="{FF2B5EF4-FFF2-40B4-BE49-F238E27FC236}">
                    <a16:creationId xmlns:a16="http://schemas.microsoft.com/office/drawing/2014/main" id="{F39A0825-CC82-3FBC-426A-5494187E9689}"/>
                  </a:ext>
                </a:extLst>
              </p:cNvPr>
              <p:cNvSpPr/>
              <p:nvPr/>
            </p:nvSpPr>
            <p:spPr>
              <a:xfrm>
                <a:off x="4455905" y="1644751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10;p28">
                <a:extLst>
                  <a:ext uri="{FF2B5EF4-FFF2-40B4-BE49-F238E27FC236}">
                    <a16:creationId xmlns:a16="http://schemas.microsoft.com/office/drawing/2014/main" id="{7F0DADC4-C80A-5049-4C08-4E211545095A}"/>
                  </a:ext>
                </a:extLst>
              </p:cNvPr>
              <p:cNvSpPr txBox="1"/>
              <p:nvPr/>
            </p:nvSpPr>
            <p:spPr>
              <a:xfrm>
                <a:off x="4737530" y="2000329"/>
                <a:ext cx="1572300" cy="77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AI safety &amp; fairness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7" name="Google Shape;211;p28">
              <a:extLst>
                <a:ext uri="{FF2B5EF4-FFF2-40B4-BE49-F238E27FC236}">
                  <a16:creationId xmlns:a16="http://schemas.microsoft.com/office/drawing/2014/main" id="{4AF940DA-16D5-E09B-084A-1BFD9757187A}"/>
                </a:ext>
              </a:extLst>
            </p:cNvPr>
            <p:cNvGrpSpPr/>
            <p:nvPr/>
          </p:nvGrpSpPr>
          <p:grpSpPr>
            <a:xfrm>
              <a:off x="3036974" y="3576492"/>
              <a:ext cx="1533258" cy="1508971"/>
              <a:chOff x="2834102" y="1644762"/>
              <a:chExt cx="1854000" cy="1854000"/>
            </a:xfrm>
          </p:grpSpPr>
          <p:sp>
            <p:nvSpPr>
              <p:cNvPr id="35" name="Google Shape;212;p28">
                <a:extLst>
                  <a:ext uri="{FF2B5EF4-FFF2-40B4-BE49-F238E27FC236}">
                    <a16:creationId xmlns:a16="http://schemas.microsoft.com/office/drawing/2014/main" id="{92AF3B04-4C13-1F65-A671-6EFDB2EF9586}"/>
                  </a:ext>
                </a:extLst>
              </p:cNvPr>
              <p:cNvSpPr/>
              <p:nvPr/>
            </p:nvSpPr>
            <p:spPr>
              <a:xfrm>
                <a:off x="2834102" y="1644762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13;p28">
                <a:extLst>
                  <a:ext uri="{FF2B5EF4-FFF2-40B4-BE49-F238E27FC236}">
                    <a16:creationId xmlns:a16="http://schemas.microsoft.com/office/drawing/2014/main" id="{BD9921C5-E82F-5BBA-7F7E-8DA2BBBB5565}"/>
                  </a:ext>
                </a:extLst>
              </p:cNvPr>
              <p:cNvSpPr txBox="1"/>
              <p:nvPr/>
            </p:nvSpPr>
            <p:spPr>
              <a:xfrm>
                <a:off x="3087398" y="2075660"/>
                <a:ext cx="1368600" cy="51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Participa-tory Data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" name="Google Shape;214;p28">
              <a:extLst>
                <a:ext uri="{FF2B5EF4-FFF2-40B4-BE49-F238E27FC236}">
                  <a16:creationId xmlns:a16="http://schemas.microsoft.com/office/drawing/2014/main" id="{B544DC8B-2C89-5A6D-D1AE-85372369AA70}"/>
                </a:ext>
              </a:extLst>
            </p:cNvPr>
            <p:cNvGrpSpPr/>
            <p:nvPr/>
          </p:nvGrpSpPr>
          <p:grpSpPr>
            <a:xfrm>
              <a:off x="1695780" y="3576521"/>
              <a:ext cx="1533258" cy="1508971"/>
              <a:chOff x="1212300" y="1644762"/>
              <a:chExt cx="1854000" cy="1854000"/>
            </a:xfrm>
          </p:grpSpPr>
          <p:sp>
            <p:nvSpPr>
              <p:cNvPr id="23" name="Google Shape;215;p28">
                <a:extLst>
                  <a:ext uri="{FF2B5EF4-FFF2-40B4-BE49-F238E27FC236}">
                    <a16:creationId xmlns:a16="http://schemas.microsoft.com/office/drawing/2014/main" id="{FAC13118-D916-FCAD-A3D6-6DE23F74E4F1}"/>
                  </a:ext>
                </a:extLst>
              </p:cNvPr>
              <p:cNvSpPr/>
              <p:nvPr/>
            </p:nvSpPr>
            <p:spPr>
              <a:xfrm>
                <a:off x="1212300" y="1644762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16;p28">
                <a:extLst>
                  <a:ext uri="{FF2B5EF4-FFF2-40B4-BE49-F238E27FC236}">
                    <a16:creationId xmlns:a16="http://schemas.microsoft.com/office/drawing/2014/main" id="{70FA069D-9CCE-B425-CBC1-800819222324}"/>
                  </a:ext>
                </a:extLst>
              </p:cNvPr>
              <p:cNvSpPr txBox="1"/>
              <p:nvPr/>
            </p:nvSpPr>
            <p:spPr>
              <a:xfrm>
                <a:off x="1444500" y="2071550"/>
                <a:ext cx="1290600" cy="52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Labeling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10" name="Google Shape;217;p28">
              <a:extLst>
                <a:ext uri="{FF2B5EF4-FFF2-40B4-BE49-F238E27FC236}">
                  <a16:creationId xmlns:a16="http://schemas.microsoft.com/office/drawing/2014/main" id="{165221C0-2BF0-4F38-BE3C-0BA38C217692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583138" y="4494591"/>
              <a:ext cx="440978" cy="4409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218;p28">
              <a:extLst>
                <a:ext uri="{FF2B5EF4-FFF2-40B4-BE49-F238E27FC236}">
                  <a16:creationId xmlns:a16="http://schemas.microsoft.com/office/drawing/2014/main" id="{C886313B-0988-18B2-4BA1-2352F8CE2A8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24368" y="4492138"/>
              <a:ext cx="440978" cy="4409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224;p28">
              <a:extLst>
                <a:ext uri="{FF2B5EF4-FFF2-40B4-BE49-F238E27FC236}">
                  <a16:creationId xmlns:a16="http://schemas.microsoft.com/office/drawing/2014/main" id="{9C4BCED4-ADEE-4E19-2CAD-31FACCD23112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65635" y="4468307"/>
              <a:ext cx="493554" cy="4935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225;p28">
              <a:extLst>
                <a:ext uri="{FF2B5EF4-FFF2-40B4-BE49-F238E27FC236}">
                  <a16:creationId xmlns:a16="http://schemas.microsoft.com/office/drawing/2014/main" id="{51432705-3038-14A0-A30D-18EE0D9E941A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41905" y="4494588"/>
              <a:ext cx="440978" cy="4409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" name="Google Shape;226;p28">
              <a:extLst>
                <a:ext uri="{FF2B5EF4-FFF2-40B4-BE49-F238E27FC236}">
                  <a16:creationId xmlns:a16="http://schemas.microsoft.com/office/drawing/2014/main" id="{6D563D75-7867-1653-95BE-80FB6DF573C0}"/>
                </a:ext>
              </a:extLst>
            </p:cNvPr>
            <p:cNvGrpSpPr/>
            <p:nvPr/>
          </p:nvGrpSpPr>
          <p:grpSpPr>
            <a:xfrm>
              <a:off x="354539" y="3576616"/>
              <a:ext cx="1533258" cy="1508971"/>
              <a:chOff x="1212300" y="1644762"/>
              <a:chExt cx="1854000" cy="1854000"/>
            </a:xfrm>
          </p:grpSpPr>
          <p:sp>
            <p:nvSpPr>
              <p:cNvPr id="19" name="Google Shape;227;p28">
                <a:extLst>
                  <a:ext uri="{FF2B5EF4-FFF2-40B4-BE49-F238E27FC236}">
                    <a16:creationId xmlns:a16="http://schemas.microsoft.com/office/drawing/2014/main" id="{51CF1F44-6F04-C2F3-D619-F04C9BB4E5A4}"/>
                  </a:ext>
                </a:extLst>
              </p:cNvPr>
              <p:cNvSpPr/>
              <p:nvPr/>
            </p:nvSpPr>
            <p:spPr>
              <a:xfrm>
                <a:off x="1212300" y="1644762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28;p28">
                <a:extLst>
                  <a:ext uri="{FF2B5EF4-FFF2-40B4-BE49-F238E27FC236}">
                    <a16:creationId xmlns:a16="http://schemas.microsoft.com/office/drawing/2014/main" id="{E6C2F168-7D90-A8FC-0162-6AA358CC5630}"/>
                  </a:ext>
                </a:extLst>
              </p:cNvPr>
              <p:cNvSpPr txBox="1"/>
              <p:nvPr/>
            </p:nvSpPr>
            <p:spPr>
              <a:xfrm>
                <a:off x="1444500" y="2071550"/>
                <a:ext cx="1290600" cy="52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Life Cycle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18" name="Google Shape;229;p28">
              <a:extLst>
                <a:ext uri="{FF2B5EF4-FFF2-40B4-BE49-F238E27FC236}">
                  <a16:creationId xmlns:a16="http://schemas.microsoft.com/office/drawing/2014/main" id="{6F8FAB36-9FD0-67B2-504A-74C5225F6736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53530" y="4494607"/>
              <a:ext cx="440978" cy="4409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777424FC-CFF8-CF4D-65D9-FDCE1FE6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Participatory Data</a:t>
            </a:r>
          </a:p>
        </p:txBody>
      </p:sp>
      <p:sp>
        <p:nvSpPr>
          <p:cNvPr id="2" name="Google Shape;221;p28">
            <a:extLst>
              <a:ext uri="{FF2B5EF4-FFF2-40B4-BE49-F238E27FC236}">
                <a16:creationId xmlns:a16="http://schemas.microsoft.com/office/drawing/2014/main" id="{BB9786C6-7C35-5409-3A4B-B432E87C9054}"/>
              </a:ext>
            </a:extLst>
          </p:cNvPr>
          <p:cNvSpPr txBox="1"/>
          <p:nvPr/>
        </p:nvSpPr>
        <p:spPr>
          <a:xfrm>
            <a:off x="7362508" y="4421093"/>
            <a:ext cx="1937990" cy="17543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rai:annotationPlatform rai:annotatorDemographics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rai:dataCollection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rai:dataCollectionTeam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rai:dataCollectionTeamDemographics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rai:dataCollectionPlatform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rai:targetCollectionDemographics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" name="Google Shape;232;p28">
            <a:extLst>
              <a:ext uri="{FF2B5EF4-FFF2-40B4-BE49-F238E27FC236}">
                <a16:creationId xmlns:a16="http://schemas.microsoft.com/office/drawing/2014/main" id="{32A3113F-ED58-D7E1-0A2B-3C8297D9429A}"/>
              </a:ext>
            </a:extLst>
          </p:cNvPr>
          <p:cNvSpPr txBox="1"/>
          <p:nvPr/>
        </p:nvSpPr>
        <p:spPr>
          <a:xfrm>
            <a:off x="7554226" y="2020380"/>
            <a:ext cx="1357715" cy="441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474747"/>
                </a:solidFill>
                <a:latin typeface="Roboto Medium"/>
                <a:ea typeface="Roboto Medium"/>
                <a:cs typeface="Roboto Medium"/>
                <a:sym typeface="Roboto Medium"/>
              </a:rPr>
              <a:t>sc:participant sc:contributor</a:t>
            </a:r>
            <a:endParaRPr sz="1100" dirty="0">
              <a:solidFill>
                <a:srgbClr val="47474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14093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04;p28">
            <a:extLst>
              <a:ext uri="{FF2B5EF4-FFF2-40B4-BE49-F238E27FC236}">
                <a16:creationId xmlns:a16="http://schemas.microsoft.com/office/drawing/2014/main" id="{9A463ADB-79F1-9AB4-9DB0-1C00483A5155}"/>
              </a:ext>
            </a:extLst>
          </p:cNvPr>
          <p:cNvGrpSpPr/>
          <p:nvPr/>
        </p:nvGrpSpPr>
        <p:grpSpPr>
          <a:xfrm>
            <a:off x="4905052" y="2743107"/>
            <a:ext cx="6666833" cy="1468586"/>
            <a:chOff x="354539" y="3576445"/>
            <a:chExt cx="6898194" cy="1509142"/>
          </a:xfrm>
        </p:grpSpPr>
        <p:grpSp>
          <p:nvGrpSpPr>
            <p:cNvPr id="5" name="Google Shape;205;p28">
              <a:extLst>
                <a:ext uri="{FF2B5EF4-FFF2-40B4-BE49-F238E27FC236}">
                  <a16:creationId xmlns:a16="http://schemas.microsoft.com/office/drawing/2014/main" id="{72D60B7B-622A-8CD1-8BC5-75D196333EB3}"/>
                </a:ext>
              </a:extLst>
            </p:cNvPr>
            <p:cNvGrpSpPr/>
            <p:nvPr/>
          </p:nvGrpSpPr>
          <p:grpSpPr>
            <a:xfrm>
              <a:off x="5719438" y="3576446"/>
              <a:ext cx="1533295" cy="1508971"/>
              <a:chOff x="6077707" y="1644751"/>
              <a:chExt cx="1854045" cy="1854000"/>
            </a:xfrm>
          </p:grpSpPr>
          <p:sp>
            <p:nvSpPr>
              <p:cNvPr id="39" name="Google Shape;206;p28">
                <a:extLst>
                  <a:ext uri="{FF2B5EF4-FFF2-40B4-BE49-F238E27FC236}">
                    <a16:creationId xmlns:a16="http://schemas.microsoft.com/office/drawing/2014/main" id="{641E2099-537C-ACEC-A195-1117EDA9ACFB}"/>
                  </a:ext>
                </a:extLst>
              </p:cNvPr>
              <p:cNvSpPr/>
              <p:nvPr/>
            </p:nvSpPr>
            <p:spPr>
              <a:xfrm>
                <a:off x="6077707" y="1644751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07;p28">
                <a:extLst>
                  <a:ext uri="{FF2B5EF4-FFF2-40B4-BE49-F238E27FC236}">
                    <a16:creationId xmlns:a16="http://schemas.microsoft.com/office/drawing/2014/main" id="{38337F5E-E46F-1BBF-B0E5-4947584F45A5}"/>
                  </a:ext>
                </a:extLst>
              </p:cNvPr>
              <p:cNvSpPr txBox="1"/>
              <p:nvPr/>
            </p:nvSpPr>
            <p:spPr>
              <a:xfrm>
                <a:off x="6342352" y="2104763"/>
                <a:ext cx="1589400" cy="52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 dirty="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Regulatory Compliance</a:t>
                </a:r>
                <a:endParaRPr sz="2000" dirty="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6" name="Google Shape;208;p28">
              <a:extLst>
                <a:ext uri="{FF2B5EF4-FFF2-40B4-BE49-F238E27FC236}">
                  <a16:creationId xmlns:a16="http://schemas.microsoft.com/office/drawing/2014/main" id="{883ACF1E-BA35-245F-45EB-924012B94CB2}"/>
                </a:ext>
              </a:extLst>
            </p:cNvPr>
            <p:cNvGrpSpPr/>
            <p:nvPr/>
          </p:nvGrpSpPr>
          <p:grpSpPr>
            <a:xfrm>
              <a:off x="4378269" y="3576445"/>
              <a:ext cx="1533258" cy="1508971"/>
              <a:chOff x="4455905" y="1644751"/>
              <a:chExt cx="1854000" cy="1854000"/>
            </a:xfrm>
          </p:grpSpPr>
          <p:sp>
            <p:nvSpPr>
              <p:cNvPr id="37" name="Google Shape;209;p28">
                <a:extLst>
                  <a:ext uri="{FF2B5EF4-FFF2-40B4-BE49-F238E27FC236}">
                    <a16:creationId xmlns:a16="http://schemas.microsoft.com/office/drawing/2014/main" id="{F39A0825-CC82-3FBC-426A-5494187E9689}"/>
                  </a:ext>
                </a:extLst>
              </p:cNvPr>
              <p:cNvSpPr/>
              <p:nvPr/>
            </p:nvSpPr>
            <p:spPr>
              <a:xfrm>
                <a:off x="4455905" y="1644751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10;p28">
                <a:extLst>
                  <a:ext uri="{FF2B5EF4-FFF2-40B4-BE49-F238E27FC236}">
                    <a16:creationId xmlns:a16="http://schemas.microsoft.com/office/drawing/2014/main" id="{7F0DADC4-C80A-5049-4C08-4E211545095A}"/>
                  </a:ext>
                </a:extLst>
              </p:cNvPr>
              <p:cNvSpPr txBox="1"/>
              <p:nvPr/>
            </p:nvSpPr>
            <p:spPr>
              <a:xfrm>
                <a:off x="4737530" y="2000329"/>
                <a:ext cx="1572300" cy="77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 dirty="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AI Safety &amp; Fairness</a:t>
                </a:r>
                <a:endParaRPr sz="2000" dirty="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7" name="Google Shape;211;p28">
              <a:extLst>
                <a:ext uri="{FF2B5EF4-FFF2-40B4-BE49-F238E27FC236}">
                  <a16:creationId xmlns:a16="http://schemas.microsoft.com/office/drawing/2014/main" id="{4AF940DA-16D5-E09B-084A-1BFD9757187A}"/>
                </a:ext>
              </a:extLst>
            </p:cNvPr>
            <p:cNvGrpSpPr/>
            <p:nvPr/>
          </p:nvGrpSpPr>
          <p:grpSpPr>
            <a:xfrm>
              <a:off x="3036974" y="3576492"/>
              <a:ext cx="1533258" cy="1508971"/>
              <a:chOff x="2834102" y="1644762"/>
              <a:chExt cx="1854000" cy="1854000"/>
            </a:xfrm>
          </p:grpSpPr>
          <p:sp>
            <p:nvSpPr>
              <p:cNvPr id="35" name="Google Shape;212;p28">
                <a:extLst>
                  <a:ext uri="{FF2B5EF4-FFF2-40B4-BE49-F238E27FC236}">
                    <a16:creationId xmlns:a16="http://schemas.microsoft.com/office/drawing/2014/main" id="{92AF3B04-4C13-1F65-A671-6EFDB2EF9586}"/>
                  </a:ext>
                </a:extLst>
              </p:cNvPr>
              <p:cNvSpPr/>
              <p:nvPr/>
            </p:nvSpPr>
            <p:spPr>
              <a:xfrm>
                <a:off x="2834102" y="1644762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13;p28">
                <a:extLst>
                  <a:ext uri="{FF2B5EF4-FFF2-40B4-BE49-F238E27FC236}">
                    <a16:creationId xmlns:a16="http://schemas.microsoft.com/office/drawing/2014/main" id="{BD9921C5-E82F-5BBA-7F7E-8DA2BBBB5565}"/>
                  </a:ext>
                </a:extLst>
              </p:cNvPr>
              <p:cNvSpPr txBox="1"/>
              <p:nvPr/>
            </p:nvSpPr>
            <p:spPr>
              <a:xfrm>
                <a:off x="3087398" y="2075660"/>
                <a:ext cx="1368600" cy="51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Participa-tory Data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" name="Google Shape;214;p28">
              <a:extLst>
                <a:ext uri="{FF2B5EF4-FFF2-40B4-BE49-F238E27FC236}">
                  <a16:creationId xmlns:a16="http://schemas.microsoft.com/office/drawing/2014/main" id="{B544DC8B-2C89-5A6D-D1AE-85372369AA70}"/>
                </a:ext>
              </a:extLst>
            </p:cNvPr>
            <p:cNvGrpSpPr/>
            <p:nvPr/>
          </p:nvGrpSpPr>
          <p:grpSpPr>
            <a:xfrm>
              <a:off x="1695780" y="3576521"/>
              <a:ext cx="1533258" cy="1508971"/>
              <a:chOff x="1212300" y="1644762"/>
              <a:chExt cx="1854000" cy="1854000"/>
            </a:xfrm>
          </p:grpSpPr>
          <p:sp>
            <p:nvSpPr>
              <p:cNvPr id="23" name="Google Shape;215;p28">
                <a:extLst>
                  <a:ext uri="{FF2B5EF4-FFF2-40B4-BE49-F238E27FC236}">
                    <a16:creationId xmlns:a16="http://schemas.microsoft.com/office/drawing/2014/main" id="{FAC13118-D916-FCAD-A3D6-6DE23F74E4F1}"/>
                  </a:ext>
                </a:extLst>
              </p:cNvPr>
              <p:cNvSpPr/>
              <p:nvPr/>
            </p:nvSpPr>
            <p:spPr>
              <a:xfrm>
                <a:off x="1212300" y="1644762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16;p28">
                <a:extLst>
                  <a:ext uri="{FF2B5EF4-FFF2-40B4-BE49-F238E27FC236}">
                    <a16:creationId xmlns:a16="http://schemas.microsoft.com/office/drawing/2014/main" id="{70FA069D-9CCE-B425-CBC1-800819222324}"/>
                  </a:ext>
                </a:extLst>
              </p:cNvPr>
              <p:cNvSpPr txBox="1"/>
              <p:nvPr/>
            </p:nvSpPr>
            <p:spPr>
              <a:xfrm>
                <a:off x="1444500" y="2071550"/>
                <a:ext cx="1290600" cy="52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Labeling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10" name="Google Shape;217;p28">
              <a:extLst>
                <a:ext uri="{FF2B5EF4-FFF2-40B4-BE49-F238E27FC236}">
                  <a16:creationId xmlns:a16="http://schemas.microsoft.com/office/drawing/2014/main" id="{165221C0-2BF0-4F38-BE3C-0BA38C217692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583138" y="4494591"/>
              <a:ext cx="440978" cy="4409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218;p28">
              <a:extLst>
                <a:ext uri="{FF2B5EF4-FFF2-40B4-BE49-F238E27FC236}">
                  <a16:creationId xmlns:a16="http://schemas.microsoft.com/office/drawing/2014/main" id="{C886313B-0988-18B2-4BA1-2352F8CE2A8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24368" y="4492138"/>
              <a:ext cx="440978" cy="4409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224;p28">
              <a:extLst>
                <a:ext uri="{FF2B5EF4-FFF2-40B4-BE49-F238E27FC236}">
                  <a16:creationId xmlns:a16="http://schemas.microsoft.com/office/drawing/2014/main" id="{9C4BCED4-ADEE-4E19-2CAD-31FACCD23112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65635" y="4468307"/>
              <a:ext cx="493554" cy="4935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225;p28">
              <a:extLst>
                <a:ext uri="{FF2B5EF4-FFF2-40B4-BE49-F238E27FC236}">
                  <a16:creationId xmlns:a16="http://schemas.microsoft.com/office/drawing/2014/main" id="{51432705-3038-14A0-A30D-18EE0D9E941A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41905" y="4494588"/>
              <a:ext cx="440978" cy="4409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" name="Google Shape;226;p28">
              <a:extLst>
                <a:ext uri="{FF2B5EF4-FFF2-40B4-BE49-F238E27FC236}">
                  <a16:creationId xmlns:a16="http://schemas.microsoft.com/office/drawing/2014/main" id="{6D563D75-7867-1653-95BE-80FB6DF573C0}"/>
                </a:ext>
              </a:extLst>
            </p:cNvPr>
            <p:cNvGrpSpPr/>
            <p:nvPr/>
          </p:nvGrpSpPr>
          <p:grpSpPr>
            <a:xfrm>
              <a:off x="354539" y="3576616"/>
              <a:ext cx="1533258" cy="1508971"/>
              <a:chOff x="1212300" y="1644762"/>
              <a:chExt cx="1854000" cy="1854000"/>
            </a:xfrm>
          </p:grpSpPr>
          <p:sp>
            <p:nvSpPr>
              <p:cNvPr id="19" name="Google Shape;227;p28">
                <a:extLst>
                  <a:ext uri="{FF2B5EF4-FFF2-40B4-BE49-F238E27FC236}">
                    <a16:creationId xmlns:a16="http://schemas.microsoft.com/office/drawing/2014/main" id="{51CF1F44-6F04-C2F3-D619-F04C9BB4E5A4}"/>
                  </a:ext>
                </a:extLst>
              </p:cNvPr>
              <p:cNvSpPr/>
              <p:nvPr/>
            </p:nvSpPr>
            <p:spPr>
              <a:xfrm>
                <a:off x="1212300" y="1644762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28;p28">
                <a:extLst>
                  <a:ext uri="{FF2B5EF4-FFF2-40B4-BE49-F238E27FC236}">
                    <a16:creationId xmlns:a16="http://schemas.microsoft.com/office/drawing/2014/main" id="{E6C2F168-7D90-A8FC-0162-6AA358CC5630}"/>
                  </a:ext>
                </a:extLst>
              </p:cNvPr>
              <p:cNvSpPr txBox="1"/>
              <p:nvPr/>
            </p:nvSpPr>
            <p:spPr>
              <a:xfrm>
                <a:off x="1444500" y="2071550"/>
                <a:ext cx="1290600" cy="52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Life Cycle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18" name="Google Shape;229;p28">
              <a:extLst>
                <a:ext uri="{FF2B5EF4-FFF2-40B4-BE49-F238E27FC236}">
                  <a16:creationId xmlns:a16="http://schemas.microsoft.com/office/drawing/2014/main" id="{6F8FAB36-9FD0-67B2-504A-74C5225F6736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53530" y="4494607"/>
              <a:ext cx="440978" cy="4409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777424FC-CFF8-CF4D-65D9-FDCE1FE6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Safety and Fairness</a:t>
            </a:r>
          </a:p>
        </p:txBody>
      </p:sp>
      <p:sp>
        <p:nvSpPr>
          <p:cNvPr id="9" name="Google Shape;222;p28">
            <a:extLst>
              <a:ext uri="{FF2B5EF4-FFF2-40B4-BE49-F238E27FC236}">
                <a16:creationId xmlns:a16="http://schemas.microsoft.com/office/drawing/2014/main" id="{6190FF8E-5FA5-D38F-6342-DC9CDF047D2B}"/>
              </a:ext>
            </a:extLst>
          </p:cNvPr>
          <p:cNvSpPr txBox="1"/>
          <p:nvPr/>
        </p:nvSpPr>
        <p:spPr>
          <a:xfrm>
            <a:off x="8732717" y="1377435"/>
            <a:ext cx="1525289" cy="116363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rai:dataLimitations</a:t>
            </a:r>
            <a:br>
              <a:rPr lang="en" sz="1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" sz="1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rai:dataBiases</a:t>
            </a:r>
            <a:br>
              <a:rPr lang="en" sz="1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" sz="1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rai:useCases</a:t>
            </a:r>
            <a:br>
              <a:rPr lang="en" sz="1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" sz="11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rai:personalSensitiveInformation</a:t>
            </a:r>
            <a:endParaRPr sz="11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" name="Google Shape;233;p28">
            <a:extLst>
              <a:ext uri="{FF2B5EF4-FFF2-40B4-BE49-F238E27FC236}">
                <a16:creationId xmlns:a16="http://schemas.microsoft.com/office/drawing/2014/main" id="{92DB33EC-2DB3-AC0A-D03F-C312B822F9E1}"/>
              </a:ext>
            </a:extLst>
          </p:cNvPr>
          <p:cNvSpPr txBox="1"/>
          <p:nvPr/>
        </p:nvSpPr>
        <p:spPr>
          <a:xfrm>
            <a:off x="8847712" y="4421019"/>
            <a:ext cx="1453825" cy="783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474747"/>
                </a:solidFill>
                <a:latin typeface="Roboto Medium"/>
                <a:ea typeface="Roboto Medium"/>
                <a:cs typeface="Roboto Medium"/>
                <a:sym typeface="Roboto Medium"/>
              </a:rPr>
              <a:t>sc:diversityPolicy</a:t>
            </a:r>
            <a:endParaRPr sz="1100">
              <a:solidFill>
                <a:srgbClr val="47474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474747"/>
                </a:solidFill>
                <a:latin typeface="Roboto Medium"/>
                <a:ea typeface="Roboto Medium"/>
                <a:cs typeface="Roboto Medium"/>
                <a:sym typeface="Roboto Medium"/>
              </a:rPr>
              <a:t>sc:ethicsPolicy sc:inLanguage</a:t>
            </a:r>
            <a:endParaRPr sz="1100">
              <a:solidFill>
                <a:srgbClr val="47474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09011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04;p28">
            <a:extLst>
              <a:ext uri="{FF2B5EF4-FFF2-40B4-BE49-F238E27FC236}">
                <a16:creationId xmlns:a16="http://schemas.microsoft.com/office/drawing/2014/main" id="{9A463ADB-79F1-9AB4-9DB0-1C00483A5155}"/>
              </a:ext>
            </a:extLst>
          </p:cNvPr>
          <p:cNvGrpSpPr/>
          <p:nvPr/>
        </p:nvGrpSpPr>
        <p:grpSpPr>
          <a:xfrm>
            <a:off x="4905052" y="2743107"/>
            <a:ext cx="6666833" cy="1468586"/>
            <a:chOff x="354539" y="3576445"/>
            <a:chExt cx="6898194" cy="1509142"/>
          </a:xfrm>
        </p:grpSpPr>
        <p:grpSp>
          <p:nvGrpSpPr>
            <p:cNvPr id="5" name="Google Shape;205;p28">
              <a:extLst>
                <a:ext uri="{FF2B5EF4-FFF2-40B4-BE49-F238E27FC236}">
                  <a16:creationId xmlns:a16="http://schemas.microsoft.com/office/drawing/2014/main" id="{72D60B7B-622A-8CD1-8BC5-75D196333EB3}"/>
                </a:ext>
              </a:extLst>
            </p:cNvPr>
            <p:cNvGrpSpPr/>
            <p:nvPr/>
          </p:nvGrpSpPr>
          <p:grpSpPr>
            <a:xfrm>
              <a:off x="5719438" y="3576446"/>
              <a:ext cx="1533295" cy="1508971"/>
              <a:chOff x="6077707" y="1644751"/>
              <a:chExt cx="1854045" cy="1854000"/>
            </a:xfrm>
          </p:grpSpPr>
          <p:sp>
            <p:nvSpPr>
              <p:cNvPr id="39" name="Google Shape;206;p28">
                <a:extLst>
                  <a:ext uri="{FF2B5EF4-FFF2-40B4-BE49-F238E27FC236}">
                    <a16:creationId xmlns:a16="http://schemas.microsoft.com/office/drawing/2014/main" id="{641E2099-537C-ACEC-A195-1117EDA9ACFB}"/>
                  </a:ext>
                </a:extLst>
              </p:cNvPr>
              <p:cNvSpPr/>
              <p:nvPr/>
            </p:nvSpPr>
            <p:spPr>
              <a:xfrm>
                <a:off x="6077707" y="1644751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07;p28">
                <a:extLst>
                  <a:ext uri="{FF2B5EF4-FFF2-40B4-BE49-F238E27FC236}">
                    <a16:creationId xmlns:a16="http://schemas.microsoft.com/office/drawing/2014/main" id="{38337F5E-E46F-1BBF-B0E5-4947584F45A5}"/>
                  </a:ext>
                </a:extLst>
              </p:cNvPr>
              <p:cNvSpPr txBox="1"/>
              <p:nvPr/>
            </p:nvSpPr>
            <p:spPr>
              <a:xfrm>
                <a:off x="6342352" y="2104763"/>
                <a:ext cx="1589400" cy="52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 dirty="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Regulatory Compliance</a:t>
                </a:r>
                <a:endParaRPr sz="2000" dirty="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6" name="Google Shape;208;p28">
              <a:extLst>
                <a:ext uri="{FF2B5EF4-FFF2-40B4-BE49-F238E27FC236}">
                  <a16:creationId xmlns:a16="http://schemas.microsoft.com/office/drawing/2014/main" id="{883ACF1E-BA35-245F-45EB-924012B94CB2}"/>
                </a:ext>
              </a:extLst>
            </p:cNvPr>
            <p:cNvGrpSpPr/>
            <p:nvPr/>
          </p:nvGrpSpPr>
          <p:grpSpPr>
            <a:xfrm>
              <a:off x="4378269" y="3576445"/>
              <a:ext cx="1533258" cy="1508971"/>
              <a:chOff x="4455905" y="1644751"/>
              <a:chExt cx="1854000" cy="1854000"/>
            </a:xfrm>
          </p:grpSpPr>
          <p:sp>
            <p:nvSpPr>
              <p:cNvPr id="37" name="Google Shape;209;p28">
                <a:extLst>
                  <a:ext uri="{FF2B5EF4-FFF2-40B4-BE49-F238E27FC236}">
                    <a16:creationId xmlns:a16="http://schemas.microsoft.com/office/drawing/2014/main" id="{F39A0825-CC82-3FBC-426A-5494187E9689}"/>
                  </a:ext>
                </a:extLst>
              </p:cNvPr>
              <p:cNvSpPr/>
              <p:nvPr/>
            </p:nvSpPr>
            <p:spPr>
              <a:xfrm>
                <a:off x="4455905" y="1644751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10;p28">
                <a:extLst>
                  <a:ext uri="{FF2B5EF4-FFF2-40B4-BE49-F238E27FC236}">
                    <a16:creationId xmlns:a16="http://schemas.microsoft.com/office/drawing/2014/main" id="{7F0DADC4-C80A-5049-4C08-4E211545095A}"/>
                  </a:ext>
                </a:extLst>
              </p:cNvPr>
              <p:cNvSpPr txBox="1"/>
              <p:nvPr/>
            </p:nvSpPr>
            <p:spPr>
              <a:xfrm>
                <a:off x="4737530" y="2000329"/>
                <a:ext cx="1572300" cy="77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 dirty="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AI Safety &amp; Fairness</a:t>
                </a:r>
                <a:endParaRPr sz="2000" dirty="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7" name="Google Shape;211;p28">
              <a:extLst>
                <a:ext uri="{FF2B5EF4-FFF2-40B4-BE49-F238E27FC236}">
                  <a16:creationId xmlns:a16="http://schemas.microsoft.com/office/drawing/2014/main" id="{4AF940DA-16D5-E09B-084A-1BFD9757187A}"/>
                </a:ext>
              </a:extLst>
            </p:cNvPr>
            <p:cNvGrpSpPr/>
            <p:nvPr/>
          </p:nvGrpSpPr>
          <p:grpSpPr>
            <a:xfrm>
              <a:off x="3036974" y="3576492"/>
              <a:ext cx="1533258" cy="1508971"/>
              <a:chOff x="2834102" y="1644762"/>
              <a:chExt cx="1854000" cy="1854000"/>
            </a:xfrm>
          </p:grpSpPr>
          <p:sp>
            <p:nvSpPr>
              <p:cNvPr id="35" name="Google Shape;212;p28">
                <a:extLst>
                  <a:ext uri="{FF2B5EF4-FFF2-40B4-BE49-F238E27FC236}">
                    <a16:creationId xmlns:a16="http://schemas.microsoft.com/office/drawing/2014/main" id="{92AF3B04-4C13-1F65-A671-6EFDB2EF9586}"/>
                  </a:ext>
                </a:extLst>
              </p:cNvPr>
              <p:cNvSpPr/>
              <p:nvPr/>
            </p:nvSpPr>
            <p:spPr>
              <a:xfrm>
                <a:off x="2834102" y="1644762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13;p28">
                <a:extLst>
                  <a:ext uri="{FF2B5EF4-FFF2-40B4-BE49-F238E27FC236}">
                    <a16:creationId xmlns:a16="http://schemas.microsoft.com/office/drawing/2014/main" id="{BD9921C5-E82F-5BBA-7F7E-8DA2BBBB5565}"/>
                  </a:ext>
                </a:extLst>
              </p:cNvPr>
              <p:cNvSpPr txBox="1"/>
              <p:nvPr/>
            </p:nvSpPr>
            <p:spPr>
              <a:xfrm>
                <a:off x="3087398" y="2075660"/>
                <a:ext cx="1368600" cy="51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Participa-tory Data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" name="Google Shape;214;p28">
              <a:extLst>
                <a:ext uri="{FF2B5EF4-FFF2-40B4-BE49-F238E27FC236}">
                  <a16:creationId xmlns:a16="http://schemas.microsoft.com/office/drawing/2014/main" id="{B544DC8B-2C89-5A6D-D1AE-85372369AA70}"/>
                </a:ext>
              </a:extLst>
            </p:cNvPr>
            <p:cNvGrpSpPr/>
            <p:nvPr/>
          </p:nvGrpSpPr>
          <p:grpSpPr>
            <a:xfrm>
              <a:off x="1695780" y="3576521"/>
              <a:ext cx="1533258" cy="1508971"/>
              <a:chOff x="1212300" y="1644762"/>
              <a:chExt cx="1854000" cy="1854000"/>
            </a:xfrm>
          </p:grpSpPr>
          <p:sp>
            <p:nvSpPr>
              <p:cNvPr id="23" name="Google Shape;215;p28">
                <a:extLst>
                  <a:ext uri="{FF2B5EF4-FFF2-40B4-BE49-F238E27FC236}">
                    <a16:creationId xmlns:a16="http://schemas.microsoft.com/office/drawing/2014/main" id="{FAC13118-D916-FCAD-A3D6-6DE23F74E4F1}"/>
                  </a:ext>
                </a:extLst>
              </p:cNvPr>
              <p:cNvSpPr/>
              <p:nvPr/>
            </p:nvSpPr>
            <p:spPr>
              <a:xfrm>
                <a:off x="1212300" y="1644762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16;p28">
                <a:extLst>
                  <a:ext uri="{FF2B5EF4-FFF2-40B4-BE49-F238E27FC236}">
                    <a16:creationId xmlns:a16="http://schemas.microsoft.com/office/drawing/2014/main" id="{70FA069D-9CCE-B425-CBC1-800819222324}"/>
                  </a:ext>
                </a:extLst>
              </p:cNvPr>
              <p:cNvSpPr txBox="1"/>
              <p:nvPr/>
            </p:nvSpPr>
            <p:spPr>
              <a:xfrm>
                <a:off x="1444500" y="2071550"/>
                <a:ext cx="1290600" cy="52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Labeling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10" name="Google Shape;217;p28">
              <a:extLst>
                <a:ext uri="{FF2B5EF4-FFF2-40B4-BE49-F238E27FC236}">
                  <a16:creationId xmlns:a16="http://schemas.microsoft.com/office/drawing/2014/main" id="{165221C0-2BF0-4F38-BE3C-0BA38C217692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583138" y="4494591"/>
              <a:ext cx="440978" cy="4409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218;p28">
              <a:extLst>
                <a:ext uri="{FF2B5EF4-FFF2-40B4-BE49-F238E27FC236}">
                  <a16:creationId xmlns:a16="http://schemas.microsoft.com/office/drawing/2014/main" id="{C886313B-0988-18B2-4BA1-2352F8CE2A8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24368" y="4492138"/>
              <a:ext cx="440978" cy="4409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224;p28">
              <a:extLst>
                <a:ext uri="{FF2B5EF4-FFF2-40B4-BE49-F238E27FC236}">
                  <a16:creationId xmlns:a16="http://schemas.microsoft.com/office/drawing/2014/main" id="{9C4BCED4-ADEE-4E19-2CAD-31FACCD23112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65635" y="4468307"/>
              <a:ext cx="493554" cy="4935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225;p28">
              <a:extLst>
                <a:ext uri="{FF2B5EF4-FFF2-40B4-BE49-F238E27FC236}">
                  <a16:creationId xmlns:a16="http://schemas.microsoft.com/office/drawing/2014/main" id="{51432705-3038-14A0-A30D-18EE0D9E941A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41905" y="4494588"/>
              <a:ext cx="440978" cy="4409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" name="Google Shape;226;p28">
              <a:extLst>
                <a:ext uri="{FF2B5EF4-FFF2-40B4-BE49-F238E27FC236}">
                  <a16:creationId xmlns:a16="http://schemas.microsoft.com/office/drawing/2014/main" id="{6D563D75-7867-1653-95BE-80FB6DF573C0}"/>
                </a:ext>
              </a:extLst>
            </p:cNvPr>
            <p:cNvGrpSpPr/>
            <p:nvPr/>
          </p:nvGrpSpPr>
          <p:grpSpPr>
            <a:xfrm>
              <a:off x="354539" y="3576616"/>
              <a:ext cx="1533258" cy="1508971"/>
              <a:chOff x="1212300" y="1644762"/>
              <a:chExt cx="1854000" cy="1854000"/>
            </a:xfrm>
          </p:grpSpPr>
          <p:sp>
            <p:nvSpPr>
              <p:cNvPr id="19" name="Google Shape;227;p28">
                <a:extLst>
                  <a:ext uri="{FF2B5EF4-FFF2-40B4-BE49-F238E27FC236}">
                    <a16:creationId xmlns:a16="http://schemas.microsoft.com/office/drawing/2014/main" id="{51CF1F44-6F04-C2F3-D619-F04C9BB4E5A4}"/>
                  </a:ext>
                </a:extLst>
              </p:cNvPr>
              <p:cNvSpPr/>
              <p:nvPr/>
            </p:nvSpPr>
            <p:spPr>
              <a:xfrm>
                <a:off x="1212300" y="1644762"/>
                <a:ext cx="1854000" cy="1854000"/>
              </a:xfrm>
              <a:prstGeom prst="ellipse">
                <a:avLst/>
              </a:prstGeom>
              <a:solidFill>
                <a:schemeClr val="bg2"/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28;p28">
                <a:extLst>
                  <a:ext uri="{FF2B5EF4-FFF2-40B4-BE49-F238E27FC236}">
                    <a16:creationId xmlns:a16="http://schemas.microsoft.com/office/drawing/2014/main" id="{E6C2F168-7D90-A8FC-0162-6AA358CC5630}"/>
                  </a:ext>
                </a:extLst>
              </p:cNvPr>
              <p:cNvSpPr txBox="1"/>
              <p:nvPr/>
            </p:nvSpPr>
            <p:spPr>
              <a:xfrm>
                <a:off x="1444500" y="2071550"/>
                <a:ext cx="1290600" cy="52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 defTabSz="649224">
                  <a:lnSpc>
                    <a:spcPct val="115000"/>
                  </a:lnSpc>
                  <a:spcAft>
                    <a:spcPts val="600"/>
                  </a:spcAft>
                </a:pPr>
                <a:r>
                  <a:rPr lang="en" sz="1420" kern="120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Life Cycle</a:t>
                </a:r>
                <a:endParaRPr sz="200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18" name="Google Shape;229;p28">
              <a:extLst>
                <a:ext uri="{FF2B5EF4-FFF2-40B4-BE49-F238E27FC236}">
                  <a16:creationId xmlns:a16="http://schemas.microsoft.com/office/drawing/2014/main" id="{6F8FAB36-9FD0-67B2-504A-74C5225F6736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53530" y="4494607"/>
              <a:ext cx="440978" cy="4409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777424FC-CFF8-CF4D-65D9-FDCE1FE6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Regulatory Compliance</a:t>
            </a:r>
          </a:p>
        </p:txBody>
      </p:sp>
      <p:sp>
        <p:nvSpPr>
          <p:cNvPr id="2" name="Google Shape;223;p28">
            <a:extLst>
              <a:ext uri="{FF2B5EF4-FFF2-40B4-BE49-F238E27FC236}">
                <a16:creationId xmlns:a16="http://schemas.microsoft.com/office/drawing/2014/main" id="{F0242D43-7FF1-C760-A6B5-7429BFDAF9F0}"/>
              </a:ext>
            </a:extLst>
          </p:cNvPr>
          <p:cNvSpPr txBox="1"/>
          <p:nvPr/>
        </p:nvSpPr>
        <p:spPr>
          <a:xfrm>
            <a:off x="9647263" y="951728"/>
            <a:ext cx="2322664" cy="158515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rai:personalSensitiveInformation</a:t>
            </a:r>
            <a:b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</a:b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rai:useCases rai:dataReleaseMaintenance 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rai:dataImputationProtocol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rai:dataManipulationProtocol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rai:dataSharingAgreements rai:dataGovernanceProtocol</a:t>
            </a:r>
            <a:endParaRPr sz="11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37255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7C30-69B9-E84F-B12E-B39C19AF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4" name="Google Shape;204;p28">
            <a:extLst>
              <a:ext uri="{FF2B5EF4-FFF2-40B4-BE49-F238E27FC236}">
                <a16:creationId xmlns:a16="http://schemas.microsoft.com/office/drawing/2014/main" id="{3EA42B12-5ABB-F529-4FB2-95DD31BAFC35}"/>
              </a:ext>
            </a:extLst>
          </p:cNvPr>
          <p:cNvGrpSpPr/>
          <p:nvPr/>
        </p:nvGrpSpPr>
        <p:grpSpPr>
          <a:xfrm>
            <a:off x="2009719" y="2674429"/>
            <a:ext cx="6898194" cy="1509142"/>
            <a:chOff x="354539" y="3576445"/>
            <a:chExt cx="6898194" cy="1509142"/>
          </a:xfrm>
        </p:grpSpPr>
        <p:grpSp>
          <p:nvGrpSpPr>
            <p:cNvPr id="25" name="Google Shape;205;p28">
              <a:extLst>
                <a:ext uri="{FF2B5EF4-FFF2-40B4-BE49-F238E27FC236}">
                  <a16:creationId xmlns:a16="http://schemas.microsoft.com/office/drawing/2014/main" id="{25CE3F82-3BAF-A9DB-28BF-20070039A881}"/>
                </a:ext>
              </a:extLst>
            </p:cNvPr>
            <p:cNvGrpSpPr/>
            <p:nvPr/>
          </p:nvGrpSpPr>
          <p:grpSpPr>
            <a:xfrm>
              <a:off x="5719438" y="3576446"/>
              <a:ext cx="1533295" cy="1508971"/>
              <a:chOff x="6077707" y="1644751"/>
              <a:chExt cx="1854045" cy="1854000"/>
            </a:xfrm>
          </p:grpSpPr>
          <p:sp>
            <p:nvSpPr>
              <p:cNvPr id="43" name="Google Shape;206;p28">
                <a:extLst>
                  <a:ext uri="{FF2B5EF4-FFF2-40B4-BE49-F238E27FC236}">
                    <a16:creationId xmlns:a16="http://schemas.microsoft.com/office/drawing/2014/main" id="{8BC75AAE-DB00-BA1E-38A5-02CEC6294FB2}"/>
                  </a:ext>
                </a:extLst>
              </p:cNvPr>
              <p:cNvSpPr/>
              <p:nvPr/>
            </p:nvSpPr>
            <p:spPr>
              <a:xfrm>
                <a:off x="6077707" y="1644751"/>
                <a:ext cx="1854000" cy="1854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07;p28">
                <a:extLst>
                  <a:ext uri="{FF2B5EF4-FFF2-40B4-BE49-F238E27FC236}">
                    <a16:creationId xmlns:a16="http://schemas.microsoft.com/office/drawing/2014/main" id="{98E6A96B-E9D7-4C2D-3631-386AC99146DB}"/>
                  </a:ext>
                </a:extLst>
              </p:cNvPr>
              <p:cNvSpPr txBox="1"/>
              <p:nvPr/>
            </p:nvSpPr>
            <p:spPr>
              <a:xfrm>
                <a:off x="6342352" y="2104763"/>
                <a:ext cx="1589400" cy="52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Regulatory compliance</a:t>
                </a:r>
                <a:endParaRPr sz="1600" dirty="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6" name="Google Shape;208;p28">
              <a:extLst>
                <a:ext uri="{FF2B5EF4-FFF2-40B4-BE49-F238E27FC236}">
                  <a16:creationId xmlns:a16="http://schemas.microsoft.com/office/drawing/2014/main" id="{277DC149-C8D0-E3AC-AD46-51348BD4D11C}"/>
                </a:ext>
              </a:extLst>
            </p:cNvPr>
            <p:cNvGrpSpPr/>
            <p:nvPr/>
          </p:nvGrpSpPr>
          <p:grpSpPr>
            <a:xfrm>
              <a:off x="4378269" y="3576445"/>
              <a:ext cx="1533258" cy="1508971"/>
              <a:chOff x="4455905" y="1644751"/>
              <a:chExt cx="1854000" cy="1854000"/>
            </a:xfrm>
          </p:grpSpPr>
          <p:sp>
            <p:nvSpPr>
              <p:cNvPr id="41" name="Google Shape;209;p28">
                <a:extLst>
                  <a:ext uri="{FF2B5EF4-FFF2-40B4-BE49-F238E27FC236}">
                    <a16:creationId xmlns:a16="http://schemas.microsoft.com/office/drawing/2014/main" id="{36DD2F6B-EF07-1D85-76A9-E0E217426EC7}"/>
                  </a:ext>
                </a:extLst>
              </p:cNvPr>
              <p:cNvSpPr/>
              <p:nvPr/>
            </p:nvSpPr>
            <p:spPr>
              <a:xfrm>
                <a:off x="4455905" y="1644751"/>
                <a:ext cx="1854000" cy="1854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10;p28">
                <a:extLst>
                  <a:ext uri="{FF2B5EF4-FFF2-40B4-BE49-F238E27FC236}">
                    <a16:creationId xmlns:a16="http://schemas.microsoft.com/office/drawing/2014/main" id="{E5A4EB3D-3ADF-A303-8735-FBB164F89A4C}"/>
                  </a:ext>
                </a:extLst>
              </p:cNvPr>
              <p:cNvSpPr txBox="1"/>
              <p:nvPr/>
            </p:nvSpPr>
            <p:spPr>
              <a:xfrm>
                <a:off x="4737530" y="2000329"/>
                <a:ext cx="1572300" cy="77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AI safety &amp; fairness</a:t>
                </a:r>
                <a:endParaRPr sz="1600" dirty="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7" name="Google Shape;211;p28">
              <a:extLst>
                <a:ext uri="{FF2B5EF4-FFF2-40B4-BE49-F238E27FC236}">
                  <a16:creationId xmlns:a16="http://schemas.microsoft.com/office/drawing/2014/main" id="{C9E10587-7D09-06B0-A77D-C69DC818960C}"/>
                </a:ext>
              </a:extLst>
            </p:cNvPr>
            <p:cNvGrpSpPr/>
            <p:nvPr/>
          </p:nvGrpSpPr>
          <p:grpSpPr>
            <a:xfrm>
              <a:off x="3036974" y="3576492"/>
              <a:ext cx="1533258" cy="1508971"/>
              <a:chOff x="2834102" y="1644762"/>
              <a:chExt cx="1854000" cy="1854000"/>
            </a:xfrm>
          </p:grpSpPr>
          <p:sp>
            <p:nvSpPr>
              <p:cNvPr id="39" name="Google Shape;212;p28">
                <a:extLst>
                  <a:ext uri="{FF2B5EF4-FFF2-40B4-BE49-F238E27FC236}">
                    <a16:creationId xmlns:a16="http://schemas.microsoft.com/office/drawing/2014/main" id="{09E849D8-7B4D-5B15-A989-02365ED780AE}"/>
                  </a:ext>
                </a:extLst>
              </p:cNvPr>
              <p:cNvSpPr/>
              <p:nvPr/>
            </p:nvSpPr>
            <p:spPr>
              <a:xfrm>
                <a:off x="2834102" y="1644762"/>
                <a:ext cx="1854000" cy="1854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13;p28">
                <a:extLst>
                  <a:ext uri="{FF2B5EF4-FFF2-40B4-BE49-F238E27FC236}">
                    <a16:creationId xmlns:a16="http://schemas.microsoft.com/office/drawing/2014/main" id="{4E76910B-3B63-90BB-B226-D5D48505C7BC}"/>
                  </a:ext>
                </a:extLst>
              </p:cNvPr>
              <p:cNvSpPr txBox="1"/>
              <p:nvPr/>
            </p:nvSpPr>
            <p:spPr>
              <a:xfrm>
                <a:off x="3087398" y="2075660"/>
                <a:ext cx="1368600" cy="51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Participa-tory Data</a:t>
                </a:r>
                <a:endParaRPr sz="1600" dirty="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8" name="Google Shape;214;p28">
              <a:extLst>
                <a:ext uri="{FF2B5EF4-FFF2-40B4-BE49-F238E27FC236}">
                  <a16:creationId xmlns:a16="http://schemas.microsoft.com/office/drawing/2014/main" id="{C0B18C87-E94F-393C-E884-676760BDFFAC}"/>
                </a:ext>
              </a:extLst>
            </p:cNvPr>
            <p:cNvGrpSpPr/>
            <p:nvPr/>
          </p:nvGrpSpPr>
          <p:grpSpPr>
            <a:xfrm>
              <a:off x="1695780" y="3576521"/>
              <a:ext cx="1533258" cy="1508971"/>
              <a:chOff x="1212300" y="1644762"/>
              <a:chExt cx="1854000" cy="1854000"/>
            </a:xfrm>
          </p:grpSpPr>
          <p:sp>
            <p:nvSpPr>
              <p:cNvPr id="37" name="Google Shape;215;p28">
                <a:extLst>
                  <a:ext uri="{FF2B5EF4-FFF2-40B4-BE49-F238E27FC236}">
                    <a16:creationId xmlns:a16="http://schemas.microsoft.com/office/drawing/2014/main" id="{1150C1EF-1D60-926A-948D-D2C78E0A04E4}"/>
                  </a:ext>
                </a:extLst>
              </p:cNvPr>
              <p:cNvSpPr/>
              <p:nvPr/>
            </p:nvSpPr>
            <p:spPr>
              <a:xfrm>
                <a:off x="1212300" y="1644762"/>
                <a:ext cx="1854000" cy="1854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16;p28">
                <a:extLst>
                  <a:ext uri="{FF2B5EF4-FFF2-40B4-BE49-F238E27FC236}">
                    <a16:creationId xmlns:a16="http://schemas.microsoft.com/office/drawing/2014/main" id="{4164EADD-8DC8-E494-40C9-67E4FA971A19}"/>
                  </a:ext>
                </a:extLst>
              </p:cNvPr>
              <p:cNvSpPr txBox="1"/>
              <p:nvPr/>
            </p:nvSpPr>
            <p:spPr>
              <a:xfrm>
                <a:off x="1444500" y="2071550"/>
                <a:ext cx="1290600" cy="52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Labeling</a:t>
                </a:r>
                <a:endParaRPr sz="1600" dirty="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29" name="Google Shape;217;p28">
              <a:extLst>
                <a:ext uri="{FF2B5EF4-FFF2-40B4-BE49-F238E27FC236}">
                  <a16:creationId xmlns:a16="http://schemas.microsoft.com/office/drawing/2014/main" id="{A63A54B0-A79E-66E6-C9EA-F61E2AB742F9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583138" y="4494591"/>
              <a:ext cx="440978" cy="4409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218;p28">
              <a:extLst>
                <a:ext uri="{FF2B5EF4-FFF2-40B4-BE49-F238E27FC236}">
                  <a16:creationId xmlns:a16="http://schemas.microsoft.com/office/drawing/2014/main" id="{E537F3D0-06C8-D41B-8371-577397C4B604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24368" y="4492138"/>
              <a:ext cx="440978" cy="4409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224;p28">
              <a:extLst>
                <a:ext uri="{FF2B5EF4-FFF2-40B4-BE49-F238E27FC236}">
                  <a16:creationId xmlns:a16="http://schemas.microsoft.com/office/drawing/2014/main" id="{24AD858D-0C47-B5B7-EA8E-AE3AB8EF1891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65635" y="4468307"/>
              <a:ext cx="493554" cy="4935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225;p28">
              <a:extLst>
                <a:ext uri="{FF2B5EF4-FFF2-40B4-BE49-F238E27FC236}">
                  <a16:creationId xmlns:a16="http://schemas.microsoft.com/office/drawing/2014/main" id="{8093010B-636E-0306-908F-1299D149927F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241905" y="4494588"/>
              <a:ext cx="440978" cy="44099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3" name="Google Shape;226;p28">
              <a:extLst>
                <a:ext uri="{FF2B5EF4-FFF2-40B4-BE49-F238E27FC236}">
                  <a16:creationId xmlns:a16="http://schemas.microsoft.com/office/drawing/2014/main" id="{A86D6668-D798-BAF3-2DBA-1213D5F41561}"/>
                </a:ext>
              </a:extLst>
            </p:cNvPr>
            <p:cNvGrpSpPr/>
            <p:nvPr/>
          </p:nvGrpSpPr>
          <p:grpSpPr>
            <a:xfrm>
              <a:off x="354539" y="3576616"/>
              <a:ext cx="1533258" cy="1508971"/>
              <a:chOff x="1212300" y="1644762"/>
              <a:chExt cx="1854000" cy="1854000"/>
            </a:xfrm>
          </p:grpSpPr>
          <p:sp>
            <p:nvSpPr>
              <p:cNvPr id="35" name="Google Shape;227;p28">
                <a:extLst>
                  <a:ext uri="{FF2B5EF4-FFF2-40B4-BE49-F238E27FC236}">
                    <a16:creationId xmlns:a16="http://schemas.microsoft.com/office/drawing/2014/main" id="{E650F1CA-B5AF-90BE-2915-DB0443000D8D}"/>
                  </a:ext>
                </a:extLst>
              </p:cNvPr>
              <p:cNvSpPr/>
              <p:nvPr/>
            </p:nvSpPr>
            <p:spPr>
              <a:xfrm>
                <a:off x="1212300" y="1644762"/>
                <a:ext cx="1854000" cy="185400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28575" cap="flat" cmpd="sng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28;p28">
                <a:extLst>
                  <a:ext uri="{FF2B5EF4-FFF2-40B4-BE49-F238E27FC236}">
                    <a16:creationId xmlns:a16="http://schemas.microsoft.com/office/drawing/2014/main" id="{7B090250-86E8-6E84-4518-2E06EEA6B335}"/>
                  </a:ext>
                </a:extLst>
              </p:cNvPr>
              <p:cNvSpPr txBox="1"/>
              <p:nvPr/>
            </p:nvSpPr>
            <p:spPr>
              <a:xfrm>
                <a:off x="1444500" y="2071550"/>
                <a:ext cx="1290600" cy="52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accent5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Life Cycle</a:t>
                </a:r>
                <a:endParaRPr sz="1600" dirty="0">
                  <a:solidFill>
                    <a:schemeClr val="accent5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pic>
          <p:nvPicPr>
            <p:cNvPr id="34" name="Google Shape;229;p28">
              <a:extLst>
                <a:ext uri="{FF2B5EF4-FFF2-40B4-BE49-F238E27FC236}">
                  <a16:creationId xmlns:a16="http://schemas.microsoft.com/office/drawing/2014/main" id="{B3011042-5FA0-F20F-8D00-B63FAC27E296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53530" y="4494607"/>
              <a:ext cx="440978" cy="44097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5" name="Picture 44" descr="A white circle with black text&#10;&#10;Description automatically generated">
            <a:extLst>
              <a:ext uri="{FF2B5EF4-FFF2-40B4-BE49-F238E27FC236}">
                <a16:creationId xmlns:a16="http://schemas.microsoft.com/office/drawing/2014/main" id="{07C6E940-80D0-D7D6-603B-38253358F3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3436" y="1664560"/>
            <a:ext cx="8850671" cy="196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7A25ADB-EA31-31B4-8049-F8E63E284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" r="683" b="-1"/>
          <a:stretch/>
        </p:blipFill>
        <p:spPr>
          <a:xfrm>
            <a:off x="3230880" y="10"/>
            <a:ext cx="8961118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C98DC-494C-0995-E64F-EEF1025FB67B}"/>
              </a:ext>
            </a:extLst>
          </p:cNvPr>
          <p:cNvSpPr txBox="1"/>
          <p:nvPr/>
        </p:nvSpPr>
        <p:spPr>
          <a:xfrm>
            <a:off x="116840" y="406400"/>
            <a:ext cx="4587240" cy="604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Metadata format to help standardize machine learning datasets.	</a:t>
            </a:r>
          </a:p>
          <a:p>
            <a:pPr marL="285750"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Make datasets easily discoverable and usable across tools and platforms, no need for reformatting.</a:t>
            </a:r>
          </a:p>
          <a:p>
            <a:pPr marL="285750"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MLCommons</a:t>
            </a:r>
            <a:r>
              <a:rPr lang="en-US" sz="2000" dirty="0"/>
              <a:t> Working Group </a:t>
            </a:r>
          </a:p>
          <a:p>
            <a:pPr marL="285750"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Industry support from </a:t>
            </a:r>
            <a:r>
              <a:rPr lang="en-US" sz="2000" dirty="0" err="1">
                <a:hlinkClick r:id="rId3"/>
              </a:rPr>
              <a:t>HuggingFace</a:t>
            </a:r>
            <a:r>
              <a:rPr lang="en-US" sz="2000" dirty="0"/>
              <a:t>, </a:t>
            </a:r>
            <a:r>
              <a:rPr lang="en-US" sz="2000" dirty="0">
                <a:hlinkClick r:id="rId4"/>
              </a:rPr>
              <a:t>Google Dataset Search</a:t>
            </a:r>
            <a:r>
              <a:rPr lang="en-US" sz="2000" dirty="0"/>
              <a:t>, </a:t>
            </a:r>
            <a:r>
              <a:rPr lang="en-US" sz="2000" dirty="0">
                <a:hlinkClick r:id="rId5"/>
              </a:rPr>
              <a:t>Kaggle</a:t>
            </a:r>
            <a:r>
              <a:rPr lang="en-US" sz="2000" dirty="0"/>
              <a:t>, </a:t>
            </a:r>
            <a:r>
              <a:rPr lang="en-US" sz="2000" dirty="0" err="1">
                <a:hlinkClick r:id="rId6"/>
              </a:rPr>
              <a:t>OpenML</a:t>
            </a:r>
            <a:r>
              <a:rPr lang="en-US" sz="2000" dirty="0"/>
              <a:t>, TFDS amongst others. </a:t>
            </a:r>
          </a:p>
          <a:p>
            <a:pPr marL="285750"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First release – March 6, 2024</a:t>
            </a:r>
          </a:p>
          <a:p>
            <a:pPr marL="742950" lvl="1"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Documentation, open-source library, visual editor.</a:t>
            </a:r>
          </a:p>
          <a:p>
            <a:pPr marL="285750"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994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7A25ADB-EA31-31B4-8049-F8E63E284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" r="683" b="-1"/>
          <a:stretch/>
        </p:blipFill>
        <p:spPr>
          <a:xfrm>
            <a:off x="3149600" y="10"/>
            <a:ext cx="9042398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C98DC-494C-0995-E64F-EEF1025FB67B}"/>
              </a:ext>
            </a:extLst>
          </p:cNvPr>
          <p:cNvSpPr txBox="1"/>
          <p:nvPr/>
        </p:nvSpPr>
        <p:spPr>
          <a:xfrm>
            <a:off x="136024" y="589280"/>
            <a:ext cx="4836160" cy="5984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285750"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Extension to </a:t>
            </a:r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schema.org</a:t>
            </a:r>
            <a:r>
              <a:rPr lang="en-US" sz="2000" dirty="0"/>
              <a:t>, a machine-readable standard to describe structured data, used by over 40M datasets on Web.</a:t>
            </a:r>
          </a:p>
          <a:p>
            <a:pPr marL="285750"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Allows datasets to be discoverable through dataset search engines such as </a:t>
            </a:r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Dataset Search</a:t>
            </a:r>
            <a:r>
              <a:rPr lang="en-US" sz="2000" dirty="0"/>
              <a:t>.</a:t>
            </a:r>
          </a:p>
          <a:p>
            <a:pPr marL="285750"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Adds metadata layer to represent dataset contents in standardized way, describing key attributes, properties. </a:t>
            </a:r>
          </a:p>
          <a:p>
            <a:pPr marL="285750"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Popular ML frameworks like TensorFlow, JAX and </a:t>
            </a:r>
            <a:r>
              <a:rPr lang="en-US" sz="2000" dirty="0" err="1"/>
              <a:t>PyTorch</a:t>
            </a:r>
            <a:r>
              <a:rPr lang="en-US" sz="2000" dirty="0"/>
              <a:t> can already load Croissant datasets via TensorFlow Datasets </a:t>
            </a:r>
            <a:r>
              <a:rPr lang="en-US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library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365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4409C-163C-E62F-8F60-30A67147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88" y="2501548"/>
            <a:ext cx="2880828" cy="35110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Croissant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ML ready dataset format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25B123AA-1B80-2173-BFA0-CDF54F42A5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0"/>
          <a:stretch/>
        </p:blipFill>
        <p:spPr>
          <a:xfrm>
            <a:off x="5114828" y="44912"/>
            <a:ext cx="5939252" cy="681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3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FE880E-95E4-CDD7-FBFA-5CC13FDA3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93" y="498156"/>
            <a:ext cx="5323715" cy="849260"/>
          </a:xfrm>
        </p:spPr>
        <p:txBody>
          <a:bodyPr anchor="b">
            <a:normAutofit/>
          </a:bodyPr>
          <a:lstStyle/>
          <a:p>
            <a:r>
              <a:rPr lang="en-US" sz="4000" dirty="0"/>
              <a:t>Layers of Croissant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F5E9E089-DAF8-863E-B655-3745F58186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934120"/>
              </p:ext>
            </p:extLst>
          </p:nvPr>
        </p:nvGraphicFramePr>
        <p:xfrm>
          <a:off x="634760" y="1679100"/>
          <a:ext cx="5492748" cy="4548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0EACC941-818D-BFDB-6A88-09FE32FA58D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650"/>
          <a:stretch/>
        </p:blipFill>
        <p:spPr>
          <a:xfrm>
            <a:off x="6584708" y="492918"/>
            <a:ext cx="5150092" cy="590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9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5A0D9-324B-6F56-3243-D9DA40BF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 fontScale="90000"/>
          </a:bodyPr>
          <a:lstStyle/>
          <a:p>
            <a:pPr algn="r">
              <a:lnSpc>
                <a:spcPct val="150000"/>
              </a:lnSpc>
            </a:pPr>
            <a:r>
              <a:rPr lang="en-US" sz="4000" dirty="0">
                <a:solidFill>
                  <a:srgbClr val="FFFFFF"/>
                </a:solidFill>
              </a:rPr>
              <a:t>Operationalizing Responsible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9E731-1FE3-F200-48E4-61B67AD08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858" y="151640"/>
            <a:ext cx="6903862" cy="5546047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0" i="0" u="none" strike="noStrike" baseline="0" dirty="0">
                <a:latin typeface="BeraSerif-Roman"/>
              </a:rPr>
              <a:t>Responsible AI (RAI) community has identified data documentation work as critical to the development of trustworthy AI systems*.  </a:t>
            </a:r>
            <a:endParaRPr lang="da-DK" sz="2000" b="0" i="0" u="none" strike="noStrike" baseline="0" dirty="0">
              <a:latin typeface="BeraSerif-Roman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BeraSerif-Roman"/>
              </a:rPr>
              <a:t>Limitations of </a:t>
            </a:r>
            <a:r>
              <a:rPr lang="en-US" sz="2000" b="0" i="0" u="none" strike="noStrike" baseline="0" dirty="0">
                <a:latin typeface="BeraSerif-Roman"/>
              </a:rPr>
              <a:t>current documentation proposals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>
                <a:latin typeface="BeraSerif-Roman"/>
              </a:rPr>
              <a:t>O</a:t>
            </a:r>
            <a:r>
              <a:rPr lang="en-US" sz="1800" b="0" i="0" u="none" strike="noStrike" baseline="0" dirty="0">
                <a:latin typeface="BeraSerif-Roman"/>
              </a:rPr>
              <a:t>verlapping formats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>
                <a:latin typeface="BeraSerif-Roman"/>
              </a:rPr>
              <a:t>R</a:t>
            </a:r>
            <a:r>
              <a:rPr lang="en-US" sz="1800" b="0" i="0" u="none" strike="noStrike" baseline="0" dirty="0">
                <a:latin typeface="BeraSerif-Roman"/>
              </a:rPr>
              <a:t>equirement of data documentation in natural language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>
                <a:latin typeface="BeraSerif-Roman"/>
              </a:rPr>
              <a:t>L</a:t>
            </a:r>
            <a:r>
              <a:rPr lang="en-US" sz="1800" b="0" i="0" u="none" strike="noStrike" baseline="0" dirty="0">
                <a:latin typeface="BeraSerif-Roman"/>
              </a:rPr>
              <a:t>ack </a:t>
            </a:r>
            <a:r>
              <a:rPr lang="en-US" sz="1800" dirty="0">
                <a:latin typeface="BeraSerif-Roman"/>
              </a:rPr>
              <a:t>of</a:t>
            </a:r>
            <a:r>
              <a:rPr lang="en-US" sz="1800" b="0" i="0" u="none" strike="noStrike" baseline="0" dirty="0">
                <a:latin typeface="BeraSerif-Roman"/>
              </a:rPr>
              <a:t> standard structure </a:t>
            </a:r>
          </a:p>
          <a:p>
            <a:pPr lvl="1" algn="just">
              <a:lnSpc>
                <a:spcPct val="150000"/>
              </a:lnSpc>
            </a:pPr>
            <a:r>
              <a:rPr lang="en-US" sz="1800" b="0" i="0" u="none" strike="noStrike" baseline="0" dirty="0">
                <a:latin typeface="BeraSerif-Roman"/>
              </a:rPr>
              <a:t>No integration with widely used tools and ML frameworks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BeraSerif-Roman"/>
              </a:rPr>
              <a:t>Hence, do not support machine readability for automation.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C13657-3C75-9857-C6B6-F33819896EC9}"/>
              </a:ext>
            </a:extLst>
          </p:cNvPr>
          <p:cNvSpPr txBox="1"/>
          <p:nvPr/>
        </p:nvSpPr>
        <p:spPr>
          <a:xfrm>
            <a:off x="4698859" y="6398583"/>
            <a:ext cx="6903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b="0" i="0" u="none" strike="noStrike" baseline="0" dirty="0">
                <a:latin typeface="BeraSerif-Roman"/>
              </a:rPr>
              <a:t>*Datasheets for Datasets (Gebru et al. 2021), Data s</a:t>
            </a:r>
            <a:r>
              <a:rPr lang="en-US" sz="1400" b="0" i="0" u="none" strike="noStrike" baseline="0" dirty="0" err="1">
                <a:latin typeface="BeraSerif-Roman"/>
              </a:rPr>
              <a:t>tatements</a:t>
            </a:r>
            <a:r>
              <a:rPr lang="en-US" sz="1400" b="0" i="0" u="none" strike="noStrike" baseline="0" dirty="0">
                <a:latin typeface="BeraSerif-Roman"/>
              </a:rPr>
              <a:t> (Bender and Friedman 2018)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000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F7923-4BBB-36F1-B786-0E16DB47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Croissant-RAI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6CCA5-682F-5708-9BB4-1C8A315C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9619" y="448003"/>
            <a:ext cx="6233661" cy="5546047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BeraSerif-Roman"/>
              </a:rPr>
              <a:t>M</a:t>
            </a:r>
            <a:r>
              <a:rPr lang="en-US" sz="2000" b="0" i="0" u="none" strike="noStrike" baseline="0" dirty="0">
                <a:latin typeface="BeraSerif-Roman"/>
              </a:rPr>
              <a:t>achine-readable metadata format to enhance the discoverability, interoperability, and trustworthiness of AI datasets.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BeraSerif-Roman"/>
              </a:rPr>
              <a:t>E</a:t>
            </a:r>
            <a:r>
              <a:rPr lang="en-US" sz="2000" b="0" i="0" u="none" strike="noStrike" baseline="0" dirty="0">
                <a:latin typeface="BeraSerif-Roman"/>
              </a:rPr>
              <a:t>xtends the Croissant metadata format.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BeraSerif-Roman"/>
              </a:rPr>
              <a:t>C</a:t>
            </a:r>
            <a:r>
              <a:rPr lang="en-US" sz="2000" b="0" i="0" u="none" strike="noStrike" baseline="0" dirty="0">
                <a:latin typeface="BeraSerif-Roman"/>
              </a:rPr>
              <a:t>onsists of set of attributes organized around RAI use cases such as AI safety and regulatory compliance.</a:t>
            </a:r>
          </a:p>
          <a:p>
            <a:pPr algn="just">
              <a:lnSpc>
                <a:spcPct val="150000"/>
              </a:lnSpc>
            </a:pPr>
            <a:r>
              <a:rPr lang="en-US" sz="2000" b="0" i="0" u="none" strike="noStrike" baseline="0" dirty="0">
                <a:latin typeface="BeraSerif-Roman"/>
              </a:rPr>
              <a:t>Builds on and complements existing RAI dataset documentation proposals, </a:t>
            </a:r>
          </a:p>
          <a:p>
            <a:pPr algn="just">
              <a:lnSpc>
                <a:spcPct val="150000"/>
              </a:lnSpc>
            </a:pPr>
            <a:r>
              <a:rPr lang="en-US" sz="2000" b="0" i="0" u="none" strike="noStrike" baseline="0" dirty="0">
                <a:latin typeface="BeraSerif-Roman"/>
              </a:rPr>
              <a:t>Aim to make publishing, discovering, and reusing existing RAI documentation easier.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0182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51399-5300-886C-688F-DADDF670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4000" dirty="0">
                <a:solidFill>
                  <a:srgbClr val="FFFFFF"/>
                </a:solidFill>
              </a:rPr>
              <a:t>Croissant-RAI Overview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27D694-10F2-6736-833D-BFD2420F6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378" y="913767"/>
            <a:ext cx="4912014" cy="481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23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1360</Words>
  <Application>Microsoft Office PowerPoint</Application>
  <PresentationFormat>Widescreen</PresentationFormat>
  <Paragraphs>230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Aptos</vt:lpstr>
      <vt:lpstr>Aptos Display</vt:lpstr>
      <vt:lpstr>Arial</vt:lpstr>
      <vt:lpstr>BeraSerif-Roman</vt:lpstr>
      <vt:lpstr>NimbusRomNo9L-Regu</vt:lpstr>
      <vt:lpstr>Roboto</vt:lpstr>
      <vt:lpstr>Roboto Medium</vt:lpstr>
      <vt:lpstr>Wingdings</vt:lpstr>
      <vt:lpstr>Office Theme</vt:lpstr>
      <vt:lpstr>Croissant-RAI Standardized Machine-readable Dataset Documentation Format for Responsible AI</vt:lpstr>
      <vt:lpstr>Motivation</vt:lpstr>
      <vt:lpstr>PowerPoint Presentation</vt:lpstr>
      <vt:lpstr>PowerPoint Presentation</vt:lpstr>
      <vt:lpstr>Croissant  ML ready dataset format</vt:lpstr>
      <vt:lpstr>Layers of Croissant</vt:lpstr>
      <vt:lpstr>Operationalizing Responsible AI</vt:lpstr>
      <vt:lpstr>Croissant-RAI</vt:lpstr>
      <vt:lpstr>Croissant-RAI Overview</vt:lpstr>
      <vt:lpstr>Base Dataset documentation toolkits</vt:lpstr>
      <vt:lpstr>PowerPoint Presentation</vt:lpstr>
      <vt:lpstr>Use Cases for Croissant-RAI</vt:lpstr>
      <vt:lpstr>Data Life Cycle</vt:lpstr>
      <vt:lpstr>Data Labeling</vt:lpstr>
      <vt:lpstr>Participatory Data</vt:lpstr>
      <vt:lpstr>AI Safety and Fairness</vt:lpstr>
      <vt:lpstr>Regulatory Compliance</vt:lpstr>
      <vt:lpstr>Croissant is for</vt:lpstr>
      <vt:lpstr>Tool Support</vt:lpstr>
      <vt:lpstr>Ongoing efforts Next steps </vt:lpstr>
      <vt:lpstr>Thank you for your attention!</vt:lpstr>
      <vt:lpstr>PowerPoint Presentation</vt:lpstr>
      <vt:lpstr>Data Life Cycle</vt:lpstr>
      <vt:lpstr>Data Labeling</vt:lpstr>
      <vt:lpstr>Participatory Data</vt:lpstr>
      <vt:lpstr>AI Safety and Fairness</vt:lpstr>
      <vt:lpstr>Regulatory Compliance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Nitisha Jain</dc:creator>
  <cp:lastModifiedBy>Nitisha Jain</cp:lastModifiedBy>
  <cp:revision>84</cp:revision>
  <dcterms:created xsi:type="dcterms:W3CDTF">2024-09-15T12:37:36Z</dcterms:created>
  <dcterms:modified xsi:type="dcterms:W3CDTF">2024-09-17T13:56:04Z</dcterms:modified>
</cp:coreProperties>
</file>