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65"/>
  </p:notesMasterIdLst>
  <p:handoutMasterIdLst>
    <p:handoutMasterId r:id="rId66"/>
  </p:handoutMasterIdLst>
  <p:sldIdLst>
    <p:sldId id="354" r:id="rId2"/>
    <p:sldId id="276" r:id="rId3"/>
    <p:sldId id="286" r:id="rId4"/>
    <p:sldId id="319" r:id="rId5"/>
    <p:sldId id="320" r:id="rId6"/>
    <p:sldId id="321" r:id="rId7"/>
    <p:sldId id="317" r:id="rId8"/>
    <p:sldId id="318" r:id="rId9"/>
    <p:sldId id="281" r:id="rId10"/>
    <p:sldId id="290" r:id="rId11"/>
    <p:sldId id="291" r:id="rId12"/>
    <p:sldId id="322" r:id="rId13"/>
    <p:sldId id="323" r:id="rId14"/>
    <p:sldId id="324" r:id="rId15"/>
    <p:sldId id="292" r:id="rId16"/>
    <p:sldId id="293" r:id="rId17"/>
    <p:sldId id="294" r:id="rId18"/>
    <p:sldId id="282" r:id="rId19"/>
    <p:sldId id="297" r:id="rId20"/>
    <p:sldId id="325" r:id="rId21"/>
    <p:sldId id="326" r:id="rId22"/>
    <p:sldId id="327" r:id="rId23"/>
    <p:sldId id="328" r:id="rId24"/>
    <p:sldId id="330" r:id="rId25"/>
    <p:sldId id="329" r:id="rId26"/>
    <p:sldId id="331" r:id="rId27"/>
    <p:sldId id="283" r:id="rId28"/>
    <p:sldId id="301" r:id="rId29"/>
    <p:sldId id="302" r:id="rId30"/>
    <p:sldId id="303" r:id="rId31"/>
    <p:sldId id="304" r:id="rId32"/>
    <p:sldId id="332" r:id="rId33"/>
    <p:sldId id="333" r:id="rId34"/>
    <p:sldId id="337" r:id="rId35"/>
    <p:sldId id="338" r:id="rId36"/>
    <p:sldId id="339" r:id="rId37"/>
    <p:sldId id="340" r:id="rId38"/>
    <p:sldId id="335" r:id="rId39"/>
    <p:sldId id="341" r:id="rId40"/>
    <p:sldId id="342" r:id="rId41"/>
    <p:sldId id="343" r:id="rId42"/>
    <p:sldId id="344" r:id="rId43"/>
    <p:sldId id="345" r:id="rId44"/>
    <p:sldId id="285" r:id="rId45"/>
    <p:sldId id="311" r:id="rId46"/>
    <p:sldId id="260" r:id="rId47"/>
    <p:sldId id="312" r:id="rId48"/>
    <p:sldId id="313" r:id="rId49"/>
    <p:sldId id="314" r:id="rId50"/>
    <p:sldId id="315" r:id="rId51"/>
    <p:sldId id="316" r:id="rId52"/>
    <p:sldId id="346" r:id="rId53"/>
    <p:sldId id="347" r:id="rId54"/>
    <p:sldId id="350" r:id="rId55"/>
    <p:sldId id="351" r:id="rId56"/>
    <p:sldId id="356" r:id="rId57"/>
    <p:sldId id="357" r:id="rId58"/>
    <p:sldId id="358" r:id="rId59"/>
    <p:sldId id="359" r:id="rId60"/>
    <p:sldId id="360" r:id="rId61"/>
    <p:sldId id="353" r:id="rId62"/>
    <p:sldId id="349" r:id="rId63"/>
    <p:sldId id="361" r:id="rId6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03">
          <p15:clr>
            <a:srgbClr val="A4A3A4"/>
          </p15:clr>
        </p15:guide>
        <p15:guide id="2" pos="3917">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BAD80A"/>
    <a:srgbClr val="FFC20F"/>
    <a:srgbClr val="01AC8F"/>
    <a:srgbClr val="FFC20B"/>
    <a:srgbClr val="D53B01"/>
    <a:srgbClr val="107C10"/>
    <a:srgbClr val="FFFFFF"/>
    <a:srgbClr val="B4009E"/>
    <a:srgbClr val="5C005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9478" autoAdjust="0"/>
    <p:restoredTop sz="92473" autoAdjust="0"/>
  </p:normalViewPr>
  <p:slideViewPr>
    <p:cSldViewPr>
      <p:cViewPr>
        <p:scale>
          <a:sx n="35" d="100"/>
          <a:sy n="35" d="100"/>
        </p:scale>
        <p:origin x="-1422" y="-68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pPr/>
              <a:t>12/26/2017 1:55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xmlns=""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pPr/>
              <a:t>12/26/2017 1:55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xmlns=""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sdn.microsoft.com/en-us/library/ie/gg589509(v=vs.85).aspx"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b="0" i="0" kern="1200" dirty="0" smtClean="0">
                <a:solidFill>
                  <a:schemeClr val="tx1"/>
                </a:solidFill>
                <a:latin typeface="Segoe UI Light" pitchFamily="34" charset="0"/>
                <a:ea typeface="+mn-ea"/>
                <a:cs typeface="+mn-cs"/>
              </a:rPr>
              <a:t> Dropping the end tag can produce unexpected results or errors.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b="0" i="0" kern="1200" dirty="0" smtClean="0">
                <a:solidFill>
                  <a:schemeClr val="tx1"/>
                </a:solidFill>
                <a:latin typeface="Segoe UI Light" pitchFamily="34" charset="0"/>
                <a:ea typeface="+mn-ea"/>
                <a:cs typeface="+mn-cs"/>
              </a:rPr>
              <a:t> Dropping the end tag can produce unexpected results or errors.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b="0" i="0" kern="1200" dirty="0" smtClean="0">
                <a:solidFill>
                  <a:schemeClr val="tx1"/>
                </a:solidFill>
                <a:latin typeface="Segoe UI Light" pitchFamily="34" charset="0"/>
                <a:ea typeface="+mn-ea"/>
                <a:cs typeface="+mn-cs"/>
              </a:rPr>
              <a:t> Dropping the end tag can produce unexpected results or errors.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b="0" i="0" kern="1200" dirty="0" smtClean="0">
                <a:solidFill>
                  <a:schemeClr val="tx1"/>
                </a:solidFill>
                <a:latin typeface="Segoe UI Light" pitchFamily="34" charset="0"/>
                <a:ea typeface="+mn-ea"/>
                <a:cs typeface="+mn-cs"/>
              </a:rPr>
              <a:t> Dropping the end tag can produce unexpected results or errors.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b="0" i="0" kern="1200" dirty="0" smtClean="0">
                <a:solidFill>
                  <a:schemeClr val="tx1"/>
                </a:solidFill>
                <a:latin typeface="Segoe UI Light" pitchFamily="34" charset="0"/>
                <a:ea typeface="+mn-ea"/>
                <a:cs typeface="+mn-cs"/>
              </a:rPr>
              <a:t> Dropping the end tag can produce unexpected results or errors.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b="0" i="0" kern="1200" dirty="0" smtClean="0">
                <a:solidFill>
                  <a:schemeClr val="tx1"/>
                </a:solidFill>
                <a:latin typeface="Segoe UI Light" pitchFamily="34" charset="0"/>
                <a:ea typeface="+mn-ea"/>
                <a:cs typeface="+mn-cs"/>
              </a:rPr>
              <a:t> Dropping the end tag can produce unexpected results or errors.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2742" rtl="0" eaLnBrk="1" fontAlgn="auto" latinLnBrk="0" hangingPunct="1">
              <a:lnSpc>
                <a:spcPct val="90000"/>
              </a:lnSpc>
              <a:spcBef>
                <a:spcPts val="0"/>
              </a:spcBef>
              <a:spcAft>
                <a:spcPts val="340"/>
              </a:spcAft>
              <a:buClrTx/>
              <a:buSzTx/>
              <a:buFontTx/>
              <a:buNone/>
              <a:tabLst/>
              <a:defRPr/>
            </a:pPr>
            <a:r>
              <a:rPr lang="en-US" dirty="0" smtClean="0"/>
              <a:t>Additional resource: HTML5 Audio and Video </a:t>
            </a:r>
            <a:r>
              <a:rPr lang="en-US" dirty="0" smtClean="0">
                <a:hlinkClick r:id="rId3"/>
              </a:rPr>
              <a:t>http://msdn.microsoft.com/en-us/library/ie/</a:t>
            </a:r>
            <a:r>
              <a:rPr lang="en-US" b="1" dirty="0" smtClean="0">
                <a:hlinkClick r:id="rId3"/>
              </a:rPr>
              <a:t>gg589509</a:t>
            </a:r>
            <a:r>
              <a:rPr lang="en-US" dirty="0" smtClean="0">
                <a:hlinkClick r:id="rId3"/>
              </a:rPr>
              <a:t>(v=vs.85).aspx</a:t>
            </a:r>
            <a:endParaRPr lang="en-US" dirty="0" smtClean="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xmlns="" val="3278649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HTMl</a:t>
            </a:r>
            <a:r>
              <a:rPr lang="en-US" baseline="0" dirty="0" smtClean="0"/>
              <a:t> form are very important element when we want to collect data from user and store somewhere.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HTML5 includes a number of new markup tag, new technologies, and abilities that weren’t available with HTML 4.01</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xmlns="" val="3621788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pPr/>
              <a:t>12/26/2017 1:55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ite 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5760" y="2560320"/>
            <a:ext cx="9144000"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365759" y="1463040"/>
            <a:ext cx="9144000" cy="1097280"/>
          </a:xfrm>
          <a:noFill/>
        </p:spPr>
        <p:txBody>
          <a:bodyPr lIns="91440" tIns="91440" rIns="91440" bIns="91440" anchor="t" anchorCtr="0"/>
          <a:lstStyle>
            <a:lvl1pPr>
              <a:defRPr sz="6000" spc="-80"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bwMode="invGray">
          <a:xfrm>
            <a:off x="10332720" y="365760"/>
            <a:ext cx="1645920" cy="352578"/>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020763" y="4724399"/>
            <a:ext cx="15517065" cy="2278063"/>
          </a:xfrm>
          <a:prstGeom prst="rect">
            <a:avLst/>
          </a:prstGeom>
        </p:spPr>
      </p:pic>
    </p:spTree>
    <p:extLst>
      <p:ext uri="{BB962C8B-B14F-4D97-AF65-F5344CB8AC3E}">
        <p14:creationId xmlns:p14="http://schemas.microsoft.com/office/powerpoint/2010/main" xmlns="" val="2886053532"/>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chemeClr val="tx2"/>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chemeClr val="tx2"/>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96853403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chemeClr val="tx2"/>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chemeClr val="tx2"/>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19837130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331113570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xmlns="" val="99396763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xmlns="" val="12951663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7182648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299917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xmlns="" val="101756562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xmlns="" val="188416763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smtClean="0"/>
              <a:t>Section title</a:t>
            </a:r>
            <a:endParaRPr lang="en-US" dirty="0"/>
          </a:p>
        </p:txBody>
      </p:sp>
      <p:pic>
        <p:nvPicPr>
          <p:cNvPr id="3" name="Picture 2"/>
          <p:cNvPicPr>
            <a:picLocks noChangeAspect="1"/>
          </p:cNvPicPr>
          <p:nvPr userDrawn="1"/>
        </p:nvPicPr>
        <p:blipFill>
          <a:blip r:embed="rId2"/>
          <a:stretch>
            <a:fillRect/>
          </a:stretch>
        </p:blipFill>
        <p:spPr>
          <a:xfrm>
            <a:off x="6294437" y="2125662"/>
            <a:ext cx="5534188" cy="4155496"/>
          </a:xfrm>
          <a:prstGeom prst="rect">
            <a:avLst/>
          </a:prstGeom>
        </p:spPr>
      </p:pic>
    </p:spTree>
    <p:extLst>
      <p:ext uri="{BB962C8B-B14F-4D97-AF65-F5344CB8AC3E}">
        <p14:creationId xmlns:p14="http://schemas.microsoft.com/office/powerpoint/2010/main" xmlns=""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ed Title Slide">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5760" y="2560320"/>
            <a:ext cx="9144000"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365759" y="1463040"/>
            <a:ext cx="9144000"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bwMode="invGray">
          <a:xfrm>
            <a:off x="10332720" y="365760"/>
            <a:ext cx="1645920" cy="35258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020763" y="4724399"/>
            <a:ext cx="15517065" cy="2278063"/>
          </a:xfrm>
          <a:prstGeom prst="rect">
            <a:avLst/>
          </a:prstGeom>
        </p:spPr>
      </p:pic>
    </p:spTree>
    <p:extLst>
      <p:ext uri="{BB962C8B-B14F-4D97-AF65-F5344CB8AC3E}">
        <p14:creationId xmlns:p14="http://schemas.microsoft.com/office/powerpoint/2010/main" xmlns="" val="35642680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89526804"/>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tx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65760" y="6292888"/>
            <a:ext cx="11704320" cy="338554"/>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a:t>
            </a:r>
            <a:r>
              <a:rPr lang="en-US" sz="1000" baseline="0" dirty="0" smtClean="0">
                <a:solidFill>
                  <a:schemeClr val="bg1"/>
                </a:solidFill>
                <a:cs typeface="Segoe UI" pitchFamily="34" charset="0"/>
              </a:rPr>
              <a:t>2015 </a:t>
            </a:r>
            <a:r>
              <a:rPr lang="en-US" sz="1000" baseline="0" dirty="0">
                <a:solidFill>
                  <a:schemeClr val="bg1"/>
                </a:solidFill>
                <a:cs typeface="Segoe UI" pitchFamily="34" charset="0"/>
              </a:rPr>
              <a:t>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xmlns="" val="392835873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xmlns=""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736" y="2172837"/>
            <a:ext cx="10571004" cy="1499289"/>
          </a:xfrm>
        </p:spPr>
        <p:txBody>
          <a:bodyPr/>
          <a:lstStyle/>
          <a:p>
            <a:r>
              <a:rPr lang="en-US" smtClean="0"/>
              <a:t>Click to edit Master title style</a:t>
            </a:r>
            <a:endParaRPr lang="en-US"/>
          </a:p>
        </p:txBody>
      </p:sp>
      <p:sp>
        <p:nvSpPr>
          <p:cNvPr id="3" name="Subtitle 2"/>
          <p:cNvSpPr>
            <a:spLocks noGrp="1"/>
          </p:cNvSpPr>
          <p:nvPr>
            <p:ph type="subTitle" idx="1"/>
          </p:nvPr>
        </p:nvSpPr>
        <p:spPr>
          <a:xfrm>
            <a:off x="1865471" y="3963564"/>
            <a:ext cx="8705533" cy="1787490"/>
          </a:xfrm>
        </p:spPr>
        <p:txBody>
          <a:bodyPr/>
          <a:lstStyle>
            <a:lvl1pPr marL="0" indent="0" algn="ctr">
              <a:buNone/>
              <a:defRPr>
                <a:solidFill>
                  <a:schemeClr val="tx1">
                    <a:tint val="75000"/>
                  </a:schemeClr>
                </a:solidFill>
              </a:defRPr>
            </a:lvl1pPr>
            <a:lvl2pPr marL="555132" indent="0" algn="ctr">
              <a:buNone/>
              <a:defRPr>
                <a:solidFill>
                  <a:schemeClr val="tx1">
                    <a:tint val="75000"/>
                  </a:schemeClr>
                </a:solidFill>
              </a:defRPr>
            </a:lvl2pPr>
            <a:lvl3pPr marL="1110264" indent="0" algn="ctr">
              <a:buNone/>
              <a:defRPr>
                <a:solidFill>
                  <a:schemeClr val="tx1">
                    <a:tint val="75000"/>
                  </a:schemeClr>
                </a:solidFill>
              </a:defRPr>
            </a:lvl3pPr>
            <a:lvl4pPr marL="1665397" indent="0" algn="ctr">
              <a:buNone/>
              <a:defRPr>
                <a:solidFill>
                  <a:schemeClr val="tx1">
                    <a:tint val="75000"/>
                  </a:schemeClr>
                </a:solidFill>
              </a:defRPr>
            </a:lvl4pPr>
            <a:lvl5pPr marL="2220529" indent="0" algn="ctr">
              <a:buNone/>
              <a:defRPr>
                <a:solidFill>
                  <a:schemeClr val="tx1">
                    <a:tint val="75000"/>
                  </a:schemeClr>
                </a:solidFill>
              </a:defRPr>
            </a:lvl5pPr>
            <a:lvl6pPr marL="2775661" indent="0" algn="ctr">
              <a:buNone/>
              <a:defRPr>
                <a:solidFill>
                  <a:schemeClr val="tx1">
                    <a:tint val="75000"/>
                  </a:schemeClr>
                </a:solidFill>
              </a:defRPr>
            </a:lvl6pPr>
            <a:lvl7pPr marL="3330793" indent="0" algn="ctr">
              <a:buNone/>
              <a:defRPr>
                <a:solidFill>
                  <a:schemeClr val="tx1">
                    <a:tint val="75000"/>
                  </a:schemeClr>
                </a:solidFill>
              </a:defRPr>
            </a:lvl7pPr>
            <a:lvl8pPr marL="3885926" indent="0" algn="ctr">
              <a:buNone/>
              <a:defRPr>
                <a:solidFill>
                  <a:schemeClr val="tx1">
                    <a:tint val="75000"/>
                  </a:schemeClr>
                </a:solidFill>
              </a:defRPr>
            </a:lvl8pPr>
            <a:lvl9pPr marL="444105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21824" y="6482889"/>
            <a:ext cx="2901844" cy="372394"/>
          </a:xfrm>
          <a:prstGeom prst="rect">
            <a:avLst/>
          </a:prstGeom>
        </p:spPr>
        <p:txBody>
          <a:bodyPr lIns="111026" tIns="55513" rIns="111026" bIns="55513"/>
          <a:lstStyle/>
          <a:p>
            <a:fld id="{1D8BD707-D9CF-40AE-B4C6-C98DA3205C09}" type="datetimeFigureOut">
              <a:rPr lang="en-US" smtClean="0"/>
              <a:pPr/>
              <a:t>12/26/2017</a:t>
            </a:fld>
            <a:endParaRPr lang="en-US"/>
          </a:p>
        </p:txBody>
      </p:sp>
      <p:sp>
        <p:nvSpPr>
          <p:cNvPr id="5" name="Footer Placeholder 4"/>
          <p:cNvSpPr>
            <a:spLocks noGrp="1"/>
          </p:cNvSpPr>
          <p:nvPr>
            <p:ph type="ftr" sz="quarter" idx="11"/>
          </p:nvPr>
        </p:nvSpPr>
        <p:spPr>
          <a:xfrm>
            <a:off x="4249129" y="6482889"/>
            <a:ext cx="3938217" cy="372394"/>
          </a:xfrm>
          <a:prstGeom prst="rect">
            <a:avLst/>
          </a:prstGeom>
        </p:spPr>
        <p:txBody>
          <a:bodyPr lIns="111026" tIns="55513" rIns="111026" bIns="55513"/>
          <a:lstStyle/>
          <a:p>
            <a:endParaRPr lang="en-US"/>
          </a:p>
        </p:txBody>
      </p:sp>
      <p:sp>
        <p:nvSpPr>
          <p:cNvPr id="6" name="Slide Number Placeholder 5"/>
          <p:cNvSpPr>
            <a:spLocks noGrp="1"/>
          </p:cNvSpPr>
          <p:nvPr>
            <p:ph type="sldNum" sz="quarter" idx="12"/>
          </p:nvPr>
        </p:nvSpPr>
        <p:spPr>
          <a:xfrm>
            <a:off x="8912807" y="6482889"/>
            <a:ext cx="2901844" cy="372394"/>
          </a:xfrm>
          <a:prstGeom prst="rect">
            <a:avLst/>
          </a:prstGeom>
        </p:spPr>
        <p:txBody>
          <a:bodyPr lIns="111026" tIns="55513" rIns="111026" bIns="55513"/>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rk Title Slide">
    <p:bg>
      <p:bgPr>
        <a:solidFill>
          <a:schemeClr val="tx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5760" y="2560320"/>
            <a:ext cx="9144000"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365759" y="1463040"/>
            <a:ext cx="9144000"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bwMode="invGray">
          <a:xfrm>
            <a:off x="10332720" y="365760"/>
            <a:ext cx="1645920" cy="35258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020763" y="4752067"/>
            <a:ext cx="15517065" cy="2278063"/>
          </a:xfrm>
          <a:prstGeom prst="rect">
            <a:avLst/>
          </a:prstGeom>
        </p:spPr>
      </p:pic>
    </p:spTree>
    <p:extLst>
      <p:ext uri="{BB962C8B-B14F-4D97-AF65-F5344CB8AC3E}">
        <p14:creationId xmlns:p14="http://schemas.microsoft.com/office/powerpoint/2010/main" xmlns="" val="36422844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5760" y="2560320"/>
            <a:ext cx="9144000"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365759" y="1463040"/>
            <a:ext cx="9144000" cy="1097280"/>
          </a:xfrm>
          <a:noFill/>
        </p:spPr>
        <p:txBody>
          <a:bodyPr lIns="91440" tIns="91440" rIns="91440" bIns="91440" anchor="t" anchorCtr="0"/>
          <a:lstStyle>
            <a:lvl1pPr>
              <a:defRPr sz="6000" spc="-80"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bwMode="invGray">
          <a:xfrm>
            <a:off x="10332720" y="365760"/>
            <a:ext cx="1645920" cy="352578"/>
          </a:xfrm>
          <a:prstGeom prst="rect">
            <a:avLst/>
          </a:prstGeom>
        </p:spPr>
      </p:pic>
      <p:pic>
        <p:nvPicPr>
          <p:cNvPr id="3" name="Picture 2"/>
          <p:cNvPicPr>
            <a:picLocks noChangeAspect="1"/>
          </p:cNvPicPr>
          <p:nvPr userDrawn="1"/>
        </p:nvPicPr>
        <p:blipFill>
          <a:blip r:embed="rId3"/>
          <a:stretch>
            <a:fillRect/>
          </a:stretch>
        </p:blipFill>
        <p:spPr>
          <a:xfrm>
            <a:off x="-1" y="4494078"/>
            <a:ext cx="12436475" cy="2557690"/>
          </a:xfrm>
          <a:prstGeom prst="rect">
            <a:avLst/>
          </a:prstGeom>
        </p:spPr>
      </p:pic>
    </p:spTree>
    <p:extLst>
      <p:ext uri="{BB962C8B-B14F-4D97-AF65-F5344CB8AC3E}">
        <p14:creationId xmlns:p14="http://schemas.microsoft.com/office/powerpoint/2010/main" xmlns="" val="480298490"/>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ed Title Slide 2">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65760" y="2560320"/>
            <a:ext cx="9144000"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365759" y="1463040"/>
            <a:ext cx="9144000"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bwMode="invGray">
          <a:xfrm>
            <a:off x="10332720" y="365760"/>
            <a:ext cx="1645920" cy="352580"/>
          </a:xfrm>
          <a:prstGeom prst="rect">
            <a:avLst/>
          </a:prstGeom>
        </p:spPr>
      </p:pic>
      <p:pic>
        <p:nvPicPr>
          <p:cNvPr id="7" name="Picture 6"/>
          <p:cNvPicPr>
            <a:picLocks noChangeAspect="1"/>
          </p:cNvPicPr>
          <p:nvPr userDrawn="1"/>
        </p:nvPicPr>
        <p:blipFill>
          <a:blip r:embed="rId3"/>
          <a:stretch>
            <a:fillRect/>
          </a:stretch>
        </p:blipFill>
        <p:spPr>
          <a:xfrm>
            <a:off x="-1" y="4494078"/>
            <a:ext cx="12436475" cy="2557690"/>
          </a:xfrm>
          <a:prstGeom prst="rect">
            <a:avLst/>
          </a:prstGeom>
        </p:spPr>
      </p:pic>
    </p:spTree>
    <p:extLst>
      <p:ext uri="{BB962C8B-B14F-4D97-AF65-F5344CB8AC3E}">
        <p14:creationId xmlns:p14="http://schemas.microsoft.com/office/powerpoint/2010/main" xmlns="" val="49698774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xmlns="" val="3102425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tx2"/>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chemeClr val="tx2"/>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17481685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chemeClr val="tx2"/>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84398522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55319683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xmlns="" val="1790270825"/>
      </p:ext>
    </p:extLst>
  </p:cSld>
  <p:clrMap bg1="lt1" tx1="dk1" bg2="lt2" tx2="dk2" accent1="accent1" accent2="accent2" accent3="accent3" accent4="accent4" accent5="accent5" accent6="accent6" hlink="hlink" folHlink="folHlink"/>
  <p:sldLayoutIdLst>
    <p:sldLayoutId id="2147484167" r:id="rId1"/>
    <p:sldLayoutId id="2147484203" r:id="rId2"/>
    <p:sldLayoutId id="2147484204" r:id="rId3"/>
    <p:sldLayoutId id="2147484206" r:id="rId4"/>
    <p:sldLayoutId id="2147484205" r:id="rId5"/>
    <p:sldLayoutId id="2147484197" r:id="rId6"/>
    <p:sldLayoutId id="2147484087" r:id="rId7"/>
    <p:sldLayoutId id="2147484098" r:id="rId8"/>
    <p:sldLayoutId id="2147484086" r:id="rId9"/>
    <p:sldLayoutId id="2147484099" r:id="rId10"/>
    <p:sldLayoutId id="2147484106" r:id="rId11"/>
    <p:sldLayoutId id="2147484092" r:id="rId12"/>
    <p:sldLayoutId id="2147484196" r:id="rId13"/>
    <p:sldLayoutId id="2147484201" r:id="rId14"/>
    <p:sldLayoutId id="2147484198" r:id="rId15"/>
    <p:sldLayoutId id="2147484202" r:id="rId16"/>
    <p:sldLayoutId id="2147484199" r:id="rId17"/>
    <p:sldLayoutId id="2147484200" r:id="rId18"/>
    <p:sldLayoutId id="2147484130" r:id="rId19"/>
    <p:sldLayoutId id="2147484093" r:id="rId20"/>
    <p:sldLayoutId id="2147484127" r:id="rId21"/>
    <p:sldLayoutId id="2147484094" r:id="rId22"/>
    <p:sldLayoutId id="2147484195" r:id="rId23"/>
    <p:sldLayoutId id="2147484096" r:id="rId24"/>
    <p:sldLayoutId id="2147484207" r:id="rId2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7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5.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2982" y="220662"/>
            <a:ext cx="10156455" cy="1398905"/>
          </a:xfrm>
        </p:spPr>
        <p:txBody>
          <a:bodyPr>
            <a:noAutofit/>
          </a:bodyPr>
          <a:lstStyle/>
          <a:p>
            <a:pPr algn="ctr"/>
            <a:r>
              <a:rPr sz="3200" u="sng" err="1">
                <a:solidFill>
                  <a:schemeClr val="tx1">
                    <a:lumMod val="50000"/>
                  </a:schemeClr>
                </a:solidFill>
                <a:latin typeface="Calibri" pitchFamily="34" charset="0"/>
                <a:cs typeface="Calibri" pitchFamily="34" charset="0"/>
              </a:rPr>
              <a:t>Beangate</a:t>
            </a:r>
            <a:r>
              <a:rPr sz="3200" u="sng">
                <a:solidFill>
                  <a:schemeClr val="tx1">
                    <a:lumMod val="50000"/>
                  </a:schemeClr>
                </a:solidFill>
                <a:latin typeface="Calibri" pitchFamily="34" charset="0"/>
                <a:cs typeface="Calibri" pitchFamily="34" charset="0"/>
              </a:rPr>
              <a:t> IT Solutions </a:t>
            </a:r>
            <a:r>
              <a:rPr sz="3200" u="sng" err="1">
                <a:solidFill>
                  <a:schemeClr val="tx1">
                    <a:lumMod val="50000"/>
                  </a:schemeClr>
                </a:solidFill>
                <a:latin typeface="Calibri" pitchFamily="34" charset="0"/>
                <a:cs typeface="Calibri" pitchFamily="34" charset="0"/>
              </a:rPr>
              <a:t>Pvt.Ltd</a:t>
            </a:r>
            <a:r>
              <a:rPr sz="3200" u="sng">
                <a:solidFill>
                  <a:schemeClr val="tx1">
                    <a:lumMod val="50000"/>
                  </a:schemeClr>
                </a:solidFill>
                <a:latin typeface="Calibri" pitchFamily="34" charset="0"/>
                <a:cs typeface="Calibri" pitchFamily="34" charset="0"/>
              </a:rPr>
              <a:t>.</a:t>
            </a:r>
            <a:r>
              <a:rPr lang="en-US" sz="2800" u="sng" dirty="0" smtClean="0">
                <a:solidFill>
                  <a:schemeClr val="tx1">
                    <a:lumMod val="50000"/>
                  </a:schemeClr>
                </a:solidFill>
                <a:latin typeface="Calibri" pitchFamily="34" charset="0"/>
                <a:cs typeface="Calibri" pitchFamily="34" charset="0"/>
              </a:rPr>
              <a:t/>
            </a:r>
            <a:br>
              <a:rPr lang="en-US" sz="2800" u="sng" dirty="0" smtClean="0">
                <a:solidFill>
                  <a:schemeClr val="tx1">
                    <a:lumMod val="50000"/>
                  </a:schemeClr>
                </a:solidFill>
                <a:latin typeface="Calibri" pitchFamily="34" charset="0"/>
                <a:cs typeface="Calibri" pitchFamily="34" charset="0"/>
              </a:rPr>
            </a:br>
            <a:r>
              <a:rPr sz="1800">
                <a:solidFill>
                  <a:schemeClr val="tx1">
                    <a:lumMod val="50000"/>
                  </a:schemeClr>
                </a:solidFill>
                <a:latin typeface="Calibri" pitchFamily="34" charset="0"/>
                <a:cs typeface="Calibri" pitchFamily="34" charset="0"/>
              </a:rPr>
              <a:t>Bhopal (</a:t>
            </a:r>
            <a:r>
              <a:rPr sz="1800" smtClean="0">
                <a:solidFill>
                  <a:schemeClr val="tx1">
                    <a:lumMod val="50000"/>
                  </a:schemeClr>
                </a:solidFill>
                <a:latin typeface="Calibri" pitchFamily="34" charset="0"/>
                <a:cs typeface="Calibri" pitchFamily="34" charset="0"/>
              </a:rPr>
              <a:t>M.P)</a:t>
            </a:r>
            <a:endParaRPr lang="en-US" sz="3600" dirty="0">
              <a:solidFill>
                <a:schemeClr val="tx1">
                  <a:lumMod val="50000"/>
                </a:schemeClr>
              </a:solidFill>
              <a:latin typeface="Calibri" pitchFamily="34" charset="0"/>
              <a:cs typeface="Calibri" pitchFamily="34" charset="0"/>
            </a:endParaRPr>
          </a:p>
        </p:txBody>
      </p:sp>
      <p:sp>
        <p:nvSpPr>
          <p:cNvPr id="3" name="Subtitle 2"/>
          <p:cNvSpPr>
            <a:spLocks noGrp="1"/>
          </p:cNvSpPr>
          <p:nvPr>
            <p:ph type="subTitle" idx="1"/>
          </p:nvPr>
        </p:nvSpPr>
        <p:spPr>
          <a:xfrm>
            <a:off x="2179637" y="2243172"/>
            <a:ext cx="8705533" cy="4454490"/>
          </a:xfrm>
        </p:spPr>
        <p:txBody>
          <a:bodyPr/>
          <a:lstStyle/>
          <a:p>
            <a:r>
              <a:rPr lang="en-US" sz="6000" dirty="0" smtClean="0">
                <a:solidFill>
                  <a:schemeClr val="accent5"/>
                </a:solidFill>
              </a:rPr>
              <a:t>Internship Program</a:t>
            </a:r>
          </a:p>
          <a:p>
            <a:endParaRPr lang="en-US" sz="2800" dirty="0" smtClean="0">
              <a:solidFill>
                <a:schemeClr val="accent5"/>
              </a:solidFill>
            </a:endParaRPr>
          </a:p>
          <a:p>
            <a:r>
              <a:rPr lang="en-US" sz="2800" dirty="0" smtClean="0">
                <a:solidFill>
                  <a:schemeClr val="tx2">
                    <a:lumMod val="75000"/>
                  </a:schemeClr>
                </a:solidFill>
              </a:rPr>
              <a:t>Field - Web Development</a:t>
            </a:r>
          </a:p>
          <a:p>
            <a:endParaRPr lang="en-US" sz="2800" dirty="0" smtClean="0">
              <a:solidFill>
                <a:schemeClr val="accent5"/>
              </a:solidFill>
            </a:endParaRPr>
          </a:p>
          <a:p>
            <a:r>
              <a:rPr lang="en-US" sz="2800" dirty="0" smtClean="0">
                <a:solidFill>
                  <a:srgbClr val="002060"/>
                </a:solidFill>
              </a:rPr>
              <a:t>Day-1</a:t>
            </a:r>
            <a:r>
              <a:rPr lang="en-US" sz="2800" baseline="30000" dirty="0" smtClean="0">
                <a:solidFill>
                  <a:srgbClr val="002060"/>
                </a:solidFill>
              </a:rPr>
              <a:t>st</a:t>
            </a:r>
            <a:r>
              <a:rPr lang="en-US" sz="2800" dirty="0" smtClean="0">
                <a:solidFill>
                  <a:srgbClr val="002060"/>
                </a:solidFill>
              </a:rPr>
              <a:t>(22Dec,2017)</a:t>
            </a:r>
          </a:p>
          <a:p>
            <a:endParaRPr lang="en-US" sz="2800" dirty="0" smtClean="0">
              <a:solidFill>
                <a:schemeClr val="accent5"/>
              </a:solidFill>
            </a:endParaRPr>
          </a:p>
          <a:p>
            <a:r>
              <a:rPr lang="en-US" sz="2800" dirty="0" smtClean="0">
                <a:solidFill>
                  <a:srgbClr val="000000"/>
                </a:solidFill>
              </a:rPr>
              <a:t>Topic-Basics of Web Development</a:t>
            </a:r>
            <a:endParaRPr lang="en-US" sz="2400" dirty="0">
              <a:solidFill>
                <a:srgbClr val="000000"/>
              </a:solidFill>
            </a:endParaRPr>
          </a:p>
        </p:txBody>
      </p:sp>
      <p:pic>
        <p:nvPicPr>
          <p:cNvPr id="4" name="Picture 3" descr="logo4.png"/>
          <p:cNvPicPr>
            <a:picLocks noChangeAspect="1"/>
          </p:cNvPicPr>
          <p:nvPr/>
        </p:nvPicPr>
        <p:blipFill>
          <a:blip r:embed="rId2"/>
          <a:stretch>
            <a:fillRect/>
          </a:stretch>
        </p:blipFill>
        <p:spPr>
          <a:xfrm>
            <a:off x="3475037" y="144462"/>
            <a:ext cx="781682" cy="90646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descr="Example of tags in HTML language."/>
          <p:cNvSpPr>
            <a:spLocks noGrp="1"/>
          </p:cNvSpPr>
          <p:nvPr>
            <p:ph type="pic" sz="quarter" idx="10"/>
          </p:nvPr>
        </p:nvSpPr>
        <p:spPr>
          <a:xfrm>
            <a:off x="0" y="0"/>
            <a:ext cx="6217920" cy="6995160"/>
          </a:xfrm>
          <a:solidFill>
            <a:schemeClr val="tx2"/>
          </a:solidFill>
        </p:spPr>
      </p:sp>
      <p:sp>
        <p:nvSpPr>
          <p:cNvPr id="11" name="Rectangle 10" descr="Example of tags in HTML language."/>
          <p:cNvSpPr/>
          <p:nvPr/>
        </p:nvSpPr>
        <p:spPr>
          <a:xfrm>
            <a:off x="350837" y="1789102"/>
            <a:ext cx="5486400" cy="3693319"/>
          </a:xfrm>
          <a:prstGeom prst="rect">
            <a:avLst/>
          </a:prstGeom>
          <a:solidFill>
            <a:srgbClr val="FFFFFF"/>
          </a:solidFill>
          <a:ln>
            <a:solidFill>
              <a:schemeClr val="accent6"/>
            </a:solidFill>
          </a:ln>
        </p:spPr>
        <p:txBody>
          <a:bodyPr wrap="square">
            <a:spAutoFit/>
          </a:bodyPr>
          <a:lstStyle/>
          <a:p>
            <a:endParaRPr lang="en-US" dirty="0" smtClean="0">
              <a:solidFill>
                <a:srgbClr val="4F76AC"/>
              </a:solidFill>
              <a:highlight>
                <a:srgbClr val="FFFFFF"/>
              </a:highlight>
              <a:latin typeface="Consolas"/>
            </a:endParaRPr>
          </a:p>
          <a:p>
            <a:r>
              <a:rPr lang="en-US" dirty="0" smtClean="0">
                <a:solidFill>
                  <a:srgbClr val="4F76AC"/>
                </a:solidFill>
                <a:highlight>
                  <a:srgbClr val="FFFFFF"/>
                </a:highlight>
                <a:latin typeface="Consolas"/>
              </a:rPr>
              <a:t>&lt;</a:t>
            </a:r>
            <a:r>
              <a:rPr lang="en-US" dirty="0">
                <a:solidFill>
                  <a:srgbClr val="823125"/>
                </a:solidFill>
                <a:highlight>
                  <a:srgbClr val="FFFFFF"/>
                </a:highlight>
                <a:latin typeface="Consolas"/>
              </a:rPr>
              <a:t>!DOCTYPE</a:t>
            </a:r>
            <a:r>
              <a:rPr lang="en-US" dirty="0">
                <a:solidFill>
                  <a:srgbClr val="000000"/>
                </a:solidFill>
                <a:highlight>
                  <a:srgbClr val="FFFFFF"/>
                </a:highlight>
                <a:latin typeface="Consolas"/>
              </a:rPr>
              <a:t> </a:t>
            </a:r>
            <a:r>
              <a:rPr lang="en-US" dirty="0">
                <a:solidFill>
                  <a:srgbClr val="CF4820"/>
                </a:solidFill>
                <a:highlight>
                  <a:srgbClr val="FFFFFF"/>
                </a:highlight>
                <a:latin typeface="Consolas"/>
              </a:rPr>
              <a:t>html</a:t>
            </a:r>
            <a:r>
              <a:rPr lang="en-US" dirty="0">
                <a:solidFill>
                  <a:srgbClr val="4F76AC"/>
                </a:solidFill>
                <a:highlight>
                  <a:srgbClr val="FFFFFF"/>
                </a:highlight>
                <a:latin typeface="Consolas"/>
              </a:rPr>
              <a:t>&gt;</a:t>
            </a:r>
            <a:endParaRPr lang="en-US" dirty="0">
              <a:solidFill>
                <a:srgbClr val="000000"/>
              </a:solidFill>
              <a:highlight>
                <a:srgbClr val="FFFFFF"/>
              </a:highlight>
              <a:latin typeface="Consolas"/>
            </a:endParaRPr>
          </a:p>
          <a:p>
            <a:endParaRPr lang="en-US" dirty="0">
              <a:solidFill>
                <a:srgbClr val="000000"/>
              </a:solidFill>
              <a:highlight>
                <a:srgbClr val="FFFFFF"/>
              </a:highlight>
              <a:latin typeface="Consolas"/>
            </a:endParaRPr>
          </a:p>
          <a:p>
            <a:r>
              <a:rPr lang="en-US" dirty="0">
                <a:solidFill>
                  <a:srgbClr val="4F76AC"/>
                </a:solidFill>
                <a:highlight>
                  <a:srgbClr val="FFFFFF"/>
                </a:highlight>
                <a:latin typeface="Consolas"/>
              </a:rPr>
              <a:t>&lt;</a:t>
            </a:r>
            <a:r>
              <a:rPr lang="en-US" dirty="0">
                <a:solidFill>
                  <a:srgbClr val="823125"/>
                </a:solidFill>
                <a:highlight>
                  <a:srgbClr val="FFFFFF"/>
                </a:highlight>
                <a:latin typeface="Consolas"/>
              </a:rPr>
              <a:t>html</a:t>
            </a:r>
            <a:r>
              <a:rPr lang="en-US" dirty="0">
                <a:solidFill>
                  <a:srgbClr val="000000"/>
                </a:solidFill>
                <a:highlight>
                  <a:srgbClr val="FFFFFF"/>
                </a:highlight>
                <a:latin typeface="Consolas"/>
              </a:rPr>
              <a:t> </a:t>
            </a:r>
            <a:r>
              <a:rPr lang="en-US" dirty="0" err="1">
                <a:solidFill>
                  <a:srgbClr val="CF4820"/>
                </a:solidFill>
                <a:highlight>
                  <a:srgbClr val="FFFFFF"/>
                </a:highlight>
                <a:latin typeface="Consolas"/>
              </a:rPr>
              <a:t>lang</a:t>
            </a:r>
            <a:r>
              <a:rPr lang="en-US" dirty="0">
                <a:solidFill>
                  <a:srgbClr val="4F76AC"/>
                </a:solidFill>
                <a:highlight>
                  <a:srgbClr val="FFFFFF"/>
                </a:highlight>
                <a:latin typeface="Consolas"/>
              </a:rPr>
              <a:t>="en"&gt;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4F76AC"/>
                </a:solidFill>
                <a:highlight>
                  <a:srgbClr val="FFFFFF"/>
                </a:highlight>
                <a:latin typeface="Consolas"/>
              </a:rPr>
              <a:t>&lt;</a:t>
            </a:r>
            <a:r>
              <a:rPr lang="en-US" dirty="0">
                <a:solidFill>
                  <a:srgbClr val="823125"/>
                </a:solidFill>
                <a:highlight>
                  <a:srgbClr val="FFFFFF"/>
                </a:highlight>
                <a:latin typeface="Consolas"/>
              </a:rPr>
              <a:t>head</a:t>
            </a:r>
            <a:r>
              <a:rPr lang="en-US" dirty="0">
                <a:solidFill>
                  <a:srgbClr val="4F76AC"/>
                </a:solidFill>
                <a:highlight>
                  <a:srgbClr val="FFFFFF"/>
                </a:highlight>
                <a:latin typeface="Consolas"/>
              </a:rPr>
              <a:t>&gt;</a:t>
            </a:r>
            <a:endParaRPr lang="en-US" dirty="0">
              <a:solidFill>
                <a:srgbClr val="000000"/>
              </a:solidFill>
              <a:highlight>
                <a:srgbClr val="FFFFFF"/>
              </a:highlight>
              <a:latin typeface="Consolas"/>
            </a:endParaRPr>
          </a:p>
          <a:p>
            <a:r>
              <a:rPr lang="sv-SE" dirty="0">
                <a:solidFill>
                  <a:srgbClr val="000000"/>
                </a:solidFill>
                <a:highlight>
                  <a:srgbClr val="FFFFFF"/>
                </a:highlight>
                <a:latin typeface="Consolas"/>
              </a:rPr>
              <a:t>        </a:t>
            </a:r>
            <a:r>
              <a:rPr lang="sv-SE" dirty="0">
                <a:solidFill>
                  <a:srgbClr val="4F76AC"/>
                </a:solidFill>
                <a:highlight>
                  <a:srgbClr val="FFFFFF"/>
                </a:highlight>
                <a:latin typeface="Consolas"/>
              </a:rPr>
              <a:t>&lt;</a:t>
            </a:r>
            <a:r>
              <a:rPr lang="sv-SE" dirty="0">
                <a:solidFill>
                  <a:srgbClr val="823125"/>
                </a:solidFill>
                <a:highlight>
                  <a:srgbClr val="FFFFFF"/>
                </a:highlight>
                <a:latin typeface="Consolas"/>
              </a:rPr>
              <a:t>meta</a:t>
            </a:r>
            <a:r>
              <a:rPr lang="sv-SE" dirty="0">
                <a:solidFill>
                  <a:srgbClr val="000000"/>
                </a:solidFill>
                <a:highlight>
                  <a:srgbClr val="FFFFFF"/>
                </a:highlight>
                <a:latin typeface="Consolas"/>
              </a:rPr>
              <a:t> </a:t>
            </a:r>
            <a:r>
              <a:rPr lang="sv-SE" dirty="0" err="1">
                <a:solidFill>
                  <a:srgbClr val="CF4820"/>
                </a:solidFill>
                <a:highlight>
                  <a:srgbClr val="FFFFFF"/>
                </a:highlight>
                <a:latin typeface="Consolas"/>
              </a:rPr>
              <a:t>charset</a:t>
            </a:r>
            <a:r>
              <a:rPr lang="sv-SE" dirty="0">
                <a:solidFill>
                  <a:srgbClr val="4F76AC"/>
                </a:solidFill>
                <a:highlight>
                  <a:srgbClr val="FFFFFF"/>
                </a:highlight>
                <a:latin typeface="Consolas"/>
              </a:rPr>
              <a:t>="utf-8"</a:t>
            </a:r>
            <a:r>
              <a:rPr lang="sv-SE" dirty="0">
                <a:solidFill>
                  <a:srgbClr val="000000"/>
                </a:solidFill>
                <a:highlight>
                  <a:srgbClr val="FFFFFF"/>
                </a:highlight>
                <a:latin typeface="Consolas"/>
              </a:rPr>
              <a:t> </a:t>
            </a:r>
            <a:r>
              <a:rPr lang="sv-SE" dirty="0">
                <a:solidFill>
                  <a:srgbClr val="4F76AC"/>
                </a:solidFill>
                <a:highlight>
                  <a:srgbClr val="FFFFFF"/>
                </a:highlight>
                <a:latin typeface="Consolas"/>
              </a:rPr>
              <a:t>/&gt;</a:t>
            </a:r>
            <a:endParaRPr lang="sv-SE" dirty="0">
              <a:solidFill>
                <a:srgbClr val="000000"/>
              </a:solidFill>
              <a:highlight>
                <a:srgbClr val="FFFFFF"/>
              </a:highlight>
              <a:latin typeface="Consolas"/>
            </a:endParaRPr>
          </a:p>
          <a:p>
            <a:r>
              <a:rPr lang="sv-SE" dirty="0">
                <a:solidFill>
                  <a:srgbClr val="000000"/>
                </a:solidFill>
                <a:highlight>
                  <a:srgbClr val="FFFFFF"/>
                </a:highlight>
                <a:latin typeface="Consolas"/>
              </a:rPr>
              <a:t>        </a:t>
            </a:r>
            <a:r>
              <a:rPr lang="sv-SE" dirty="0">
                <a:solidFill>
                  <a:srgbClr val="4F76AC"/>
                </a:solidFill>
                <a:highlight>
                  <a:srgbClr val="FFFFFF"/>
                </a:highlight>
                <a:latin typeface="Consolas"/>
              </a:rPr>
              <a:t>&lt;</a:t>
            </a:r>
            <a:r>
              <a:rPr lang="sv-SE" dirty="0" err="1">
                <a:solidFill>
                  <a:srgbClr val="823125"/>
                </a:solidFill>
                <a:highlight>
                  <a:srgbClr val="FFFFFF"/>
                </a:highlight>
                <a:latin typeface="Consolas"/>
              </a:rPr>
              <a:t>title</a:t>
            </a:r>
            <a:r>
              <a:rPr lang="sv-SE" dirty="0">
                <a:solidFill>
                  <a:srgbClr val="4F76AC"/>
                </a:solidFill>
                <a:highlight>
                  <a:srgbClr val="FFFFFF"/>
                </a:highlight>
                <a:latin typeface="Consolas"/>
              </a:rPr>
              <a:t>&gt;</a:t>
            </a:r>
            <a:r>
              <a:rPr lang="sv-SE" dirty="0">
                <a:solidFill>
                  <a:srgbClr val="000000"/>
                </a:solidFill>
                <a:highlight>
                  <a:srgbClr val="FFFFFF"/>
                </a:highlight>
                <a:latin typeface="Consolas"/>
              </a:rPr>
              <a:t>Basic HTML</a:t>
            </a:r>
            <a:r>
              <a:rPr lang="sv-SE" dirty="0">
                <a:solidFill>
                  <a:srgbClr val="4F76AC"/>
                </a:solidFill>
                <a:highlight>
                  <a:srgbClr val="FFFFFF"/>
                </a:highlight>
                <a:latin typeface="Consolas"/>
              </a:rPr>
              <a:t>&lt;/</a:t>
            </a:r>
            <a:r>
              <a:rPr lang="sv-SE" dirty="0" err="1">
                <a:solidFill>
                  <a:srgbClr val="823125"/>
                </a:solidFill>
                <a:highlight>
                  <a:srgbClr val="FFFFFF"/>
                </a:highlight>
                <a:latin typeface="Consolas"/>
              </a:rPr>
              <a:t>title</a:t>
            </a:r>
            <a:r>
              <a:rPr lang="sv-SE" dirty="0">
                <a:solidFill>
                  <a:srgbClr val="4F76AC"/>
                </a:solidFill>
                <a:highlight>
                  <a:srgbClr val="FFFFFF"/>
                </a:highlight>
                <a:latin typeface="Consolas"/>
              </a:rPr>
              <a:t>&gt;</a:t>
            </a:r>
            <a:endParaRPr lang="sv-SE"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4F76AC"/>
                </a:solidFill>
                <a:highlight>
                  <a:srgbClr val="FFFFFF"/>
                </a:highlight>
                <a:latin typeface="Consolas"/>
              </a:rPr>
              <a:t>&lt;/</a:t>
            </a:r>
            <a:r>
              <a:rPr lang="en-US" dirty="0">
                <a:solidFill>
                  <a:srgbClr val="823125"/>
                </a:solidFill>
                <a:highlight>
                  <a:srgbClr val="FFFFFF"/>
                </a:highlight>
                <a:latin typeface="Consolas"/>
              </a:rPr>
              <a:t>head</a:t>
            </a:r>
            <a:r>
              <a:rPr lang="en-US" dirty="0">
                <a:solidFill>
                  <a:srgbClr val="4F76AC"/>
                </a:solidFill>
                <a:highlight>
                  <a:srgbClr val="FFFFFF"/>
                </a:highlight>
                <a:latin typeface="Consolas"/>
              </a:rPr>
              <a:t>&gt;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4F76AC"/>
                </a:solidFill>
                <a:highlight>
                  <a:srgbClr val="FFFFFF"/>
                </a:highlight>
                <a:latin typeface="Consolas"/>
              </a:rPr>
              <a:t>&lt;</a:t>
            </a:r>
            <a:r>
              <a:rPr lang="en-US" dirty="0">
                <a:solidFill>
                  <a:srgbClr val="823125"/>
                </a:solidFill>
                <a:highlight>
                  <a:srgbClr val="FFFFFF"/>
                </a:highlight>
                <a:latin typeface="Consolas"/>
              </a:rPr>
              <a:t>body</a:t>
            </a:r>
            <a:r>
              <a:rPr lang="en-US" dirty="0">
                <a:solidFill>
                  <a:srgbClr val="4F76AC"/>
                </a:solidFill>
                <a:highlight>
                  <a:srgbClr val="FFFFFF"/>
                </a:highlight>
                <a:latin typeface="Consolas"/>
              </a:rPr>
              <a:t>&gt;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4F76AC"/>
                </a:solidFill>
                <a:highlight>
                  <a:srgbClr val="FFFFFF"/>
                </a:highlight>
                <a:latin typeface="Consolas"/>
              </a:rPr>
              <a:t>&lt;</a:t>
            </a:r>
            <a:r>
              <a:rPr lang="en-US" dirty="0">
                <a:solidFill>
                  <a:srgbClr val="823125"/>
                </a:solidFill>
                <a:highlight>
                  <a:srgbClr val="FFFFFF"/>
                </a:highlight>
                <a:latin typeface="Consolas"/>
              </a:rPr>
              <a:t>h1</a:t>
            </a:r>
            <a:r>
              <a:rPr lang="en-US" dirty="0">
                <a:solidFill>
                  <a:srgbClr val="4F76AC"/>
                </a:solidFill>
                <a:highlight>
                  <a:srgbClr val="FFFFFF"/>
                </a:highlight>
                <a:latin typeface="Consolas"/>
              </a:rPr>
              <a:t>&gt;</a:t>
            </a:r>
            <a:r>
              <a:rPr lang="en-US" dirty="0">
                <a:solidFill>
                  <a:srgbClr val="000000"/>
                </a:solidFill>
                <a:highlight>
                  <a:srgbClr val="FFFFFF"/>
                </a:highlight>
                <a:latin typeface="Consolas"/>
              </a:rPr>
              <a:t>This is a basic header</a:t>
            </a:r>
            <a:r>
              <a:rPr lang="en-US" dirty="0">
                <a:solidFill>
                  <a:srgbClr val="4F76AC"/>
                </a:solidFill>
                <a:highlight>
                  <a:srgbClr val="FFFFFF"/>
                </a:highlight>
                <a:latin typeface="Consolas"/>
              </a:rPr>
              <a:t>&lt;/</a:t>
            </a:r>
            <a:r>
              <a:rPr lang="en-US" dirty="0">
                <a:solidFill>
                  <a:srgbClr val="823125"/>
                </a:solidFill>
                <a:highlight>
                  <a:srgbClr val="FFFFFF"/>
                </a:highlight>
                <a:latin typeface="Consolas"/>
              </a:rPr>
              <a:t>h1</a:t>
            </a:r>
            <a:r>
              <a:rPr lang="en-US" dirty="0">
                <a:solidFill>
                  <a:srgbClr val="4F76AC"/>
                </a:solidFill>
                <a:highlight>
                  <a:srgbClr val="FFFFFF"/>
                </a:highlight>
                <a:latin typeface="Consolas"/>
              </a:rPr>
              <a:t>&gt;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4F76AC"/>
                </a:solidFill>
                <a:highlight>
                  <a:srgbClr val="FFFFFF"/>
                </a:highlight>
                <a:latin typeface="Consolas"/>
              </a:rPr>
              <a:t>&lt;</a:t>
            </a:r>
            <a:r>
              <a:rPr lang="en-US" dirty="0">
                <a:solidFill>
                  <a:srgbClr val="823125"/>
                </a:solidFill>
                <a:highlight>
                  <a:srgbClr val="FFFFFF"/>
                </a:highlight>
                <a:latin typeface="Consolas"/>
              </a:rPr>
              <a:t>p</a:t>
            </a:r>
            <a:r>
              <a:rPr lang="en-US" dirty="0">
                <a:solidFill>
                  <a:srgbClr val="4F76AC"/>
                </a:solidFill>
                <a:highlight>
                  <a:srgbClr val="FFFFFF"/>
                </a:highlight>
                <a:latin typeface="Consolas"/>
              </a:rPr>
              <a:t>&gt;</a:t>
            </a:r>
            <a:r>
              <a:rPr lang="en-US" dirty="0">
                <a:solidFill>
                  <a:srgbClr val="000000"/>
                </a:solidFill>
                <a:highlight>
                  <a:srgbClr val="FFFFFF"/>
                </a:highlight>
                <a:latin typeface="Consolas"/>
              </a:rPr>
              <a:t>This is a basic paragraph.</a:t>
            </a:r>
            <a:r>
              <a:rPr lang="en-US" dirty="0">
                <a:solidFill>
                  <a:srgbClr val="4F76AC"/>
                </a:solidFill>
                <a:highlight>
                  <a:srgbClr val="FFFFFF"/>
                </a:highlight>
                <a:latin typeface="Consolas"/>
              </a:rPr>
              <a:t>&lt;/</a:t>
            </a:r>
            <a:r>
              <a:rPr lang="en-US" dirty="0">
                <a:solidFill>
                  <a:srgbClr val="823125"/>
                </a:solidFill>
                <a:highlight>
                  <a:srgbClr val="FFFFFF"/>
                </a:highlight>
                <a:latin typeface="Consolas"/>
              </a:rPr>
              <a:t>p</a:t>
            </a:r>
            <a:r>
              <a:rPr lang="en-US" dirty="0">
                <a:solidFill>
                  <a:srgbClr val="4F76AC"/>
                </a:solidFill>
                <a:highlight>
                  <a:srgbClr val="FFFFFF"/>
                </a:highlight>
                <a:latin typeface="Consolas"/>
              </a:rPr>
              <a:t>&gt;</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a:solidFill>
                  <a:srgbClr val="4F76AC"/>
                </a:solidFill>
                <a:highlight>
                  <a:srgbClr val="FFFFFF"/>
                </a:highlight>
                <a:latin typeface="Consolas"/>
              </a:rPr>
              <a:t>&lt;/</a:t>
            </a:r>
            <a:r>
              <a:rPr lang="en-US" dirty="0">
                <a:solidFill>
                  <a:srgbClr val="823125"/>
                </a:solidFill>
                <a:highlight>
                  <a:srgbClr val="FFFFFF"/>
                </a:highlight>
                <a:latin typeface="Consolas"/>
              </a:rPr>
              <a:t>body</a:t>
            </a:r>
            <a:r>
              <a:rPr lang="en-US" dirty="0">
                <a:solidFill>
                  <a:srgbClr val="4F76AC"/>
                </a:solidFill>
                <a:highlight>
                  <a:srgbClr val="FFFFFF"/>
                </a:highlight>
                <a:latin typeface="Consolas"/>
              </a:rPr>
              <a:t>&gt;</a:t>
            </a:r>
            <a:endParaRPr lang="en-US" dirty="0">
              <a:solidFill>
                <a:srgbClr val="000000"/>
              </a:solidFill>
              <a:highlight>
                <a:srgbClr val="FFFFFF"/>
              </a:highlight>
              <a:latin typeface="Consolas"/>
            </a:endParaRPr>
          </a:p>
          <a:p>
            <a:r>
              <a:rPr lang="en-US" dirty="0">
                <a:solidFill>
                  <a:srgbClr val="4F76AC"/>
                </a:solidFill>
                <a:highlight>
                  <a:srgbClr val="FFFFFF"/>
                </a:highlight>
                <a:latin typeface="Consolas"/>
              </a:rPr>
              <a:t>&lt;/</a:t>
            </a:r>
            <a:r>
              <a:rPr lang="en-US" dirty="0">
                <a:solidFill>
                  <a:srgbClr val="823125"/>
                </a:solidFill>
                <a:highlight>
                  <a:srgbClr val="FFFFFF"/>
                </a:highlight>
                <a:latin typeface="Consolas"/>
              </a:rPr>
              <a:t>html</a:t>
            </a:r>
            <a:r>
              <a:rPr lang="en-US" dirty="0">
                <a:solidFill>
                  <a:srgbClr val="4F76AC"/>
                </a:solidFill>
                <a:highlight>
                  <a:srgbClr val="FFFFFF"/>
                </a:highlight>
                <a:latin typeface="Consolas"/>
              </a:rPr>
              <a:t>&gt;</a:t>
            </a:r>
            <a:endParaRPr lang="en-US" dirty="0"/>
          </a:p>
        </p:txBody>
      </p:sp>
      <p:sp>
        <p:nvSpPr>
          <p:cNvPr id="2" name="Title 1"/>
          <p:cNvSpPr>
            <a:spLocks noGrp="1"/>
          </p:cNvSpPr>
          <p:nvPr>
            <p:ph type="title"/>
          </p:nvPr>
        </p:nvSpPr>
        <p:spPr/>
        <p:txBody>
          <a:bodyPr/>
          <a:lstStyle/>
          <a:p>
            <a:r>
              <a:rPr lang="en-US" dirty="0" smtClean="0"/>
              <a:t>HTML Tags</a:t>
            </a:r>
            <a:endParaRPr lang="en-US" dirty="0"/>
          </a:p>
        </p:txBody>
      </p:sp>
      <p:sp>
        <p:nvSpPr>
          <p:cNvPr id="4" name="Text Placeholder 3"/>
          <p:cNvSpPr>
            <a:spLocks noGrp="1"/>
          </p:cNvSpPr>
          <p:nvPr>
            <p:ph type="body" sz="quarter" idx="11"/>
          </p:nvPr>
        </p:nvSpPr>
        <p:spPr>
          <a:xfrm>
            <a:off x="6599237" y="1973262"/>
            <a:ext cx="5486400" cy="4780219"/>
          </a:xfrm>
        </p:spPr>
        <p:txBody>
          <a:bodyPr/>
          <a:lstStyle/>
          <a:p>
            <a:pPr>
              <a:lnSpc>
                <a:spcPct val="150000"/>
              </a:lnSpc>
              <a:buFont typeface="Wingdings" pitchFamily="2" charset="2"/>
              <a:buChar char="Ø"/>
            </a:pPr>
            <a:r>
              <a:rPr lang="en-US" sz="2400" dirty="0">
                <a:solidFill>
                  <a:schemeClr val="tx1">
                    <a:lumMod val="50000"/>
                  </a:schemeClr>
                </a:solidFill>
                <a:latin typeface="Georgia" pitchFamily="18" charset="0"/>
                <a:ea typeface="Tahoma" pitchFamily="34" charset="0"/>
                <a:cs typeface="Tahoma" pitchFamily="34" charset="0"/>
              </a:rPr>
              <a:t>A tag is a keyword surrounded by angle brackets</a:t>
            </a:r>
          </a:p>
          <a:p>
            <a:pPr>
              <a:lnSpc>
                <a:spcPct val="150000"/>
              </a:lnSpc>
              <a:buFont typeface="Wingdings" pitchFamily="2" charset="2"/>
              <a:buChar char="Ø"/>
            </a:pPr>
            <a:r>
              <a:rPr lang="en-US" sz="2400" dirty="0">
                <a:solidFill>
                  <a:schemeClr val="tx1">
                    <a:lumMod val="50000"/>
                  </a:schemeClr>
                </a:solidFill>
                <a:latin typeface="Georgia" pitchFamily="18" charset="0"/>
                <a:ea typeface="Tahoma" pitchFamily="34" charset="0"/>
                <a:cs typeface="Tahoma" pitchFamily="34" charset="0"/>
              </a:rPr>
              <a:t>Most tags come in pairs, with an opening tag and a closing tag</a:t>
            </a:r>
          </a:p>
          <a:p>
            <a:pPr marL="228600" lvl="1">
              <a:lnSpc>
                <a:spcPct val="150000"/>
              </a:lnSpc>
              <a:buFont typeface="Wingdings" pitchFamily="2" charset="2"/>
              <a:buChar char="Ø"/>
            </a:pPr>
            <a:r>
              <a:rPr lang="en-US" sz="2400" dirty="0">
                <a:solidFill>
                  <a:schemeClr val="tx1">
                    <a:lumMod val="50000"/>
                  </a:schemeClr>
                </a:solidFill>
                <a:latin typeface="Georgia" pitchFamily="18" charset="0"/>
                <a:ea typeface="Tahoma" pitchFamily="34" charset="0"/>
                <a:cs typeface="Tahoma" pitchFamily="34" charset="0"/>
              </a:rPr>
              <a:t>Closing tags are identical, but include a slash before the keyword</a:t>
            </a:r>
          </a:p>
          <a:p>
            <a:pPr>
              <a:lnSpc>
                <a:spcPct val="150000"/>
              </a:lnSpc>
              <a:buFont typeface="Wingdings" pitchFamily="2" charset="2"/>
              <a:buChar char="Ø"/>
            </a:pPr>
            <a:r>
              <a:rPr lang="en-US" sz="2400" dirty="0">
                <a:solidFill>
                  <a:schemeClr val="tx1">
                    <a:lumMod val="50000"/>
                  </a:schemeClr>
                </a:solidFill>
                <a:latin typeface="Georgia" pitchFamily="18" charset="0"/>
                <a:ea typeface="Tahoma" pitchFamily="34" charset="0"/>
                <a:cs typeface="Tahoma" pitchFamily="34" charset="0"/>
              </a:rPr>
              <a:t>A tag pair or an empty tag is called an </a:t>
            </a:r>
            <a:r>
              <a:rPr lang="en-US" sz="2400" dirty="0" smtClean="0">
                <a:solidFill>
                  <a:schemeClr val="tx1">
                    <a:lumMod val="50000"/>
                  </a:schemeClr>
                </a:solidFill>
                <a:latin typeface="Georgia" pitchFamily="18" charset="0"/>
                <a:ea typeface="Tahoma" pitchFamily="34" charset="0"/>
                <a:cs typeface="Tahoma" pitchFamily="34" charset="0"/>
              </a:rPr>
              <a:t>element</a:t>
            </a:r>
            <a:endParaRPr lang="en-US" sz="2400" dirty="0">
              <a:solidFill>
                <a:schemeClr val="tx1">
                  <a:lumMod val="50000"/>
                </a:schemeClr>
              </a:solidFill>
              <a:latin typeface="Georgia" pitchFamily="18" charset="0"/>
              <a:ea typeface="Tahoma" pitchFamily="34" charset="0"/>
              <a:cs typeface="Tahoma" pitchFamily="34" charset="0"/>
            </a:endParaRPr>
          </a:p>
        </p:txBody>
      </p:sp>
      <p:grpSp>
        <p:nvGrpSpPr>
          <p:cNvPr id="6" name="Group 5" descr="Example of tags in HTML language."/>
          <p:cNvGrpSpPr/>
          <p:nvPr/>
        </p:nvGrpSpPr>
        <p:grpSpPr>
          <a:xfrm>
            <a:off x="1170874" y="1688446"/>
            <a:ext cx="3849634" cy="3603912"/>
            <a:chOff x="4837166" y="1243280"/>
            <a:chExt cx="3849634" cy="3603912"/>
          </a:xfrm>
        </p:grpSpPr>
        <p:sp>
          <p:nvSpPr>
            <p:cNvPr id="7" name="Content Placeholder 2"/>
            <p:cNvSpPr txBox="1">
              <a:spLocks/>
            </p:cNvSpPr>
            <p:nvPr/>
          </p:nvSpPr>
          <p:spPr>
            <a:xfrm>
              <a:off x="4837166" y="1851342"/>
              <a:ext cx="3849634" cy="11792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6600" dirty="0" smtClean="0">
                  <a:solidFill>
                    <a:schemeClr val="bg1"/>
                  </a:solidFill>
                  <a:latin typeface="Consolas"/>
                  <a:cs typeface="Consolas"/>
                </a:rPr>
                <a:t>&lt;html&gt;</a:t>
              </a:r>
              <a:endParaRPr lang="en-US" sz="6600" dirty="0">
                <a:solidFill>
                  <a:schemeClr val="bg1"/>
                </a:solidFill>
                <a:latin typeface="Consolas"/>
                <a:cs typeface="Consolas"/>
              </a:endParaRPr>
            </a:p>
          </p:txBody>
        </p:sp>
        <p:sp>
          <p:nvSpPr>
            <p:cNvPr id="8" name="Content Placeholder 2"/>
            <p:cNvSpPr txBox="1">
              <a:spLocks/>
            </p:cNvSpPr>
            <p:nvPr/>
          </p:nvSpPr>
          <p:spPr>
            <a:xfrm>
              <a:off x="4837166" y="3667960"/>
              <a:ext cx="3849634" cy="11792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6600" dirty="0" smtClean="0">
                  <a:solidFill>
                    <a:srgbClr val="FFFFFF"/>
                  </a:solidFill>
                  <a:latin typeface="Consolas"/>
                  <a:cs typeface="Consolas"/>
                </a:rPr>
                <a:t>&lt;/html&gt;</a:t>
              </a:r>
              <a:endParaRPr lang="en-US" sz="6600" dirty="0">
                <a:solidFill>
                  <a:srgbClr val="FFFFFF"/>
                </a:solidFill>
                <a:latin typeface="Consolas"/>
                <a:cs typeface="Consolas"/>
              </a:endParaRPr>
            </a:p>
          </p:txBody>
        </p:sp>
        <p:sp>
          <p:nvSpPr>
            <p:cNvPr id="9" name="Content Placeholder 2"/>
            <p:cNvSpPr txBox="1">
              <a:spLocks/>
            </p:cNvSpPr>
            <p:nvPr/>
          </p:nvSpPr>
          <p:spPr>
            <a:xfrm>
              <a:off x="4837166" y="1243280"/>
              <a:ext cx="3849634" cy="58961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600" dirty="0" smtClean="0">
                  <a:solidFill>
                    <a:srgbClr val="FEB900"/>
                  </a:solidFill>
                  <a:latin typeface="Calibri"/>
                  <a:cs typeface="Calibri"/>
                </a:rPr>
                <a:t>opening tag</a:t>
              </a:r>
              <a:endParaRPr lang="en-US" sz="3600" dirty="0">
                <a:solidFill>
                  <a:srgbClr val="FEB900"/>
                </a:solidFill>
                <a:latin typeface="Calibri"/>
                <a:cs typeface="Calibri"/>
              </a:endParaRPr>
            </a:p>
          </p:txBody>
        </p:sp>
        <p:sp>
          <p:nvSpPr>
            <p:cNvPr id="10" name="Content Placeholder 2"/>
            <p:cNvSpPr txBox="1">
              <a:spLocks/>
            </p:cNvSpPr>
            <p:nvPr/>
          </p:nvSpPr>
          <p:spPr>
            <a:xfrm>
              <a:off x="4837166" y="3030574"/>
              <a:ext cx="3849634" cy="58961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600" dirty="0" smtClean="0">
                  <a:solidFill>
                    <a:schemeClr val="accent6"/>
                  </a:solidFill>
                  <a:latin typeface="Calibri"/>
                  <a:cs typeface="Calibri"/>
                </a:rPr>
                <a:t>closing tag</a:t>
              </a:r>
              <a:endParaRPr lang="en-US" sz="3600" dirty="0">
                <a:solidFill>
                  <a:schemeClr val="accent6"/>
                </a:solidFill>
                <a:latin typeface="Calibri"/>
                <a:cs typeface="Calibri"/>
              </a:endParaRPr>
            </a:p>
          </p:txBody>
        </p:sp>
      </p:grpSp>
    </p:spTree>
    <p:extLst>
      <p:ext uri="{BB962C8B-B14F-4D97-AF65-F5344CB8AC3E}">
        <p14:creationId xmlns:p14="http://schemas.microsoft.com/office/powerpoint/2010/main" xmlns="" val="27058309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nodeType="clickEffect">
                                  <p:stCondLst>
                                    <p:cond delay="0"/>
                                  </p:stCondLst>
                                  <p:childTnLst>
                                    <p:animEffect transition="out" filter="blinds(horizontal)">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
                                            <p:bg/>
                                          </p:spTgt>
                                        </p:tgtEl>
                                        <p:attrNameLst>
                                          <p:attrName>style.visibility</p:attrName>
                                        </p:attrNameLst>
                                      </p:cBhvr>
                                      <p:to>
                                        <p:strVal val="visible"/>
                                      </p:to>
                                    </p:set>
                                    <p:anim calcmode="lin" valueType="num">
                                      <p:cBhvr additive="base">
                                        <p:cTn id="36"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37" dur="500" fill="hold"/>
                                        <p:tgtEl>
                                          <p:spTgt spid="11">
                                            <p:bg/>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
                                            <p:txEl>
                                              <p:pRg st="1" end="1"/>
                                            </p:txEl>
                                          </p:spTgt>
                                        </p:tgtEl>
                                        <p:attrNameLst>
                                          <p:attrName>style.visibility</p:attrName>
                                        </p:attrNameLst>
                                      </p:cBhvr>
                                      <p:to>
                                        <p:strVal val="visible"/>
                                      </p:to>
                                    </p:set>
                                    <p:anim calcmode="lin" valueType="num">
                                      <p:cBhvr additive="base">
                                        <p:cTn id="40"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1">
                                            <p:txEl>
                                              <p:pRg st="3" end="3"/>
                                            </p:txEl>
                                          </p:spTgt>
                                        </p:tgtEl>
                                        <p:attrNameLst>
                                          <p:attrName>style.visibility</p:attrName>
                                        </p:attrNameLst>
                                      </p:cBhvr>
                                      <p:to>
                                        <p:strVal val="visible"/>
                                      </p:to>
                                    </p:set>
                                    <p:anim calcmode="lin" valueType="num">
                                      <p:cBhvr additive="base">
                                        <p:cTn id="44"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1">
                                            <p:txEl>
                                              <p:pRg st="4" end="4"/>
                                            </p:txEl>
                                          </p:spTgt>
                                        </p:tgtEl>
                                        <p:attrNameLst>
                                          <p:attrName>style.visibility</p:attrName>
                                        </p:attrNameLst>
                                      </p:cBhvr>
                                      <p:to>
                                        <p:strVal val="visible"/>
                                      </p:to>
                                    </p:set>
                                    <p:anim calcmode="lin" valueType="num">
                                      <p:cBhvr additive="base">
                                        <p:cTn id="48"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1">
                                            <p:txEl>
                                              <p:pRg st="5" end="5"/>
                                            </p:txEl>
                                          </p:spTgt>
                                        </p:tgtEl>
                                        <p:attrNameLst>
                                          <p:attrName>style.visibility</p:attrName>
                                        </p:attrNameLst>
                                      </p:cBhvr>
                                      <p:to>
                                        <p:strVal val="visible"/>
                                      </p:to>
                                    </p:set>
                                    <p:anim calcmode="lin" valueType="num">
                                      <p:cBhvr additive="base">
                                        <p:cTn id="52"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1">
                                            <p:txEl>
                                              <p:pRg st="6" end="6"/>
                                            </p:txEl>
                                          </p:spTgt>
                                        </p:tgtEl>
                                        <p:attrNameLst>
                                          <p:attrName>style.visibility</p:attrName>
                                        </p:attrNameLst>
                                      </p:cBhvr>
                                      <p:to>
                                        <p:strVal val="visible"/>
                                      </p:to>
                                    </p:set>
                                    <p:anim calcmode="lin" valueType="num">
                                      <p:cBhvr additive="base">
                                        <p:cTn id="56"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1">
                                            <p:txEl>
                                              <p:pRg st="7" end="7"/>
                                            </p:txEl>
                                          </p:spTgt>
                                        </p:tgtEl>
                                        <p:attrNameLst>
                                          <p:attrName>style.visibility</p:attrName>
                                        </p:attrNameLst>
                                      </p:cBhvr>
                                      <p:to>
                                        <p:strVal val="visible"/>
                                      </p:to>
                                    </p:set>
                                    <p:anim calcmode="lin" valueType="num">
                                      <p:cBhvr additive="base">
                                        <p:cTn id="60"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1">
                                            <p:txEl>
                                              <p:pRg st="8" end="8"/>
                                            </p:txEl>
                                          </p:spTgt>
                                        </p:tgtEl>
                                        <p:attrNameLst>
                                          <p:attrName>style.visibility</p:attrName>
                                        </p:attrNameLst>
                                      </p:cBhvr>
                                      <p:to>
                                        <p:strVal val="visible"/>
                                      </p:to>
                                    </p:set>
                                    <p:anim calcmode="lin" valueType="num">
                                      <p:cBhvr additive="base">
                                        <p:cTn id="64"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11">
                                            <p:txEl>
                                              <p:pRg st="8" end="8"/>
                                            </p:txEl>
                                          </p:spTgt>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1">
                                            <p:txEl>
                                              <p:pRg st="9" end="9"/>
                                            </p:txEl>
                                          </p:spTgt>
                                        </p:tgtEl>
                                        <p:attrNameLst>
                                          <p:attrName>style.visibility</p:attrName>
                                        </p:attrNameLst>
                                      </p:cBhvr>
                                      <p:to>
                                        <p:strVal val="visible"/>
                                      </p:to>
                                    </p:set>
                                    <p:anim calcmode="lin" valueType="num">
                                      <p:cBhvr additive="base">
                                        <p:cTn id="68" dur="500" fill="hold"/>
                                        <p:tgtEl>
                                          <p:spTgt spid="11">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1">
                                            <p:txEl>
                                              <p:pRg st="9" end="9"/>
                                            </p:txEl>
                                          </p:spTgt>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1">
                                            <p:txEl>
                                              <p:pRg st="10" end="10"/>
                                            </p:txEl>
                                          </p:spTgt>
                                        </p:tgtEl>
                                        <p:attrNameLst>
                                          <p:attrName>style.visibility</p:attrName>
                                        </p:attrNameLst>
                                      </p:cBhvr>
                                      <p:to>
                                        <p:strVal val="visible"/>
                                      </p:to>
                                    </p:set>
                                    <p:anim calcmode="lin" valueType="num">
                                      <p:cBhvr additive="base">
                                        <p:cTn id="72" dur="500" fill="hold"/>
                                        <p:tgtEl>
                                          <p:spTgt spid="11">
                                            <p:txEl>
                                              <p:pRg st="10" end="1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1">
                                            <p:txEl>
                                              <p:pRg st="10" end="10"/>
                                            </p:txEl>
                                          </p:spTgt>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1">
                                            <p:txEl>
                                              <p:pRg st="11" end="11"/>
                                            </p:txEl>
                                          </p:spTgt>
                                        </p:tgtEl>
                                        <p:attrNameLst>
                                          <p:attrName>style.visibility</p:attrName>
                                        </p:attrNameLst>
                                      </p:cBhvr>
                                      <p:to>
                                        <p:strVal val="visible"/>
                                      </p:to>
                                    </p:set>
                                    <p:anim calcmode="lin" valueType="num">
                                      <p:cBhvr additive="base">
                                        <p:cTn id="76" dur="500" fill="hold"/>
                                        <p:tgtEl>
                                          <p:spTgt spid="11">
                                            <p:txEl>
                                              <p:pRg st="11" end="11"/>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1">
                                            <p:txEl>
                                              <p:pRg st="11" end="11"/>
                                            </p:txEl>
                                          </p:spTgt>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1">
                                            <p:txEl>
                                              <p:pRg st="12" end="12"/>
                                            </p:txEl>
                                          </p:spTgt>
                                        </p:tgtEl>
                                        <p:attrNameLst>
                                          <p:attrName>style.visibility</p:attrName>
                                        </p:attrNameLst>
                                      </p:cBhvr>
                                      <p:to>
                                        <p:strVal val="visible"/>
                                      </p:to>
                                    </p:set>
                                    <p:anim calcmode="lin" valueType="num">
                                      <p:cBhvr additive="base">
                                        <p:cTn id="80" dur="500" fill="hold"/>
                                        <p:tgtEl>
                                          <p:spTgt spid="11">
                                            <p:txEl>
                                              <p:pRg st="12" end="12"/>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animBg="1"/>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HTML Tags</a:t>
            </a:r>
            <a:endParaRPr lang="en-US" dirty="0"/>
          </a:p>
        </p:txBody>
      </p:sp>
      <p:graphicFrame>
        <p:nvGraphicFramePr>
          <p:cNvPr id="3" name="Table 2" descr="Table of common HTML tags and their purpose."/>
          <p:cNvGraphicFramePr>
            <a:graphicFrameLocks noGrp="1"/>
          </p:cNvGraphicFramePr>
          <p:nvPr>
            <p:extLst>
              <p:ext uri="{D42A27DB-BD31-4B8C-83A1-F6EECF244321}">
                <p14:modId xmlns:p14="http://schemas.microsoft.com/office/powerpoint/2010/main" xmlns="" val="618007652"/>
              </p:ext>
            </p:extLst>
          </p:nvPr>
        </p:nvGraphicFramePr>
        <p:xfrm>
          <a:off x="457198" y="1463040"/>
          <a:ext cx="11476038" cy="5212080"/>
        </p:xfrm>
        <a:graphic>
          <a:graphicData uri="http://schemas.openxmlformats.org/drawingml/2006/table">
            <a:tbl>
              <a:tblPr firstRow="1" bandRow="1">
                <a:tableStyleId>{5C22544A-7EE6-4342-B048-85BDC9FD1C3A}</a:tableStyleId>
              </a:tblPr>
              <a:tblGrid>
                <a:gridCol w="2332039"/>
                <a:gridCol w="9143999"/>
              </a:tblGrid>
              <a:tr h="548640">
                <a:tc>
                  <a:txBody>
                    <a:bodyPr/>
                    <a:lstStyle/>
                    <a:p>
                      <a:r>
                        <a:rPr lang="en-US" sz="2400" dirty="0" smtClean="0"/>
                        <a:t>TAG</a:t>
                      </a:r>
                      <a:endParaRPr lang="en-US" sz="2400" dirty="0"/>
                    </a:p>
                  </a:txBody>
                  <a:tcPr/>
                </a:tc>
                <a:tc>
                  <a:txBody>
                    <a:bodyPr/>
                    <a:lstStyle/>
                    <a:p>
                      <a:r>
                        <a:rPr lang="en-US" sz="2400" dirty="0" smtClean="0"/>
                        <a:t>PURPOSE</a:t>
                      </a:r>
                      <a:endParaRPr lang="en-US" sz="2400" dirty="0"/>
                    </a:p>
                  </a:txBody>
                  <a:tcPr/>
                </a:tc>
              </a:tr>
              <a:tr h="548640">
                <a:tc>
                  <a:txBody>
                    <a:bodyPr/>
                    <a:lstStyle/>
                    <a:p>
                      <a:r>
                        <a:rPr lang="en-US" sz="2000" dirty="0" smtClean="0">
                          <a:latin typeface="Consolas"/>
                          <a:cs typeface="Consolas"/>
                        </a:rPr>
                        <a:t>&lt;html&gt;</a:t>
                      </a:r>
                      <a:endParaRPr lang="en-US" sz="2000" dirty="0">
                        <a:latin typeface="Consolas"/>
                        <a:cs typeface="Consolas"/>
                      </a:endParaRPr>
                    </a:p>
                  </a:txBody>
                  <a:tcPr/>
                </a:tc>
                <a:tc>
                  <a:txBody>
                    <a:bodyPr/>
                    <a:lstStyle/>
                    <a:p>
                      <a:r>
                        <a:rPr lang="en-US" sz="2400" dirty="0" smtClean="0"/>
                        <a:t>identifies</a:t>
                      </a:r>
                      <a:r>
                        <a:rPr lang="en-US" sz="2400" baseline="0" dirty="0" smtClean="0"/>
                        <a:t> a page as an HTML document</a:t>
                      </a:r>
                      <a:endParaRPr lang="en-US" sz="2400" dirty="0"/>
                    </a:p>
                  </a:txBody>
                  <a:tcPr/>
                </a:tc>
              </a:tr>
              <a:tr h="548640">
                <a:tc>
                  <a:txBody>
                    <a:bodyPr/>
                    <a:lstStyle/>
                    <a:p>
                      <a:r>
                        <a:rPr lang="en-US" sz="2000" dirty="0" smtClean="0">
                          <a:latin typeface="Consolas"/>
                          <a:cs typeface="Consolas"/>
                        </a:rPr>
                        <a:t>&lt;head&gt;</a:t>
                      </a:r>
                      <a:endParaRPr lang="en-US" sz="2000" dirty="0">
                        <a:latin typeface="Consolas"/>
                        <a:cs typeface="Consolas"/>
                      </a:endParaRPr>
                    </a:p>
                  </a:txBody>
                  <a:tcPr/>
                </a:tc>
                <a:tc>
                  <a:txBody>
                    <a:bodyPr/>
                    <a:lstStyle/>
                    <a:p>
                      <a:r>
                        <a:rPr lang="en-US" sz="2400" dirty="0" smtClean="0"/>
                        <a:t>contains</a:t>
                      </a:r>
                      <a:r>
                        <a:rPr lang="en-US" sz="2400" baseline="0" dirty="0" smtClean="0"/>
                        <a:t> code used by the browser to add interactivity or style a page</a:t>
                      </a:r>
                      <a:endParaRPr lang="en-US" sz="2400" dirty="0"/>
                    </a:p>
                  </a:txBody>
                  <a:tcPr/>
                </a:tc>
              </a:tr>
              <a:tr h="548640">
                <a:tc>
                  <a:txBody>
                    <a:bodyPr/>
                    <a:lstStyle/>
                    <a:p>
                      <a:r>
                        <a:rPr lang="en-US" sz="2000" dirty="0" smtClean="0">
                          <a:latin typeface="Consolas"/>
                          <a:cs typeface="Consolas"/>
                        </a:rPr>
                        <a:t>&lt;title&gt;</a:t>
                      </a:r>
                      <a:endParaRPr lang="en-US" sz="2000" dirty="0">
                        <a:latin typeface="Consolas"/>
                        <a:cs typeface="Consolas"/>
                      </a:endParaRPr>
                    </a:p>
                  </a:txBody>
                  <a:tcPr/>
                </a:tc>
                <a:tc>
                  <a:txBody>
                    <a:bodyPr/>
                    <a:lstStyle/>
                    <a:p>
                      <a:r>
                        <a:rPr lang="en-US" sz="2400" dirty="0" smtClean="0"/>
                        <a:t>title of a document</a:t>
                      </a:r>
                      <a:endParaRPr lang="en-US" sz="2400" dirty="0"/>
                    </a:p>
                  </a:txBody>
                  <a:tcPr/>
                </a:tc>
              </a:tr>
              <a:tr h="548640">
                <a:tc>
                  <a:txBody>
                    <a:bodyPr/>
                    <a:lstStyle/>
                    <a:p>
                      <a:r>
                        <a:rPr lang="en-US" sz="2000" dirty="0" smtClean="0">
                          <a:latin typeface="Consolas"/>
                          <a:cs typeface="Consolas"/>
                        </a:rPr>
                        <a:t>&lt;body&gt;</a:t>
                      </a:r>
                      <a:endParaRPr lang="en-US" sz="2000" dirty="0">
                        <a:latin typeface="Consolas"/>
                        <a:cs typeface="Consolas"/>
                      </a:endParaRPr>
                    </a:p>
                  </a:txBody>
                  <a:tcPr/>
                </a:tc>
                <a:tc>
                  <a:txBody>
                    <a:bodyPr/>
                    <a:lstStyle/>
                    <a:p>
                      <a:r>
                        <a:rPr lang="en-US" sz="2400" dirty="0" smtClean="0"/>
                        <a:t>surrounds </a:t>
                      </a:r>
                      <a:r>
                        <a:rPr lang="en-US" sz="2400" baseline="0" dirty="0" smtClean="0"/>
                        <a:t>content that is visible on a Web page</a:t>
                      </a:r>
                      <a:endParaRPr lang="en-US" sz="2400" dirty="0"/>
                    </a:p>
                  </a:txBody>
                  <a:tcPr/>
                </a:tc>
              </a:tr>
              <a:tr h="548640">
                <a:tc>
                  <a:txBody>
                    <a:bodyPr/>
                    <a:lstStyle/>
                    <a:p>
                      <a:r>
                        <a:rPr lang="en-US" sz="2000" dirty="0" smtClean="0">
                          <a:latin typeface="Consolas"/>
                          <a:cs typeface="Consolas"/>
                        </a:rPr>
                        <a:t>&lt;p&gt;</a:t>
                      </a:r>
                      <a:endParaRPr lang="en-US" sz="2000" dirty="0">
                        <a:latin typeface="Consolas"/>
                        <a:cs typeface="Consolas"/>
                      </a:endParaRPr>
                    </a:p>
                  </a:txBody>
                  <a:tcPr/>
                </a:tc>
                <a:tc>
                  <a:txBody>
                    <a:bodyPr/>
                    <a:lstStyle/>
                    <a:p>
                      <a:r>
                        <a:rPr lang="en-US" sz="2400" dirty="0" smtClean="0"/>
                        <a:t>paragraphs</a:t>
                      </a:r>
                      <a:endParaRPr lang="en-US" sz="2400" dirty="0"/>
                    </a:p>
                  </a:txBody>
                  <a:tcPr/>
                </a:tc>
              </a:tr>
              <a:tr h="548640">
                <a:tc>
                  <a:txBody>
                    <a:bodyPr/>
                    <a:lstStyle/>
                    <a:p>
                      <a:r>
                        <a:rPr lang="en-US" sz="2000" dirty="0" smtClean="0">
                          <a:latin typeface="Consolas"/>
                          <a:cs typeface="Consolas"/>
                        </a:rPr>
                        <a:t>&lt;a </a:t>
                      </a:r>
                      <a:r>
                        <a:rPr lang="en-US" sz="2000" dirty="0" err="1" smtClean="0">
                          <a:latin typeface="Consolas"/>
                          <a:cs typeface="Consolas"/>
                        </a:rPr>
                        <a:t>href</a:t>
                      </a:r>
                      <a:r>
                        <a:rPr lang="en-US" sz="2000" dirty="0" smtClean="0">
                          <a:latin typeface="Consolas"/>
                          <a:cs typeface="Consolas"/>
                        </a:rPr>
                        <a:t>=“URL”&gt;</a:t>
                      </a:r>
                      <a:endParaRPr lang="en-US" sz="2000" dirty="0">
                        <a:latin typeface="Consolas"/>
                        <a:cs typeface="Consolas"/>
                      </a:endParaRPr>
                    </a:p>
                  </a:txBody>
                  <a:tcPr/>
                </a:tc>
                <a:tc>
                  <a:txBody>
                    <a:bodyPr/>
                    <a:lstStyle/>
                    <a:p>
                      <a:r>
                        <a:rPr lang="en-US" sz="2400" dirty="0" smtClean="0"/>
                        <a:t>links</a:t>
                      </a:r>
                      <a:endParaRPr lang="en-US" sz="2400" dirty="0"/>
                    </a:p>
                  </a:txBody>
                  <a:tcPr/>
                </a:tc>
              </a:tr>
              <a:tr h="548640">
                <a:tc>
                  <a:txBody>
                    <a:bodyPr/>
                    <a:lstStyle/>
                    <a:p>
                      <a:r>
                        <a:rPr lang="en-US" sz="2000" dirty="0" smtClean="0">
                          <a:latin typeface="Consolas"/>
                          <a:cs typeface="Consolas"/>
                        </a:rPr>
                        <a:t>&lt;h1&gt;</a:t>
                      </a:r>
                      <a:endParaRPr lang="en-US" sz="2000" dirty="0">
                        <a:latin typeface="Consolas"/>
                        <a:cs typeface="Consolas"/>
                      </a:endParaRPr>
                    </a:p>
                  </a:txBody>
                  <a:tcPr/>
                </a:tc>
                <a:tc>
                  <a:txBody>
                    <a:bodyPr/>
                    <a:lstStyle/>
                    <a:p>
                      <a:r>
                        <a:rPr lang="en-US" sz="2400" dirty="0" smtClean="0"/>
                        <a:t>top heading</a:t>
                      </a:r>
                      <a:endParaRPr lang="en-US" sz="2400" dirty="0"/>
                    </a:p>
                  </a:txBody>
                  <a:tcPr/>
                </a:tc>
              </a:tr>
              <a:tr h="548640">
                <a:tc>
                  <a:txBody>
                    <a:bodyPr/>
                    <a:lstStyle/>
                    <a:p>
                      <a:r>
                        <a:rPr lang="en-US" sz="2000" dirty="0" smtClean="0">
                          <a:latin typeface="Consolas"/>
                          <a:cs typeface="Consolas"/>
                        </a:rPr>
                        <a:t>&lt;</a:t>
                      </a:r>
                      <a:r>
                        <a:rPr lang="en-US" sz="2000" dirty="0" err="1" smtClean="0">
                          <a:latin typeface="Consolas"/>
                          <a:cs typeface="Consolas"/>
                        </a:rPr>
                        <a:t>img</a:t>
                      </a:r>
                      <a:r>
                        <a:rPr lang="en-US" sz="2000" dirty="0" smtClean="0">
                          <a:latin typeface="Consolas"/>
                          <a:cs typeface="Consolas"/>
                        </a:rPr>
                        <a:t>&gt;</a:t>
                      </a:r>
                      <a:endParaRPr lang="en-US" sz="2000" dirty="0">
                        <a:latin typeface="Consolas"/>
                        <a:cs typeface="Consolas"/>
                      </a:endParaRPr>
                    </a:p>
                  </a:txBody>
                  <a:tcPr/>
                </a:tc>
                <a:tc>
                  <a:txBody>
                    <a:bodyPr/>
                    <a:lstStyle/>
                    <a:p>
                      <a:r>
                        <a:rPr lang="en-US" sz="2400" dirty="0" smtClean="0"/>
                        <a:t>images</a:t>
                      </a:r>
                      <a:endParaRPr lang="en-US" sz="2400" dirty="0"/>
                    </a:p>
                  </a:txBody>
                  <a:tcPr/>
                </a:tc>
              </a:tr>
            </a:tbl>
          </a:graphicData>
        </a:graphic>
      </p:graphicFrame>
    </p:spTree>
    <p:extLst>
      <p:ext uri="{BB962C8B-B14F-4D97-AF65-F5344CB8AC3E}">
        <p14:creationId xmlns:p14="http://schemas.microsoft.com/office/powerpoint/2010/main" xmlns="" val="81674389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0262"/>
          </a:xfrm>
        </p:spPr>
        <p:txBody>
          <a:bodyPr/>
          <a:lstStyle/>
          <a:p>
            <a:pPr algn="ctr"/>
            <a:r>
              <a:rPr b="1"/>
              <a:t>Empty HTML Elements</a:t>
            </a:r>
          </a:p>
        </p:txBody>
      </p:sp>
      <p:sp>
        <p:nvSpPr>
          <p:cNvPr id="4" name="Text Placeholder 3"/>
          <p:cNvSpPr>
            <a:spLocks noGrp="1"/>
          </p:cNvSpPr>
          <p:nvPr>
            <p:ph type="body" sz="quarter" idx="11"/>
          </p:nvPr>
        </p:nvSpPr>
        <p:spPr>
          <a:xfrm>
            <a:off x="0" y="830261"/>
            <a:ext cx="12436475" cy="3006849"/>
          </a:xfrm>
        </p:spPr>
        <p:txBody>
          <a:bodyPr/>
          <a:lstStyle/>
          <a:p>
            <a:pPr>
              <a:lnSpc>
                <a:spcPct val="150000"/>
              </a:lnSpc>
              <a:buFont typeface="Wingdings" pitchFamily="2" charset="2"/>
              <a:buChar char="Ø"/>
            </a:pPr>
            <a:r>
              <a:rPr lang="en-US" sz="2400" dirty="0" smtClean="0">
                <a:solidFill>
                  <a:schemeClr val="tx1">
                    <a:lumMod val="50000"/>
                  </a:schemeClr>
                </a:solidFill>
                <a:latin typeface="Georgia" pitchFamily="18" charset="0"/>
                <a:ea typeface="Tahoma" pitchFamily="34" charset="0"/>
                <a:cs typeface="Tahoma" pitchFamily="34" charset="0"/>
              </a:rPr>
              <a:t>HTML elements with no content are called empty elements.</a:t>
            </a:r>
          </a:p>
          <a:p>
            <a:pPr>
              <a:lnSpc>
                <a:spcPct val="150000"/>
              </a:lnSpc>
              <a:buFont typeface="Wingdings" pitchFamily="2" charset="2"/>
              <a:buChar char="Ø"/>
            </a:pPr>
            <a:r>
              <a:rPr lang="en-US" sz="2400" dirty="0" smtClean="0">
                <a:solidFill>
                  <a:schemeClr val="tx1">
                    <a:lumMod val="50000"/>
                  </a:schemeClr>
                </a:solidFill>
                <a:latin typeface="Georgia" pitchFamily="18" charset="0"/>
                <a:ea typeface="Tahoma" pitchFamily="34" charset="0"/>
                <a:cs typeface="Tahoma" pitchFamily="34" charset="0"/>
              </a:rPr>
              <a:t>&lt;</a:t>
            </a:r>
            <a:r>
              <a:rPr lang="en-US" sz="2400" dirty="0" err="1" smtClean="0">
                <a:solidFill>
                  <a:schemeClr val="tx1">
                    <a:lumMod val="50000"/>
                  </a:schemeClr>
                </a:solidFill>
                <a:latin typeface="Georgia" pitchFamily="18" charset="0"/>
                <a:ea typeface="Tahoma" pitchFamily="34" charset="0"/>
                <a:cs typeface="Tahoma" pitchFamily="34" charset="0"/>
              </a:rPr>
              <a:t>br</a:t>
            </a:r>
            <a:r>
              <a:rPr lang="en-US" sz="2400" dirty="0" smtClean="0">
                <a:solidFill>
                  <a:schemeClr val="tx1">
                    <a:lumMod val="50000"/>
                  </a:schemeClr>
                </a:solidFill>
                <a:latin typeface="Georgia" pitchFamily="18" charset="0"/>
                <a:ea typeface="Tahoma" pitchFamily="34" charset="0"/>
                <a:cs typeface="Tahoma" pitchFamily="34" charset="0"/>
              </a:rPr>
              <a:t>&gt; is an empty element without a closing tag (the &lt;</a:t>
            </a:r>
            <a:r>
              <a:rPr lang="en-US" sz="2400" dirty="0" err="1" smtClean="0">
                <a:solidFill>
                  <a:schemeClr val="tx1">
                    <a:lumMod val="50000"/>
                  </a:schemeClr>
                </a:solidFill>
                <a:latin typeface="Georgia" pitchFamily="18" charset="0"/>
                <a:ea typeface="Tahoma" pitchFamily="34" charset="0"/>
                <a:cs typeface="Tahoma" pitchFamily="34" charset="0"/>
              </a:rPr>
              <a:t>br</a:t>
            </a:r>
            <a:r>
              <a:rPr lang="en-US" sz="2400" dirty="0" smtClean="0">
                <a:solidFill>
                  <a:schemeClr val="tx1">
                    <a:lumMod val="50000"/>
                  </a:schemeClr>
                </a:solidFill>
                <a:latin typeface="Georgia" pitchFamily="18" charset="0"/>
                <a:ea typeface="Tahoma" pitchFamily="34" charset="0"/>
                <a:cs typeface="Tahoma" pitchFamily="34" charset="0"/>
              </a:rPr>
              <a:t>&gt; tag defines a line break).</a:t>
            </a:r>
          </a:p>
          <a:p>
            <a:pPr>
              <a:lnSpc>
                <a:spcPct val="150000"/>
              </a:lnSpc>
              <a:buFont typeface="Wingdings" pitchFamily="2" charset="2"/>
              <a:buChar char="Ø"/>
            </a:pPr>
            <a:r>
              <a:rPr lang="en-US" sz="2400" dirty="0" smtClean="0">
                <a:solidFill>
                  <a:schemeClr val="tx1">
                    <a:lumMod val="50000"/>
                  </a:schemeClr>
                </a:solidFill>
                <a:latin typeface="Georgia" pitchFamily="18" charset="0"/>
                <a:ea typeface="Tahoma" pitchFamily="34" charset="0"/>
                <a:cs typeface="Tahoma" pitchFamily="34" charset="0"/>
              </a:rPr>
              <a:t>Empty elements can be "closed" in the opening tag like this: &lt;</a:t>
            </a:r>
            <a:r>
              <a:rPr lang="en-US" sz="2400" dirty="0" err="1" smtClean="0">
                <a:solidFill>
                  <a:schemeClr val="tx1">
                    <a:lumMod val="50000"/>
                  </a:schemeClr>
                </a:solidFill>
                <a:latin typeface="Georgia" pitchFamily="18" charset="0"/>
                <a:ea typeface="Tahoma" pitchFamily="34" charset="0"/>
                <a:cs typeface="Tahoma" pitchFamily="34" charset="0"/>
              </a:rPr>
              <a:t>br</a:t>
            </a:r>
            <a:r>
              <a:rPr lang="en-US" sz="2400" dirty="0" smtClean="0">
                <a:solidFill>
                  <a:schemeClr val="tx1">
                    <a:lumMod val="50000"/>
                  </a:schemeClr>
                </a:solidFill>
                <a:latin typeface="Georgia" pitchFamily="18" charset="0"/>
                <a:ea typeface="Tahoma" pitchFamily="34" charset="0"/>
                <a:cs typeface="Tahoma" pitchFamily="34" charset="0"/>
              </a:rPr>
              <a:t> /&gt;.</a:t>
            </a:r>
          </a:p>
          <a:p>
            <a:pPr>
              <a:lnSpc>
                <a:spcPct val="150000"/>
              </a:lnSpc>
              <a:buNone/>
            </a:pPr>
            <a:r>
              <a:rPr lang="en-US" sz="1400" dirty="0" smtClean="0"/>
              <a:t/>
            </a:r>
            <a:br>
              <a:rPr lang="en-US" sz="1400" dirty="0" smtClean="0"/>
            </a:br>
            <a:r>
              <a:rPr lang="en-US" sz="1400" dirty="0" smtClean="0"/>
              <a:t> </a:t>
            </a:r>
            <a:br>
              <a:rPr lang="en-US" sz="1400" dirty="0" smtClean="0"/>
            </a:br>
            <a:endParaRPr lang="en-US" sz="1400" dirty="0"/>
          </a:p>
        </p:txBody>
      </p:sp>
      <p:sp>
        <p:nvSpPr>
          <p:cNvPr id="5" name="Title 1"/>
          <p:cNvSpPr txBox="1">
            <a:spLocks/>
          </p:cNvSpPr>
          <p:nvPr/>
        </p:nvSpPr>
        <p:spPr>
          <a:xfrm>
            <a:off x="0" y="3268662"/>
            <a:ext cx="12436475" cy="830262"/>
          </a:xfrm>
          <a:prstGeom prst="rect">
            <a:avLst/>
          </a:prstGeom>
        </p:spPr>
        <p:txBody>
          <a:bodyPr vert="horz" wrap="square" lIns="91440" tIns="91440" rIns="91440" bIns="91440" rtlCol="0" anchor="t">
            <a:noAutofit/>
          </a:bodyPr>
          <a:lstStyle/>
          <a:p>
            <a:pPr algn="ctr">
              <a:lnSpc>
                <a:spcPct val="90000"/>
              </a:lnSpc>
              <a:spcBef>
                <a:spcPct val="0"/>
              </a:spcBef>
            </a:pPr>
            <a:r>
              <a:rPr lang="en-US" sz="4800" b="1" spc="-70" dirty="0" smtClean="0">
                <a:ln w="3175">
                  <a:noFill/>
                </a:ln>
                <a:solidFill>
                  <a:schemeClr val="tx2"/>
                </a:solidFill>
                <a:latin typeface="+mj-lt"/>
                <a:cs typeface="Segoe UI" pitchFamily="34" charset="0"/>
              </a:rPr>
              <a:t>Use Lowercase Tags</a:t>
            </a:r>
          </a:p>
        </p:txBody>
      </p:sp>
      <p:sp>
        <p:nvSpPr>
          <p:cNvPr id="6" name="Text Placeholder 3"/>
          <p:cNvSpPr txBox="1">
            <a:spLocks/>
          </p:cNvSpPr>
          <p:nvPr/>
        </p:nvSpPr>
        <p:spPr>
          <a:xfrm>
            <a:off x="0" y="4030662"/>
            <a:ext cx="12436475" cy="2529795"/>
          </a:xfrm>
          <a:prstGeom prst="rect">
            <a:avLst/>
          </a:prstGeom>
        </p:spPr>
        <p:txBody>
          <a:bodyPr vert="horz" wrap="square" lIns="91440" tIns="91440" rIns="91440" bIns="91440" rtlCol="0">
            <a:spAutoFit/>
          </a:bodyPr>
          <a:lstStyle/>
          <a:p>
            <a:pPr marL="228600" lvl="0" indent="-228600">
              <a:lnSpc>
                <a:spcPct val="150000"/>
              </a:lnSpc>
              <a:spcBef>
                <a:spcPts val="600"/>
              </a:spcBef>
              <a:buSzPct val="90000"/>
              <a:buFont typeface="Wingdings" pitchFamily="2" charset="2"/>
              <a:buChar char="Ø"/>
            </a:pPr>
            <a:r>
              <a:rPr lang="en-US" sz="2400" dirty="0" smtClean="0">
                <a:solidFill>
                  <a:schemeClr val="tx1">
                    <a:lumMod val="50000"/>
                  </a:schemeClr>
                </a:solidFill>
                <a:latin typeface="Georgia" pitchFamily="18" charset="0"/>
                <a:ea typeface="Tahoma" pitchFamily="34" charset="0"/>
                <a:cs typeface="Tahoma" pitchFamily="34" charset="0"/>
              </a:rPr>
              <a:t>HTML tags are not case sensitive: &lt;P&gt; means the same as &lt;p&gt;.</a:t>
            </a:r>
          </a:p>
          <a:p>
            <a:pPr marL="228600" lvl="0" indent="-228600">
              <a:lnSpc>
                <a:spcPct val="150000"/>
              </a:lnSpc>
              <a:spcBef>
                <a:spcPts val="600"/>
              </a:spcBef>
              <a:buSzPct val="90000"/>
              <a:buFont typeface="Wingdings" pitchFamily="2" charset="2"/>
              <a:buChar char="Ø"/>
            </a:pPr>
            <a:r>
              <a:rPr lang="en-US" sz="2400" dirty="0" smtClean="0">
                <a:solidFill>
                  <a:schemeClr val="tx1">
                    <a:lumMod val="50000"/>
                  </a:schemeClr>
                </a:solidFill>
                <a:latin typeface="Georgia" pitchFamily="18" charset="0"/>
                <a:ea typeface="Tahoma" pitchFamily="34" charset="0"/>
                <a:cs typeface="Tahoma" pitchFamily="34" charset="0"/>
              </a:rPr>
              <a:t>The HTML5 standard does not require lowercase tags, but W3C recommends lowercase in HTML, and demands lowercase for stricter document types like XHTML.</a:t>
            </a:r>
            <a:r>
              <a:rPr kumimoji="0" lang="en-US" sz="14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mn-lt"/>
                <a:ea typeface="+mn-ea"/>
                <a:cs typeface="+mn-cs"/>
              </a:rPr>
              <a:t/>
            </a:r>
            <a:br>
              <a:rPr kumimoji="0" lang="en-US" sz="14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mn-lt"/>
                <a:ea typeface="+mn-ea"/>
                <a:cs typeface="+mn-cs"/>
              </a:rPr>
            </a:br>
            <a:r>
              <a:rPr kumimoji="0" lang="en-US" sz="14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mn-lt"/>
                <a:ea typeface="+mn-ea"/>
                <a:cs typeface="+mn-cs"/>
              </a:rPr>
              <a:t> </a:t>
            </a:r>
            <a:br>
              <a:rPr kumimoji="0" lang="en-US" sz="14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mn-lt"/>
                <a:ea typeface="+mn-ea"/>
                <a:cs typeface="+mn-cs"/>
              </a:rPr>
            </a:br>
            <a:endParaRPr kumimoji="0" lang="en-US" sz="14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endParaRPr>
          </a:p>
        </p:txBody>
      </p:sp>
    </p:spTree>
    <p:extLst>
      <p:ext uri="{BB962C8B-B14F-4D97-AF65-F5344CB8AC3E}">
        <p14:creationId xmlns:p14="http://schemas.microsoft.com/office/powerpoint/2010/main" xmlns="" val="265376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500"/>
                                        <p:tgtEl>
                                          <p:spTgt spid="6">
                                            <p:txEl>
                                              <p:pRg st="0" end="0"/>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0262"/>
          </a:xfrm>
        </p:spPr>
        <p:txBody>
          <a:bodyPr/>
          <a:lstStyle/>
          <a:p>
            <a:pPr algn="ctr"/>
            <a:r>
              <a:rPr sz="4000" b="1"/>
              <a:t>HTML Attributes</a:t>
            </a:r>
            <a:br>
              <a:rPr sz="4000" b="1"/>
            </a:br>
            <a:endParaRPr sz="4000" b="1"/>
          </a:p>
        </p:txBody>
      </p:sp>
      <p:sp>
        <p:nvSpPr>
          <p:cNvPr id="4" name="Text Placeholder 3"/>
          <p:cNvSpPr>
            <a:spLocks noGrp="1"/>
          </p:cNvSpPr>
          <p:nvPr>
            <p:ph type="body" sz="quarter" idx="11"/>
          </p:nvPr>
        </p:nvSpPr>
        <p:spPr>
          <a:xfrm>
            <a:off x="0" y="830261"/>
            <a:ext cx="12436475" cy="3074688"/>
          </a:xfrm>
        </p:spPr>
        <p:txBody>
          <a:bodyPr/>
          <a:lstStyle/>
          <a:p>
            <a:pPr>
              <a:buFont typeface="Wingdings" pitchFamily="2" charset="2"/>
              <a:buChar char="Ø"/>
            </a:pPr>
            <a:r>
              <a:rPr lang="en-US" sz="2800" dirty="0" smtClean="0">
                <a:solidFill>
                  <a:schemeClr val="tx1">
                    <a:lumMod val="50000"/>
                  </a:schemeClr>
                </a:solidFill>
                <a:latin typeface="Georgia" pitchFamily="18" charset="0"/>
                <a:ea typeface="Tahoma" pitchFamily="34" charset="0"/>
                <a:cs typeface="Tahoma" pitchFamily="34" charset="0"/>
              </a:rPr>
              <a:t>All HTML elements can have attributes</a:t>
            </a:r>
          </a:p>
          <a:p>
            <a:pPr>
              <a:buFont typeface="Wingdings" pitchFamily="2" charset="2"/>
              <a:buChar char="Ø"/>
            </a:pPr>
            <a:r>
              <a:rPr lang="en-US" sz="2800" dirty="0" smtClean="0">
                <a:solidFill>
                  <a:schemeClr val="tx1">
                    <a:lumMod val="50000"/>
                  </a:schemeClr>
                </a:solidFill>
                <a:latin typeface="Georgia" pitchFamily="18" charset="0"/>
                <a:ea typeface="Tahoma" pitchFamily="34" charset="0"/>
                <a:cs typeface="Tahoma" pitchFamily="34" charset="0"/>
              </a:rPr>
              <a:t>Attributes provide additional information about an element</a:t>
            </a:r>
          </a:p>
          <a:p>
            <a:pPr>
              <a:buFont typeface="Wingdings" pitchFamily="2" charset="2"/>
              <a:buChar char="Ø"/>
            </a:pPr>
            <a:r>
              <a:rPr lang="en-US" sz="2800" dirty="0" smtClean="0">
                <a:solidFill>
                  <a:schemeClr val="tx1">
                    <a:lumMod val="50000"/>
                  </a:schemeClr>
                </a:solidFill>
                <a:latin typeface="Georgia" pitchFamily="18" charset="0"/>
                <a:ea typeface="Tahoma" pitchFamily="34" charset="0"/>
                <a:cs typeface="Tahoma" pitchFamily="34" charset="0"/>
              </a:rPr>
              <a:t>Attributes are always specified in the start tag</a:t>
            </a:r>
          </a:p>
          <a:p>
            <a:pPr>
              <a:buFont typeface="Wingdings" pitchFamily="2" charset="2"/>
              <a:buChar char="Ø"/>
            </a:pPr>
            <a:r>
              <a:rPr lang="en-US" sz="2800" dirty="0" smtClean="0">
                <a:solidFill>
                  <a:schemeClr val="tx1">
                    <a:lumMod val="50000"/>
                  </a:schemeClr>
                </a:solidFill>
                <a:latin typeface="Georgia" pitchFamily="18" charset="0"/>
                <a:ea typeface="Tahoma" pitchFamily="34" charset="0"/>
                <a:cs typeface="Tahoma" pitchFamily="34" charset="0"/>
              </a:rPr>
              <a:t>Attributes usually come in name/value pairs like: name="value"</a:t>
            </a:r>
          </a:p>
          <a:p>
            <a:pPr algn="ctr">
              <a:spcBef>
                <a:spcPct val="0"/>
              </a:spcBef>
              <a:buNone/>
            </a:pPr>
            <a:r>
              <a:rPr lang="en-US" sz="1600" dirty="0" smtClean="0"/>
              <a:t/>
            </a:r>
            <a:br>
              <a:rPr lang="en-US" sz="1600" dirty="0" smtClean="0"/>
            </a:br>
            <a:r>
              <a:rPr lang="en-US" sz="1600" dirty="0" smtClean="0"/>
              <a:t> </a:t>
            </a:r>
            <a:br>
              <a:rPr lang="en-US" sz="1600" dirty="0" smtClean="0"/>
            </a:br>
            <a:endParaRPr lang="en-US" sz="4800" spc="-70" dirty="0">
              <a:ln w="3175">
                <a:noFill/>
              </a:ln>
              <a:solidFill>
                <a:schemeClr val="tx2"/>
              </a:solidFill>
              <a:latin typeface="+mj-lt"/>
              <a:cs typeface="Segoe UI" pitchFamily="34" charset="0"/>
            </a:endParaRPr>
          </a:p>
        </p:txBody>
      </p:sp>
      <p:sp>
        <p:nvSpPr>
          <p:cNvPr id="7" name="Title 1"/>
          <p:cNvSpPr txBox="1">
            <a:spLocks/>
          </p:cNvSpPr>
          <p:nvPr/>
        </p:nvSpPr>
        <p:spPr>
          <a:xfrm>
            <a:off x="0" y="2659062"/>
            <a:ext cx="12436475" cy="677862"/>
          </a:xfrm>
          <a:prstGeom prst="rect">
            <a:avLst/>
          </a:prstGeom>
        </p:spPr>
        <p:txBody>
          <a:bodyPr vert="horz" wrap="square" lIns="91440" tIns="91440" rIns="91440" bIns="91440" rtlCol="0" anchor="t">
            <a:noAutofit/>
          </a:bodyPr>
          <a:lstStyle/>
          <a:p>
            <a:pPr algn="ctr">
              <a:lnSpc>
                <a:spcPct val="90000"/>
              </a:lnSpc>
              <a:spcBef>
                <a:spcPct val="0"/>
              </a:spcBef>
            </a:pPr>
            <a:r>
              <a:rPr lang="en-US" sz="4000" b="1" spc="-70" dirty="0" smtClean="0">
                <a:ln w="3175">
                  <a:noFill/>
                </a:ln>
                <a:solidFill>
                  <a:schemeClr val="tx2"/>
                </a:solidFill>
                <a:latin typeface="+mj-lt"/>
                <a:cs typeface="Segoe UI" pitchFamily="34" charset="0"/>
              </a:rPr>
              <a:t>The </a:t>
            </a:r>
            <a:r>
              <a:rPr lang="en-US" sz="4000" b="1" spc="-70" dirty="0" err="1" smtClean="0">
                <a:ln w="3175">
                  <a:noFill/>
                </a:ln>
                <a:solidFill>
                  <a:schemeClr val="tx2"/>
                </a:solidFill>
                <a:latin typeface="+mj-lt"/>
                <a:cs typeface="Segoe UI" pitchFamily="34" charset="0"/>
              </a:rPr>
              <a:t>lang</a:t>
            </a:r>
            <a:r>
              <a:rPr lang="en-US" sz="4000" b="1" spc="-70" dirty="0" smtClean="0">
                <a:ln w="3175">
                  <a:noFill/>
                </a:ln>
                <a:solidFill>
                  <a:schemeClr val="tx2"/>
                </a:solidFill>
                <a:latin typeface="+mj-lt"/>
                <a:cs typeface="Segoe UI" pitchFamily="34" charset="0"/>
              </a:rPr>
              <a:t> Attribute</a:t>
            </a:r>
          </a:p>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70" normalizeH="0" baseline="0" noProof="0" dirty="0" smtClean="0">
                <a:ln w="3175">
                  <a:noFill/>
                </a:ln>
                <a:solidFill>
                  <a:schemeClr val="tx2"/>
                </a:solidFill>
                <a:effectLst/>
                <a:uLnTx/>
                <a:uFillTx/>
                <a:latin typeface="+mj-lt"/>
                <a:ea typeface="+mn-ea"/>
                <a:cs typeface="Segoe UI" pitchFamily="34" charset="0"/>
              </a:rPr>
              <a:t/>
            </a:r>
            <a:br>
              <a:rPr kumimoji="0" lang="en-US" sz="4800" b="0" i="0" u="none" strike="noStrike" kern="1200" cap="none" spc="-70" normalizeH="0" baseline="0" noProof="0" dirty="0" smtClean="0">
                <a:ln w="3175">
                  <a:noFill/>
                </a:ln>
                <a:solidFill>
                  <a:schemeClr val="tx2"/>
                </a:solidFill>
                <a:effectLst/>
                <a:uLnTx/>
                <a:uFillTx/>
                <a:latin typeface="+mj-lt"/>
                <a:ea typeface="+mn-ea"/>
                <a:cs typeface="Segoe UI" pitchFamily="34" charset="0"/>
              </a:rPr>
            </a:br>
            <a:endParaRPr kumimoji="0" lang="en-US" sz="4800" b="1" i="0" u="none" strike="noStrike" kern="1200" cap="none" spc="-70" normalizeH="0" baseline="0" noProof="0" dirty="0" smtClean="0">
              <a:ln w="3175">
                <a:noFill/>
              </a:ln>
              <a:solidFill>
                <a:schemeClr val="tx2"/>
              </a:solidFill>
              <a:effectLst/>
              <a:uLnTx/>
              <a:uFillTx/>
              <a:latin typeface="+mj-lt"/>
              <a:ea typeface="+mn-ea"/>
              <a:cs typeface="Segoe UI" pitchFamily="34" charset="0"/>
            </a:endParaRPr>
          </a:p>
        </p:txBody>
      </p:sp>
      <p:sp>
        <p:nvSpPr>
          <p:cNvPr id="8" name="Text Placeholder 3"/>
          <p:cNvSpPr txBox="1">
            <a:spLocks/>
          </p:cNvSpPr>
          <p:nvPr/>
        </p:nvSpPr>
        <p:spPr>
          <a:xfrm>
            <a:off x="0" y="3192462"/>
            <a:ext cx="12436475" cy="4795159"/>
          </a:xfrm>
          <a:prstGeom prst="rect">
            <a:avLst/>
          </a:prstGeom>
        </p:spPr>
        <p:txBody>
          <a:bodyPr vert="horz" wrap="square" lIns="91440" tIns="91440" rIns="91440" bIns="91440" rtlCol="0">
            <a:spAutoFit/>
          </a:bodyPr>
          <a:lstStyle/>
          <a:p>
            <a:pPr marL="228600" indent="-228600">
              <a:lnSpc>
                <a:spcPct val="90000"/>
              </a:lnSpc>
              <a:spcBef>
                <a:spcPts val="600"/>
              </a:spcBef>
              <a:buSzPct val="90000"/>
              <a:buFont typeface="Wingdings" pitchFamily="2" charset="2"/>
              <a:buChar char="Ø"/>
            </a:pPr>
            <a:r>
              <a:rPr lang="en-US" sz="2800" dirty="0" smtClean="0">
                <a:solidFill>
                  <a:schemeClr val="tx1">
                    <a:lumMod val="50000"/>
                  </a:schemeClr>
                </a:solidFill>
                <a:latin typeface="Georgia" pitchFamily="18" charset="0"/>
                <a:ea typeface="Tahoma" pitchFamily="34" charset="0"/>
                <a:cs typeface="Tahoma" pitchFamily="34" charset="0"/>
              </a:rPr>
              <a:t>The language of the document can be declared in the &lt;html&gt; tag.</a:t>
            </a:r>
          </a:p>
          <a:p>
            <a:pPr marL="228600" indent="-228600">
              <a:lnSpc>
                <a:spcPct val="90000"/>
              </a:lnSpc>
              <a:spcBef>
                <a:spcPts val="600"/>
              </a:spcBef>
              <a:buSzPct val="90000"/>
              <a:buFont typeface="Wingdings" pitchFamily="2" charset="2"/>
              <a:buChar char="Ø"/>
            </a:pPr>
            <a:r>
              <a:rPr lang="en-US" sz="2800" dirty="0" smtClean="0">
                <a:solidFill>
                  <a:schemeClr val="tx1">
                    <a:lumMod val="50000"/>
                  </a:schemeClr>
                </a:solidFill>
                <a:latin typeface="Georgia" pitchFamily="18" charset="0"/>
                <a:ea typeface="Tahoma" pitchFamily="34" charset="0"/>
                <a:cs typeface="Tahoma" pitchFamily="34" charset="0"/>
              </a:rPr>
              <a:t>The language is declared with the </a:t>
            </a:r>
            <a:r>
              <a:rPr lang="en-US" sz="2800" dirty="0" err="1" smtClean="0">
                <a:solidFill>
                  <a:schemeClr val="tx1">
                    <a:lumMod val="50000"/>
                  </a:schemeClr>
                </a:solidFill>
                <a:latin typeface="Georgia" pitchFamily="18" charset="0"/>
                <a:ea typeface="Tahoma" pitchFamily="34" charset="0"/>
                <a:cs typeface="Tahoma" pitchFamily="34" charset="0"/>
              </a:rPr>
              <a:t>lang</a:t>
            </a:r>
            <a:r>
              <a:rPr lang="en-US" sz="2800" dirty="0" smtClean="0">
                <a:solidFill>
                  <a:schemeClr val="tx1">
                    <a:lumMod val="50000"/>
                  </a:schemeClr>
                </a:solidFill>
                <a:latin typeface="Georgia" pitchFamily="18" charset="0"/>
                <a:ea typeface="Tahoma" pitchFamily="34" charset="0"/>
                <a:cs typeface="Tahoma" pitchFamily="34" charset="0"/>
              </a:rPr>
              <a:t> attribute.</a:t>
            </a:r>
          </a:p>
          <a:p>
            <a:pPr marL="228600" indent="-228600">
              <a:lnSpc>
                <a:spcPct val="90000"/>
              </a:lnSpc>
              <a:spcBef>
                <a:spcPts val="600"/>
              </a:spcBef>
              <a:buSzPct val="90000"/>
              <a:buFont typeface="Wingdings" pitchFamily="2" charset="2"/>
              <a:buChar char="Ø"/>
            </a:pPr>
            <a:r>
              <a:rPr lang="en-US" sz="2800" dirty="0" smtClean="0">
                <a:solidFill>
                  <a:schemeClr val="tx1">
                    <a:lumMod val="50000"/>
                  </a:schemeClr>
                </a:solidFill>
                <a:latin typeface="Georgia" pitchFamily="18" charset="0"/>
                <a:ea typeface="Tahoma" pitchFamily="34" charset="0"/>
                <a:cs typeface="Tahoma" pitchFamily="34" charset="0"/>
              </a:rPr>
              <a:t>Declaring a language is important for accessibility applications (screen readers) and search engines:</a:t>
            </a:r>
          </a:p>
          <a:p>
            <a:pPr marL="228600" indent="-228600">
              <a:lnSpc>
                <a:spcPct val="90000"/>
              </a:lnSpc>
              <a:spcBef>
                <a:spcPts val="600"/>
              </a:spcBef>
              <a:buSzPct val="90000"/>
            </a:pPr>
            <a:r>
              <a:rPr lang="en-US" sz="2000" dirty="0" smtClean="0">
                <a:solidFill>
                  <a:srgbClr val="0070C0"/>
                </a:solidFill>
                <a:latin typeface="Georgia" pitchFamily="18" charset="0"/>
                <a:ea typeface="Tahoma" pitchFamily="34" charset="0"/>
                <a:cs typeface="Tahoma" pitchFamily="34" charset="0"/>
              </a:rPr>
              <a:t>Example:</a:t>
            </a:r>
          </a:p>
          <a:p>
            <a:pPr marL="228600" indent="-228600">
              <a:lnSpc>
                <a:spcPct val="90000"/>
              </a:lnSpc>
              <a:spcBef>
                <a:spcPts val="600"/>
              </a:spcBef>
              <a:buSzPct val="90000"/>
            </a:pPr>
            <a:r>
              <a:rPr lang="en-US" sz="2000" dirty="0" smtClean="0">
                <a:solidFill>
                  <a:schemeClr val="tx1">
                    <a:lumMod val="50000"/>
                  </a:schemeClr>
                </a:solidFill>
                <a:latin typeface="Georgia" pitchFamily="18" charset="0"/>
                <a:ea typeface="Tahoma" pitchFamily="34" charset="0"/>
                <a:cs typeface="Tahoma" pitchFamily="34" charset="0"/>
              </a:rPr>
              <a:t>&lt;!DOCTYPE html&gt;</a:t>
            </a:r>
            <a:br>
              <a:rPr lang="en-US" sz="2000" dirty="0" smtClean="0">
                <a:solidFill>
                  <a:schemeClr val="tx1">
                    <a:lumMod val="50000"/>
                  </a:schemeClr>
                </a:solidFill>
                <a:latin typeface="Georgia" pitchFamily="18" charset="0"/>
                <a:ea typeface="Tahoma" pitchFamily="34" charset="0"/>
                <a:cs typeface="Tahoma" pitchFamily="34" charset="0"/>
              </a:rPr>
            </a:br>
            <a:r>
              <a:rPr lang="en-US" sz="2000" dirty="0" smtClean="0">
                <a:solidFill>
                  <a:schemeClr val="tx1">
                    <a:lumMod val="50000"/>
                  </a:schemeClr>
                </a:solidFill>
                <a:latin typeface="Georgia" pitchFamily="18" charset="0"/>
                <a:ea typeface="Tahoma" pitchFamily="34" charset="0"/>
                <a:cs typeface="Tahoma" pitchFamily="34" charset="0"/>
              </a:rPr>
              <a:t>&lt;html </a:t>
            </a:r>
            <a:r>
              <a:rPr lang="en-US" sz="2000" dirty="0" err="1" smtClean="0">
                <a:solidFill>
                  <a:schemeClr val="tx1">
                    <a:lumMod val="50000"/>
                  </a:schemeClr>
                </a:solidFill>
                <a:latin typeface="Georgia" pitchFamily="18" charset="0"/>
                <a:ea typeface="Tahoma" pitchFamily="34" charset="0"/>
                <a:cs typeface="Tahoma" pitchFamily="34" charset="0"/>
              </a:rPr>
              <a:t>lang</a:t>
            </a:r>
            <a:r>
              <a:rPr lang="en-US" sz="2000" dirty="0" smtClean="0">
                <a:solidFill>
                  <a:schemeClr val="tx1">
                    <a:lumMod val="50000"/>
                  </a:schemeClr>
                </a:solidFill>
                <a:latin typeface="Georgia" pitchFamily="18" charset="0"/>
                <a:ea typeface="Tahoma" pitchFamily="34" charset="0"/>
                <a:cs typeface="Tahoma" pitchFamily="34" charset="0"/>
              </a:rPr>
              <a:t>="en-US"&gt;</a:t>
            </a:r>
            <a:br>
              <a:rPr lang="en-US" sz="2000" dirty="0" smtClean="0">
                <a:solidFill>
                  <a:schemeClr val="tx1">
                    <a:lumMod val="50000"/>
                  </a:schemeClr>
                </a:solidFill>
                <a:latin typeface="Georgia" pitchFamily="18" charset="0"/>
                <a:ea typeface="Tahoma" pitchFamily="34" charset="0"/>
                <a:cs typeface="Tahoma" pitchFamily="34" charset="0"/>
              </a:rPr>
            </a:br>
            <a:r>
              <a:rPr lang="en-US" sz="2000" dirty="0" smtClean="0">
                <a:solidFill>
                  <a:schemeClr val="tx1">
                    <a:lumMod val="50000"/>
                  </a:schemeClr>
                </a:solidFill>
                <a:latin typeface="Georgia" pitchFamily="18" charset="0"/>
                <a:ea typeface="Tahoma" pitchFamily="34" charset="0"/>
                <a:cs typeface="Tahoma" pitchFamily="34" charset="0"/>
              </a:rPr>
              <a:t>&lt;body&gt;</a:t>
            </a:r>
            <a:br>
              <a:rPr lang="en-US" sz="2000" dirty="0" smtClean="0">
                <a:solidFill>
                  <a:schemeClr val="tx1">
                    <a:lumMod val="50000"/>
                  </a:schemeClr>
                </a:solidFill>
                <a:latin typeface="Georgia" pitchFamily="18" charset="0"/>
                <a:ea typeface="Tahoma" pitchFamily="34" charset="0"/>
                <a:cs typeface="Tahoma" pitchFamily="34" charset="0"/>
              </a:rPr>
            </a:br>
            <a:r>
              <a:rPr lang="en-US" sz="2000" dirty="0" smtClean="0">
                <a:solidFill>
                  <a:schemeClr val="tx1">
                    <a:lumMod val="50000"/>
                  </a:schemeClr>
                </a:solidFill>
                <a:latin typeface="Georgia" pitchFamily="18" charset="0"/>
                <a:ea typeface="Tahoma" pitchFamily="34" charset="0"/>
                <a:cs typeface="Tahoma" pitchFamily="34" charset="0"/>
              </a:rPr>
              <a:t>...</a:t>
            </a:r>
            <a:br>
              <a:rPr lang="en-US" sz="2000" dirty="0" smtClean="0">
                <a:solidFill>
                  <a:schemeClr val="tx1">
                    <a:lumMod val="50000"/>
                  </a:schemeClr>
                </a:solidFill>
                <a:latin typeface="Georgia" pitchFamily="18" charset="0"/>
                <a:ea typeface="Tahoma" pitchFamily="34" charset="0"/>
                <a:cs typeface="Tahoma" pitchFamily="34" charset="0"/>
              </a:rPr>
            </a:br>
            <a:r>
              <a:rPr lang="en-US" sz="2000" dirty="0" smtClean="0">
                <a:solidFill>
                  <a:schemeClr val="tx1">
                    <a:lumMod val="50000"/>
                  </a:schemeClr>
                </a:solidFill>
                <a:latin typeface="Georgia" pitchFamily="18" charset="0"/>
                <a:ea typeface="Tahoma" pitchFamily="34" charset="0"/>
                <a:cs typeface="Tahoma" pitchFamily="34" charset="0"/>
              </a:rPr>
              <a:t>&lt;/body&gt;</a:t>
            </a:r>
            <a:br>
              <a:rPr lang="en-US" sz="2000" dirty="0" smtClean="0">
                <a:solidFill>
                  <a:schemeClr val="tx1">
                    <a:lumMod val="50000"/>
                  </a:schemeClr>
                </a:solidFill>
                <a:latin typeface="Georgia" pitchFamily="18" charset="0"/>
                <a:ea typeface="Tahoma" pitchFamily="34" charset="0"/>
                <a:cs typeface="Tahoma" pitchFamily="34" charset="0"/>
              </a:rPr>
            </a:br>
            <a:r>
              <a:rPr lang="en-US" sz="2000" dirty="0" smtClean="0">
                <a:solidFill>
                  <a:schemeClr val="tx1">
                    <a:lumMod val="50000"/>
                  </a:schemeClr>
                </a:solidFill>
                <a:latin typeface="Georgia" pitchFamily="18" charset="0"/>
                <a:ea typeface="Tahoma" pitchFamily="34" charset="0"/>
                <a:cs typeface="Tahoma" pitchFamily="34" charset="0"/>
              </a:rPr>
              <a:t>&lt;/html&gt;</a:t>
            </a:r>
          </a:p>
          <a:p>
            <a:pPr marL="228600" indent="-228600">
              <a:lnSpc>
                <a:spcPct val="90000"/>
              </a:lnSpc>
              <a:spcBef>
                <a:spcPts val="600"/>
              </a:spcBef>
              <a:buSzPct val="90000"/>
              <a:buFont typeface="Wingdings" pitchFamily="2" charset="2"/>
              <a:buChar char="Ø"/>
            </a:pPr>
            <a:endParaRPr lang="en-US" sz="1400" dirty="0" smtClean="0">
              <a:solidFill>
                <a:schemeClr val="tx1">
                  <a:lumMod val="50000"/>
                </a:schemeClr>
              </a:solidFill>
              <a:latin typeface="Georgia" pitchFamily="18" charset="0"/>
              <a:ea typeface="Tahoma" pitchFamily="34" charset="0"/>
              <a:cs typeface="Tahoma" pitchFamily="34" charset="0"/>
            </a:endParaRPr>
          </a:p>
          <a:p>
            <a:pPr marL="228600" indent="-228600">
              <a:lnSpc>
                <a:spcPct val="90000"/>
              </a:lnSpc>
              <a:spcBef>
                <a:spcPts val="600"/>
              </a:spcBef>
              <a:buSzPct val="90000"/>
              <a:buFont typeface="Wingdings" pitchFamily="2" charset="2"/>
              <a:buChar char="Ø"/>
            </a:pPr>
            <a:endParaRPr lang="en-US" sz="1400" dirty="0" smtClean="0">
              <a:solidFill>
                <a:schemeClr val="tx1">
                  <a:lumMod val="50000"/>
                </a:schemeClr>
              </a:solidFill>
              <a:latin typeface="Georgia" pitchFamily="18" charset="0"/>
              <a:ea typeface="Tahoma" pitchFamily="34" charset="0"/>
              <a:cs typeface="Tahoma" pitchFamily="34" charset="0"/>
            </a:endParaRPr>
          </a:p>
          <a:p>
            <a:pPr marL="228600" indent="-228600">
              <a:lnSpc>
                <a:spcPct val="90000"/>
              </a:lnSpc>
              <a:spcBef>
                <a:spcPts val="600"/>
              </a:spcBef>
              <a:buSzPct val="90000"/>
            </a:pPr>
            <a:endParaRPr lang="en-US" sz="1400" dirty="0" smtClean="0">
              <a:solidFill>
                <a:schemeClr val="tx1">
                  <a:lumMod val="50000"/>
                </a:schemeClr>
              </a:solidFill>
              <a:latin typeface="Georgia" pitchFamily="18" charset="0"/>
              <a:ea typeface="Tahoma" pitchFamily="34" charset="0"/>
              <a:cs typeface="Tahoma" pitchFamily="34" charset="0"/>
            </a:endParaRPr>
          </a:p>
        </p:txBody>
      </p:sp>
    </p:spTree>
    <p:extLst>
      <p:ext uri="{BB962C8B-B14F-4D97-AF65-F5344CB8AC3E}">
        <p14:creationId xmlns:p14="http://schemas.microsoft.com/office/powerpoint/2010/main" xmlns="" val="265376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Effect transition="in" filter="fade">
                                      <p:cBhvr>
                                        <p:cTn id="36" dur="500"/>
                                        <p:tgtEl>
                                          <p:spTgt spid="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Effect transition="in" filter="fade">
                                      <p:cBhvr>
                                        <p:cTn id="41" dur="500"/>
                                        <p:tgtEl>
                                          <p:spTgt spid="8">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xEl>
                                              <p:pRg st="3" end="3"/>
                                            </p:txEl>
                                          </p:spTgt>
                                        </p:tgtEl>
                                        <p:attrNameLst>
                                          <p:attrName>style.visibility</p:attrName>
                                        </p:attrNameLst>
                                      </p:cBhvr>
                                      <p:to>
                                        <p:strVal val="visible"/>
                                      </p:to>
                                    </p:set>
                                    <p:animEffect transition="in" filter="fade">
                                      <p:cBhvr>
                                        <p:cTn id="46" dur="500"/>
                                        <p:tgtEl>
                                          <p:spTgt spid="8">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animEffect transition="in" filter="fade">
                                      <p:cBhvr>
                                        <p:cTn id="51"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0262"/>
          </a:xfrm>
        </p:spPr>
        <p:txBody>
          <a:bodyPr/>
          <a:lstStyle/>
          <a:p>
            <a:pPr algn="ctr"/>
            <a:r>
              <a:rPr sz="4000" b="1"/>
              <a:t>The title Attribute</a:t>
            </a:r>
          </a:p>
        </p:txBody>
      </p:sp>
      <p:sp>
        <p:nvSpPr>
          <p:cNvPr id="4" name="Text Placeholder 3"/>
          <p:cNvSpPr>
            <a:spLocks noGrp="1"/>
          </p:cNvSpPr>
          <p:nvPr>
            <p:ph type="body" sz="quarter" idx="11"/>
          </p:nvPr>
        </p:nvSpPr>
        <p:spPr>
          <a:xfrm>
            <a:off x="0" y="830261"/>
            <a:ext cx="12436475" cy="1066801"/>
          </a:xfrm>
        </p:spPr>
        <p:txBody>
          <a:bodyPr/>
          <a:lstStyle/>
          <a:p>
            <a:pPr>
              <a:buFont typeface="Wingdings" pitchFamily="2" charset="2"/>
              <a:buChar char="Ø"/>
            </a:pPr>
            <a:r>
              <a:rPr lang="en-US" sz="2800" dirty="0" smtClean="0">
                <a:solidFill>
                  <a:schemeClr val="tx1">
                    <a:lumMod val="50000"/>
                  </a:schemeClr>
                </a:solidFill>
                <a:latin typeface="Georgia" pitchFamily="18" charset="0"/>
                <a:ea typeface="Tahoma" pitchFamily="34" charset="0"/>
                <a:cs typeface="Tahoma" pitchFamily="34" charset="0"/>
              </a:rPr>
              <a:t>Here, a title attribute is added to the &lt;p&gt; element. The value of the title attribute will be displayed as a tooltip when you mouse over the paragraph:</a:t>
            </a:r>
            <a:r>
              <a:rPr lang="en-US" sz="1600" dirty="0" smtClean="0"/>
              <a:t/>
            </a:r>
            <a:br>
              <a:rPr lang="en-US" sz="1600" dirty="0" smtClean="0"/>
            </a:br>
            <a:r>
              <a:rPr lang="en-US" sz="1600" dirty="0" smtClean="0"/>
              <a:t> </a:t>
            </a:r>
            <a:br>
              <a:rPr lang="en-US" sz="1600" dirty="0" smtClean="0"/>
            </a:br>
            <a:endParaRPr lang="en-US" sz="4800" spc="-70" dirty="0">
              <a:ln w="3175">
                <a:noFill/>
              </a:ln>
              <a:solidFill>
                <a:schemeClr val="tx2"/>
              </a:solidFill>
              <a:latin typeface="+mj-lt"/>
              <a:cs typeface="Segoe UI" pitchFamily="34" charset="0"/>
            </a:endParaRPr>
          </a:p>
        </p:txBody>
      </p:sp>
      <p:sp>
        <p:nvSpPr>
          <p:cNvPr id="7" name="Title 1"/>
          <p:cNvSpPr txBox="1">
            <a:spLocks/>
          </p:cNvSpPr>
          <p:nvPr/>
        </p:nvSpPr>
        <p:spPr>
          <a:xfrm>
            <a:off x="0" y="1897062"/>
            <a:ext cx="12436475" cy="677862"/>
          </a:xfrm>
          <a:prstGeom prst="rect">
            <a:avLst/>
          </a:prstGeom>
        </p:spPr>
        <p:txBody>
          <a:bodyPr vert="horz" wrap="square" lIns="91440" tIns="91440" rIns="91440" bIns="91440" rtlCol="0" anchor="t">
            <a:noAutofit/>
          </a:bodyPr>
          <a:lstStyle/>
          <a:p>
            <a:pPr algn="ctr"/>
            <a:r>
              <a:rPr lang="en-US" sz="4000" b="1" spc="-70" dirty="0" smtClean="0">
                <a:ln w="3175">
                  <a:noFill/>
                </a:ln>
                <a:solidFill>
                  <a:schemeClr val="tx2"/>
                </a:solidFill>
                <a:latin typeface="+mj-lt"/>
                <a:cs typeface="Segoe UI" pitchFamily="34" charset="0"/>
              </a:rPr>
              <a:t>The</a:t>
            </a:r>
            <a:r>
              <a:rPr lang="en-US" sz="4000" dirty="0" smtClean="0"/>
              <a:t> </a:t>
            </a:r>
            <a:r>
              <a:rPr lang="en-US" sz="4000" b="1" spc="-70" dirty="0" err="1" smtClean="0">
                <a:ln w="3175">
                  <a:noFill/>
                </a:ln>
                <a:solidFill>
                  <a:schemeClr val="tx2"/>
                </a:solidFill>
                <a:latin typeface="+mj-lt"/>
                <a:cs typeface="Segoe UI" pitchFamily="34" charset="0"/>
              </a:rPr>
              <a:t>href</a:t>
            </a:r>
            <a:r>
              <a:rPr lang="en-US" sz="4000" b="1" spc="-70" dirty="0" smtClean="0">
                <a:ln w="3175">
                  <a:noFill/>
                </a:ln>
                <a:solidFill>
                  <a:schemeClr val="tx2"/>
                </a:solidFill>
                <a:latin typeface="+mj-lt"/>
                <a:cs typeface="Segoe UI" pitchFamily="34" charset="0"/>
              </a:rPr>
              <a:t> Attribute</a:t>
            </a:r>
          </a:p>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70" normalizeH="0" baseline="0" noProof="0" dirty="0" smtClean="0">
                <a:ln w="3175">
                  <a:noFill/>
                </a:ln>
                <a:solidFill>
                  <a:schemeClr val="tx2"/>
                </a:solidFill>
                <a:effectLst/>
                <a:uLnTx/>
                <a:uFillTx/>
                <a:latin typeface="+mj-lt"/>
                <a:ea typeface="+mn-ea"/>
                <a:cs typeface="Segoe UI" pitchFamily="34" charset="0"/>
              </a:rPr>
              <a:t/>
            </a:r>
            <a:br>
              <a:rPr kumimoji="0" lang="en-US" sz="4800" b="0" i="0" u="none" strike="noStrike" kern="1200" cap="none" spc="-70" normalizeH="0" baseline="0" noProof="0" dirty="0" smtClean="0">
                <a:ln w="3175">
                  <a:noFill/>
                </a:ln>
                <a:solidFill>
                  <a:schemeClr val="tx2"/>
                </a:solidFill>
                <a:effectLst/>
                <a:uLnTx/>
                <a:uFillTx/>
                <a:latin typeface="+mj-lt"/>
                <a:ea typeface="+mn-ea"/>
                <a:cs typeface="Segoe UI" pitchFamily="34" charset="0"/>
              </a:rPr>
            </a:br>
            <a:endParaRPr kumimoji="0" lang="en-US" sz="4800" b="1" i="0" u="none" strike="noStrike" kern="1200" cap="none" spc="-70" normalizeH="0" baseline="0" noProof="0" dirty="0" smtClean="0">
              <a:ln w="3175">
                <a:noFill/>
              </a:ln>
              <a:solidFill>
                <a:schemeClr val="tx2"/>
              </a:solidFill>
              <a:effectLst/>
              <a:uLnTx/>
              <a:uFillTx/>
              <a:latin typeface="+mj-lt"/>
              <a:ea typeface="+mn-ea"/>
              <a:cs typeface="Segoe UI" pitchFamily="34" charset="0"/>
            </a:endParaRPr>
          </a:p>
        </p:txBody>
      </p:sp>
      <p:sp>
        <p:nvSpPr>
          <p:cNvPr id="8" name="Text Placeholder 3"/>
          <p:cNvSpPr txBox="1">
            <a:spLocks/>
          </p:cNvSpPr>
          <p:nvPr/>
        </p:nvSpPr>
        <p:spPr>
          <a:xfrm>
            <a:off x="198438" y="5021262"/>
            <a:ext cx="12238037" cy="1942070"/>
          </a:xfrm>
          <a:prstGeom prst="rect">
            <a:avLst/>
          </a:prstGeom>
        </p:spPr>
        <p:txBody>
          <a:bodyPr vert="horz" wrap="square" lIns="91440" tIns="91440" rIns="91440" bIns="91440" rtlCol="0">
            <a:spAutoFit/>
          </a:bodyPr>
          <a:lstStyle/>
          <a:p>
            <a:pPr marL="228600" indent="-228600">
              <a:lnSpc>
                <a:spcPct val="90000"/>
              </a:lnSpc>
              <a:spcBef>
                <a:spcPts val="600"/>
              </a:spcBef>
              <a:buSzPct val="90000"/>
              <a:buFont typeface="Wingdings" pitchFamily="2" charset="2"/>
              <a:buChar char="Ø"/>
            </a:pPr>
            <a:r>
              <a:rPr lang="en-US" sz="2800" dirty="0" smtClean="0">
                <a:solidFill>
                  <a:schemeClr val="tx1">
                    <a:lumMod val="50000"/>
                  </a:schemeClr>
                </a:solidFill>
                <a:latin typeface="Georgia" pitchFamily="18" charset="0"/>
                <a:ea typeface="Tahoma" pitchFamily="34" charset="0"/>
                <a:cs typeface="Tahoma" pitchFamily="34" charset="0"/>
              </a:rPr>
              <a:t>HTML images are defined with the &lt;</a:t>
            </a:r>
            <a:r>
              <a:rPr lang="en-US" sz="2800" dirty="0" err="1" smtClean="0">
                <a:solidFill>
                  <a:schemeClr val="tx1">
                    <a:lumMod val="50000"/>
                  </a:schemeClr>
                </a:solidFill>
                <a:latin typeface="Georgia" pitchFamily="18" charset="0"/>
                <a:ea typeface="Tahoma" pitchFamily="34" charset="0"/>
                <a:cs typeface="Tahoma" pitchFamily="34" charset="0"/>
              </a:rPr>
              <a:t>img</a:t>
            </a:r>
            <a:r>
              <a:rPr lang="en-US" sz="2800" dirty="0" smtClean="0">
                <a:solidFill>
                  <a:schemeClr val="tx1">
                    <a:lumMod val="50000"/>
                  </a:schemeClr>
                </a:solidFill>
                <a:latin typeface="Georgia" pitchFamily="18" charset="0"/>
                <a:ea typeface="Tahoma" pitchFamily="34" charset="0"/>
                <a:cs typeface="Tahoma" pitchFamily="34" charset="0"/>
              </a:rPr>
              <a:t>&gt; tag.</a:t>
            </a:r>
          </a:p>
          <a:p>
            <a:pPr marL="228600" indent="-228600">
              <a:lnSpc>
                <a:spcPct val="90000"/>
              </a:lnSpc>
              <a:spcBef>
                <a:spcPts val="600"/>
              </a:spcBef>
              <a:buSzPct val="90000"/>
              <a:buFont typeface="Wingdings" pitchFamily="2" charset="2"/>
              <a:buChar char="Ø"/>
            </a:pPr>
            <a:r>
              <a:rPr lang="en-US" sz="2800" dirty="0" smtClean="0">
                <a:solidFill>
                  <a:schemeClr val="tx1">
                    <a:lumMod val="50000"/>
                  </a:schemeClr>
                </a:solidFill>
                <a:latin typeface="Georgia" pitchFamily="18" charset="0"/>
                <a:ea typeface="Tahoma" pitchFamily="34" charset="0"/>
                <a:cs typeface="Tahoma" pitchFamily="34" charset="0"/>
              </a:rPr>
              <a:t>The filename of the source (</a:t>
            </a:r>
            <a:r>
              <a:rPr lang="en-US" sz="2800" dirty="0" err="1" smtClean="0">
                <a:solidFill>
                  <a:schemeClr val="tx1">
                    <a:lumMod val="50000"/>
                  </a:schemeClr>
                </a:solidFill>
                <a:latin typeface="Georgia" pitchFamily="18" charset="0"/>
                <a:ea typeface="Tahoma" pitchFamily="34" charset="0"/>
                <a:cs typeface="Tahoma" pitchFamily="34" charset="0"/>
              </a:rPr>
              <a:t>src</a:t>
            </a:r>
            <a:r>
              <a:rPr lang="en-US" sz="2800" dirty="0" smtClean="0">
                <a:solidFill>
                  <a:schemeClr val="tx1">
                    <a:lumMod val="50000"/>
                  </a:schemeClr>
                </a:solidFill>
                <a:latin typeface="Georgia" pitchFamily="18" charset="0"/>
                <a:ea typeface="Tahoma" pitchFamily="34" charset="0"/>
                <a:cs typeface="Tahoma" pitchFamily="34" charset="0"/>
              </a:rPr>
              <a:t>), and the size of the image (width and height) are all provided as attributes:</a:t>
            </a:r>
          </a:p>
          <a:p>
            <a:pPr marL="228600" indent="-228600">
              <a:lnSpc>
                <a:spcPct val="90000"/>
              </a:lnSpc>
              <a:spcBef>
                <a:spcPts val="600"/>
              </a:spcBef>
              <a:buSzPct val="90000"/>
            </a:pPr>
            <a:endParaRPr lang="en-US" sz="2800" dirty="0" smtClean="0">
              <a:solidFill>
                <a:schemeClr val="tx1">
                  <a:lumMod val="50000"/>
                </a:schemeClr>
              </a:solidFill>
              <a:latin typeface="Georgia" pitchFamily="18" charset="0"/>
              <a:ea typeface="Tahoma" pitchFamily="34" charset="0"/>
              <a:cs typeface="Tahoma" pitchFamily="34" charset="0"/>
            </a:endParaRPr>
          </a:p>
        </p:txBody>
      </p:sp>
      <p:sp>
        <p:nvSpPr>
          <p:cNvPr id="6" name="Title 1"/>
          <p:cNvSpPr txBox="1">
            <a:spLocks/>
          </p:cNvSpPr>
          <p:nvPr/>
        </p:nvSpPr>
        <p:spPr>
          <a:xfrm>
            <a:off x="0" y="4106862"/>
            <a:ext cx="12436475" cy="677862"/>
          </a:xfrm>
          <a:prstGeom prst="rect">
            <a:avLst/>
          </a:prstGeom>
        </p:spPr>
        <p:txBody>
          <a:bodyPr vert="horz" wrap="square" lIns="91440" tIns="91440" rIns="91440" bIns="91440" rtlCol="0" anchor="t">
            <a:noAutofit/>
          </a:bodyPr>
          <a:lstStyle/>
          <a:p>
            <a:pPr algn="ctr"/>
            <a:r>
              <a:rPr lang="en-US" sz="4000" b="1" spc="-70" dirty="0" smtClean="0">
                <a:ln w="3175">
                  <a:noFill/>
                </a:ln>
                <a:solidFill>
                  <a:schemeClr val="tx2"/>
                </a:solidFill>
                <a:latin typeface="+mj-lt"/>
                <a:cs typeface="Segoe UI" pitchFamily="34" charset="0"/>
              </a:rPr>
              <a:t>The</a:t>
            </a:r>
            <a:r>
              <a:rPr lang="en-US" sz="4000" dirty="0" smtClean="0"/>
              <a:t> </a:t>
            </a:r>
            <a:r>
              <a:rPr lang="en-US" sz="4000" b="1" spc="-70" dirty="0" smtClean="0">
                <a:ln w="3175">
                  <a:noFill/>
                </a:ln>
                <a:solidFill>
                  <a:schemeClr val="tx2"/>
                </a:solidFill>
                <a:latin typeface="+mj-lt"/>
                <a:cs typeface="Segoe UI" pitchFamily="34" charset="0"/>
              </a:rPr>
              <a:t>size Attribute</a:t>
            </a:r>
          </a:p>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70" normalizeH="0" baseline="0" noProof="0" dirty="0" smtClean="0">
                <a:ln w="3175">
                  <a:noFill/>
                </a:ln>
                <a:solidFill>
                  <a:schemeClr val="tx2"/>
                </a:solidFill>
                <a:effectLst/>
                <a:uLnTx/>
                <a:uFillTx/>
                <a:latin typeface="+mj-lt"/>
                <a:ea typeface="+mn-ea"/>
                <a:cs typeface="Segoe UI" pitchFamily="34" charset="0"/>
              </a:rPr>
              <a:t/>
            </a:r>
            <a:br>
              <a:rPr kumimoji="0" lang="en-US" sz="4800" b="0" i="0" u="none" strike="noStrike" kern="1200" cap="none" spc="-70" normalizeH="0" baseline="0" noProof="0" dirty="0" smtClean="0">
                <a:ln w="3175">
                  <a:noFill/>
                </a:ln>
                <a:solidFill>
                  <a:schemeClr val="tx2"/>
                </a:solidFill>
                <a:effectLst/>
                <a:uLnTx/>
                <a:uFillTx/>
                <a:latin typeface="+mj-lt"/>
                <a:ea typeface="+mn-ea"/>
                <a:cs typeface="Segoe UI" pitchFamily="34" charset="0"/>
              </a:rPr>
            </a:br>
            <a:endParaRPr kumimoji="0" lang="en-US" sz="4800" b="1" i="0" u="none" strike="noStrike" kern="1200" cap="none" spc="-70" normalizeH="0" baseline="0" noProof="0" dirty="0" smtClean="0">
              <a:ln w="3175">
                <a:noFill/>
              </a:ln>
              <a:solidFill>
                <a:schemeClr val="tx2"/>
              </a:solidFill>
              <a:effectLst/>
              <a:uLnTx/>
              <a:uFillTx/>
              <a:latin typeface="+mj-lt"/>
              <a:ea typeface="+mn-ea"/>
              <a:cs typeface="Segoe UI" pitchFamily="34" charset="0"/>
            </a:endParaRPr>
          </a:p>
        </p:txBody>
      </p:sp>
      <p:sp>
        <p:nvSpPr>
          <p:cNvPr id="9" name="Text Placeholder 3"/>
          <p:cNvSpPr txBox="1">
            <a:spLocks/>
          </p:cNvSpPr>
          <p:nvPr/>
        </p:nvSpPr>
        <p:spPr>
          <a:xfrm>
            <a:off x="152400" y="2887662"/>
            <a:ext cx="12238037" cy="1425005"/>
          </a:xfrm>
          <a:prstGeom prst="rect">
            <a:avLst/>
          </a:prstGeom>
        </p:spPr>
        <p:txBody>
          <a:bodyPr vert="horz" wrap="square" lIns="91440" tIns="91440" rIns="91440" bIns="91440" rtlCol="0">
            <a:spAutoFit/>
          </a:bodyPr>
          <a:lstStyle/>
          <a:p>
            <a:pPr marL="228600" indent="-228600">
              <a:lnSpc>
                <a:spcPct val="90000"/>
              </a:lnSpc>
              <a:spcBef>
                <a:spcPts val="600"/>
              </a:spcBef>
              <a:buSzPct val="90000"/>
              <a:buFont typeface="Wingdings" pitchFamily="2" charset="2"/>
              <a:buChar char="Ø"/>
            </a:pPr>
            <a:r>
              <a:rPr lang="en-US" sz="2800" dirty="0" smtClean="0">
                <a:solidFill>
                  <a:schemeClr val="tx1">
                    <a:lumMod val="50000"/>
                  </a:schemeClr>
                </a:solidFill>
                <a:latin typeface="Georgia" pitchFamily="18" charset="0"/>
                <a:ea typeface="Tahoma" pitchFamily="34" charset="0"/>
                <a:cs typeface="Tahoma" pitchFamily="34" charset="0"/>
              </a:rPr>
              <a:t>HTML links are defined with the &lt;a&gt; tag. The link address is specified in the </a:t>
            </a:r>
            <a:r>
              <a:rPr lang="en-US" sz="2800" dirty="0" err="1" smtClean="0">
                <a:solidFill>
                  <a:schemeClr val="tx1">
                    <a:lumMod val="50000"/>
                  </a:schemeClr>
                </a:solidFill>
                <a:latin typeface="Georgia" pitchFamily="18" charset="0"/>
                <a:ea typeface="Tahoma" pitchFamily="34" charset="0"/>
                <a:cs typeface="Tahoma" pitchFamily="34" charset="0"/>
              </a:rPr>
              <a:t>href</a:t>
            </a:r>
            <a:r>
              <a:rPr lang="en-US" sz="2800" dirty="0" smtClean="0">
                <a:solidFill>
                  <a:schemeClr val="tx1">
                    <a:lumMod val="50000"/>
                  </a:schemeClr>
                </a:solidFill>
                <a:latin typeface="Georgia" pitchFamily="18" charset="0"/>
                <a:ea typeface="Tahoma" pitchFamily="34" charset="0"/>
                <a:cs typeface="Tahoma" pitchFamily="34" charset="0"/>
              </a:rPr>
              <a:t> attribute:</a:t>
            </a:r>
          </a:p>
          <a:p>
            <a:pPr marL="228600" indent="-228600">
              <a:lnSpc>
                <a:spcPct val="90000"/>
              </a:lnSpc>
              <a:spcBef>
                <a:spcPts val="600"/>
              </a:spcBef>
              <a:buSzPct val="90000"/>
            </a:pPr>
            <a:endParaRPr lang="en-US" sz="2800" dirty="0" smtClean="0">
              <a:solidFill>
                <a:schemeClr val="tx1">
                  <a:lumMod val="50000"/>
                </a:schemeClr>
              </a:solidFill>
              <a:latin typeface="Georgia" pitchFamily="18" charset="0"/>
              <a:ea typeface="Tahoma" pitchFamily="34" charset="0"/>
              <a:cs typeface="Tahoma" pitchFamily="34" charset="0"/>
            </a:endParaRPr>
          </a:p>
        </p:txBody>
      </p:sp>
    </p:spTree>
    <p:extLst>
      <p:ext uri="{BB962C8B-B14F-4D97-AF65-F5344CB8AC3E}">
        <p14:creationId xmlns:p14="http://schemas.microsoft.com/office/powerpoint/2010/main" xmlns="" val="265376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Using Attributes</a:t>
            </a:r>
            <a:endParaRPr lang="en-US" b="1" dirty="0"/>
          </a:p>
        </p:txBody>
      </p:sp>
      <p:sp>
        <p:nvSpPr>
          <p:cNvPr id="3" name="Text Placeholder 2"/>
          <p:cNvSpPr>
            <a:spLocks noGrp="1"/>
          </p:cNvSpPr>
          <p:nvPr>
            <p:ph type="body" sz="quarter" idx="10"/>
          </p:nvPr>
        </p:nvSpPr>
        <p:spPr>
          <a:xfrm>
            <a:off x="365760" y="1371600"/>
            <a:ext cx="11704320" cy="3207032"/>
          </a:xfrm>
        </p:spPr>
        <p:txBody>
          <a:bodyPr/>
          <a:lstStyle/>
          <a:p>
            <a:pPr marL="228600" indent="-228600">
              <a:buFont typeface="Wingdings" pitchFamily="2" charset="2"/>
              <a:buChar char="Ø"/>
            </a:pPr>
            <a:r>
              <a:rPr lang="en-US" dirty="0">
                <a:solidFill>
                  <a:schemeClr val="tx1">
                    <a:lumMod val="50000"/>
                  </a:schemeClr>
                </a:solidFill>
                <a:latin typeface="Georgia" pitchFamily="18" charset="0"/>
                <a:ea typeface="Tahoma" pitchFamily="34" charset="0"/>
                <a:cs typeface="Tahoma" pitchFamily="34" charset="0"/>
              </a:rPr>
              <a:t>Tags are used in combination with attributes to describe how data should be rendered on a Web page</a:t>
            </a:r>
          </a:p>
          <a:p>
            <a:pPr marL="228600" lvl="2">
              <a:buFont typeface="Wingdings" pitchFamily="2" charset="2"/>
              <a:buChar char="Ø"/>
            </a:pPr>
            <a:r>
              <a:rPr lang="en-US" sz="2800" dirty="0">
                <a:solidFill>
                  <a:schemeClr val="tx1">
                    <a:lumMod val="50000"/>
                  </a:schemeClr>
                </a:solidFill>
                <a:latin typeface="Georgia" pitchFamily="18" charset="0"/>
                <a:ea typeface="Tahoma" pitchFamily="34" charset="0"/>
                <a:cs typeface="Tahoma" pitchFamily="34" charset="0"/>
              </a:rPr>
              <a:t>In other words, attributes can be used to provide additional information that tags cannot provide alone</a:t>
            </a:r>
          </a:p>
          <a:p>
            <a:pPr marL="228600" indent="-228600">
              <a:buFont typeface="Wingdings" pitchFamily="2" charset="2"/>
              <a:buChar char="Ø"/>
            </a:pPr>
            <a:r>
              <a:rPr lang="en-US" dirty="0">
                <a:solidFill>
                  <a:schemeClr val="tx1">
                    <a:lumMod val="50000"/>
                  </a:schemeClr>
                </a:solidFill>
                <a:latin typeface="Georgia" pitchFamily="18" charset="0"/>
                <a:ea typeface="Tahoma" pitchFamily="34" charset="0"/>
                <a:cs typeface="Tahoma" pitchFamily="34" charset="0"/>
              </a:rPr>
              <a:t>Each element has a specific set of attributes that can be used with it</a:t>
            </a:r>
          </a:p>
          <a:p>
            <a:pPr marL="228600" lvl="2">
              <a:buFont typeface="Wingdings" pitchFamily="2" charset="2"/>
              <a:buChar char="Ø"/>
            </a:pPr>
            <a:r>
              <a:rPr lang="en-US" sz="2800" dirty="0">
                <a:solidFill>
                  <a:schemeClr val="tx1">
                    <a:lumMod val="50000"/>
                  </a:schemeClr>
                </a:solidFill>
                <a:latin typeface="Georgia" pitchFamily="18" charset="0"/>
                <a:ea typeface="Tahoma" pitchFamily="34" charset="0"/>
                <a:cs typeface="Tahoma" pitchFamily="34" charset="0"/>
              </a:rPr>
              <a:t>HTML5 includes global attributes, which can be used with any element</a:t>
            </a:r>
          </a:p>
          <a:p>
            <a:pPr marL="228600" indent="-228600">
              <a:buFont typeface="Wingdings" pitchFamily="2" charset="2"/>
              <a:buChar char="Ø"/>
            </a:pPr>
            <a:r>
              <a:rPr lang="en-US" dirty="0">
                <a:solidFill>
                  <a:schemeClr val="tx1">
                    <a:lumMod val="50000"/>
                  </a:schemeClr>
                </a:solidFill>
                <a:latin typeface="Georgia" pitchFamily="18" charset="0"/>
                <a:ea typeface="Tahoma" pitchFamily="34" charset="0"/>
                <a:cs typeface="Tahoma" pitchFamily="34" charset="0"/>
              </a:rPr>
              <a:t>Attributes are added to tags using the following syntax:</a:t>
            </a:r>
          </a:p>
        </p:txBody>
      </p:sp>
      <p:sp>
        <p:nvSpPr>
          <p:cNvPr id="4" name="Content Placeholder 2" descr="&quot;&quot;"/>
          <p:cNvSpPr txBox="1">
            <a:spLocks/>
          </p:cNvSpPr>
          <p:nvPr/>
        </p:nvSpPr>
        <p:spPr>
          <a:xfrm>
            <a:off x="731837" y="4792662"/>
            <a:ext cx="11049000" cy="914401"/>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dirty="0">
                <a:solidFill>
                  <a:schemeClr val="accent1"/>
                </a:solidFill>
                <a:latin typeface="Consolas"/>
                <a:cs typeface="Consolas"/>
              </a:rPr>
              <a:t>&lt;</a:t>
            </a:r>
            <a:r>
              <a:rPr lang="en-US" sz="4000" dirty="0">
                <a:solidFill>
                  <a:srgbClr val="C0504D"/>
                </a:solidFill>
                <a:latin typeface="Consolas"/>
                <a:cs typeface="Consolas"/>
              </a:rPr>
              <a:t>a</a:t>
            </a:r>
            <a:r>
              <a:rPr lang="en-US" sz="4000" dirty="0">
                <a:latin typeface="Consolas"/>
                <a:cs typeface="Consolas"/>
              </a:rPr>
              <a:t> </a:t>
            </a:r>
            <a:r>
              <a:rPr lang="en-US" sz="4000" dirty="0" err="1">
                <a:solidFill>
                  <a:srgbClr val="FF8000"/>
                </a:solidFill>
                <a:latin typeface="Consolas"/>
                <a:cs typeface="Consolas"/>
              </a:rPr>
              <a:t>href</a:t>
            </a:r>
            <a:r>
              <a:rPr lang="en-US" sz="4000" dirty="0">
                <a:solidFill>
                  <a:schemeClr val="accent1"/>
                </a:solidFill>
                <a:latin typeface="Consolas"/>
                <a:cs typeface="Consolas"/>
              </a:rPr>
              <a:t>="http://</a:t>
            </a:r>
            <a:r>
              <a:rPr lang="en-US" sz="4000" dirty="0" err="1">
                <a:solidFill>
                  <a:schemeClr val="accent1"/>
                </a:solidFill>
                <a:latin typeface="Consolas"/>
                <a:cs typeface="Consolas"/>
              </a:rPr>
              <a:t>www.bing.com</a:t>
            </a:r>
            <a:r>
              <a:rPr lang="en-US" sz="4000" dirty="0">
                <a:solidFill>
                  <a:schemeClr val="accent1"/>
                </a:solidFill>
                <a:latin typeface="Consolas"/>
                <a:cs typeface="Consolas"/>
              </a:rPr>
              <a:t>"</a:t>
            </a:r>
            <a:r>
              <a:rPr lang="en-US" sz="4000" dirty="0">
                <a:solidFill>
                  <a:srgbClr val="4F81BD"/>
                </a:solidFill>
                <a:latin typeface="Consolas"/>
                <a:cs typeface="Consolas"/>
              </a:rPr>
              <a:t>&gt;</a:t>
            </a:r>
            <a:r>
              <a:rPr lang="en-US" sz="4000" dirty="0">
                <a:latin typeface="Consolas"/>
                <a:cs typeface="Consolas"/>
              </a:rPr>
              <a:t>Bing</a:t>
            </a:r>
            <a:r>
              <a:rPr lang="en-US" sz="4000" dirty="0">
                <a:solidFill>
                  <a:srgbClr val="4F81BD"/>
                </a:solidFill>
                <a:latin typeface="Consolas"/>
                <a:cs typeface="Consolas"/>
              </a:rPr>
              <a:t>&lt;/</a:t>
            </a:r>
            <a:r>
              <a:rPr lang="en-US" sz="4000" dirty="0">
                <a:solidFill>
                  <a:schemeClr val="accent2"/>
                </a:solidFill>
                <a:latin typeface="Consolas"/>
                <a:cs typeface="Consolas"/>
              </a:rPr>
              <a:t>a</a:t>
            </a:r>
            <a:r>
              <a:rPr lang="en-US" sz="4000" dirty="0">
                <a:solidFill>
                  <a:srgbClr val="4F81BD"/>
                </a:solidFill>
                <a:latin typeface="Consolas"/>
                <a:cs typeface="Consolas"/>
              </a:rPr>
              <a:t>&gt;</a:t>
            </a:r>
          </a:p>
        </p:txBody>
      </p:sp>
      <p:sp>
        <p:nvSpPr>
          <p:cNvPr id="5" name="TextBox 4" descr="&quot;&quot;"/>
          <p:cNvSpPr txBox="1"/>
          <p:nvPr/>
        </p:nvSpPr>
        <p:spPr>
          <a:xfrm>
            <a:off x="655637" y="5935662"/>
            <a:ext cx="1006754" cy="461665"/>
          </a:xfrm>
          <a:prstGeom prst="rect">
            <a:avLst/>
          </a:prstGeom>
          <a:noFill/>
        </p:spPr>
        <p:txBody>
          <a:bodyPr wrap="square" rtlCol="0">
            <a:spAutoFit/>
          </a:bodyPr>
          <a:lstStyle/>
          <a:p>
            <a:pPr algn="ctr"/>
            <a:r>
              <a:rPr lang="en-US" sz="2400" b="1" dirty="0" smtClean="0">
                <a:solidFill>
                  <a:srgbClr val="FF8000"/>
                </a:solidFill>
              </a:rPr>
              <a:t>TAG</a:t>
            </a:r>
            <a:endParaRPr lang="en-US" sz="2400" b="1" dirty="0">
              <a:solidFill>
                <a:srgbClr val="FF8000"/>
              </a:solidFill>
            </a:endParaRPr>
          </a:p>
        </p:txBody>
      </p:sp>
      <p:sp>
        <p:nvSpPr>
          <p:cNvPr id="6" name="TextBox 5" descr="&quot;&quot;"/>
          <p:cNvSpPr txBox="1"/>
          <p:nvPr/>
        </p:nvSpPr>
        <p:spPr>
          <a:xfrm>
            <a:off x="2232037" y="5958246"/>
            <a:ext cx="2309799" cy="461665"/>
          </a:xfrm>
          <a:prstGeom prst="rect">
            <a:avLst/>
          </a:prstGeom>
          <a:noFill/>
        </p:spPr>
        <p:txBody>
          <a:bodyPr wrap="square" rtlCol="0">
            <a:spAutoFit/>
          </a:bodyPr>
          <a:lstStyle/>
          <a:p>
            <a:pPr algn="ctr"/>
            <a:r>
              <a:rPr lang="en-US" sz="2400" b="1" dirty="0" smtClean="0">
                <a:solidFill>
                  <a:srgbClr val="FF8000"/>
                </a:solidFill>
              </a:rPr>
              <a:t>ATTRIBUTE</a:t>
            </a:r>
            <a:endParaRPr lang="en-US" sz="2400" b="1" dirty="0">
              <a:solidFill>
                <a:srgbClr val="FF8000"/>
              </a:solidFill>
            </a:endParaRPr>
          </a:p>
        </p:txBody>
      </p:sp>
      <p:sp>
        <p:nvSpPr>
          <p:cNvPr id="7" name="TextBox 6" descr="&quot;&quot;"/>
          <p:cNvSpPr txBox="1"/>
          <p:nvPr/>
        </p:nvSpPr>
        <p:spPr>
          <a:xfrm>
            <a:off x="5227637" y="5935662"/>
            <a:ext cx="1258982" cy="461665"/>
          </a:xfrm>
          <a:prstGeom prst="rect">
            <a:avLst/>
          </a:prstGeom>
          <a:noFill/>
        </p:spPr>
        <p:txBody>
          <a:bodyPr wrap="square" rtlCol="0">
            <a:spAutoFit/>
          </a:bodyPr>
          <a:lstStyle/>
          <a:p>
            <a:pPr algn="ctr"/>
            <a:r>
              <a:rPr lang="en-US" sz="2400" b="1" dirty="0" smtClean="0">
                <a:solidFill>
                  <a:srgbClr val="FF8000"/>
                </a:solidFill>
              </a:rPr>
              <a:t>VALUE</a:t>
            </a:r>
            <a:endParaRPr lang="en-US" sz="2400" b="1" dirty="0">
              <a:solidFill>
                <a:srgbClr val="FF8000"/>
              </a:solidFill>
            </a:endParaRPr>
          </a:p>
        </p:txBody>
      </p:sp>
      <p:cxnSp>
        <p:nvCxnSpPr>
          <p:cNvPr id="9" name="Elbow Connector 8" descr="&quot;&quot;"/>
          <p:cNvCxnSpPr/>
          <p:nvPr/>
        </p:nvCxnSpPr>
        <p:spPr>
          <a:xfrm rot="16200000" flipV="1">
            <a:off x="2531243" y="5627962"/>
            <a:ext cx="373358" cy="287214"/>
          </a:xfrm>
          <a:prstGeom prst="bentConnector3">
            <a:avLst>
              <a:gd name="adj1"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Elbow Connector 9" descr="&quot;&quot;"/>
          <p:cNvCxnSpPr/>
          <p:nvPr/>
        </p:nvCxnSpPr>
        <p:spPr>
          <a:xfrm rot="5400000" flipH="1" flipV="1">
            <a:off x="5777627" y="5649448"/>
            <a:ext cx="373356" cy="214353"/>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 name="Group 12" descr="&quot;&quot;"/>
          <p:cNvGrpSpPr/>
          <p:nvPr/>
        </p:nvGrpSpPr>
        <p:grpSpPr>
          <a:xfrm>
            <a:off x="9037637" y="5554662"/>
            <a:ext cx="1258982" cy="835019"/>
            <a:chOff x="6992178" y="5584892"/>
            <a:chExt cx="1258982" cy="835019"/>
          </a:xfrm>
        </p:grpSpPr>
        <p:cxnSp>
          <p:nvCxnSpPr>
            <p:cNvPr id="11" name="Elbow Connector 10"/>
            <p:cNvCxnSpPr/>
            <p:nvPr/>
          </p:nvCxnSpPr>
          <p:spPr>
            <a:xfrm rot="5400000" flipH="1" flipV="1">
              <a:off x="7542169" y="5664393"/>
              <a:ext cx="373356" cy="214353"/>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992178" y="5958246"/>
              <a:ext cx="1258982" cy="461665"/>
            </a:xfrm>
            <a:prstGeom prst="rect">
              <a:avLst/>
            </a:prstGeom>
            <a:noFill/>
          </p:spPr>
          <p:txBody>
            <a:bodyPr wrap="square" rtlCol="0">
              <a:spAutoFit/>
            </a:bodyPr>
            <a:lstStyle/>
            <a:p>
              <a:pPr algn="ctr"/>
              <a:r>
                <a:rPr lang="en-US" sz="2400" b="1" dirty="0" smtClean="0">
                  <a:solidFill>
                    <a:srgbClr val="FF8000"/>
                  </a:solidFill>
                </a:rPr>
                <a:t>TEXT</a:t>
              </a:r>
              <a:endParaRPr lang="en-US" sz="2400" b="1" dirty="0">
                <a:solidFill>
                  <a:srgbClr val="FF8000"/>
                </a:solidFill>
              </a:endParaRPr>
            </a:p>
          </p:txBody>
        </p:sp>
      </p:grpSp>
      <p:cxnSp>
        <p:nvCxnSpPr>
          <p:cNvPr id="34" name="Elbow Connector 33" descr="&quot;&quot;"/>
          <p:cNvCxnSpPr/>
          <p:nvPr/>
        </p:nvCxnSpPr>
        <p:spPr>
          <a:xfrm rot="5400000" flipH="1" flipV="1">
            <a:off x="1033336" y="5634164"/>
            <a:ext cx="373356" cy="214353"/>
          </a:xfrm>
          <a:prstGeom prst="bentConnector3">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12439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Nesting Elements</a:t>
            </a:r>
            <a:endParaRPr lang="en-US" b="1" dirty="0"/>
          </a:p>
        </p:txBody>
      </p:sp>
      <p:sp>
        <p:nvSpPr>
          <p:cNvPr id="3" name="Text Placeholder 2"/>
          <p:cNvSpPr>
            <a:spLocks noGrp="1"/>
          </p:cNvSpPr>
          <p:nvPr>
            <p:ph type="body" sz="quarter" idx="10"/>
          </p:nvPr>
        </p:nvSpPr>
        <p:spPr>
          <a:xfrm>
            <a:off x="365760" y="1371600"/>
            <a:ext cx="11704320" cy="3130088"/>
          </a:xfrm>
        </p:spPr>
        <p:txBody>
          <a:bodyPr/>
          <a:lstStyle/>
          <a:p>
            <a:pPr marL="228600" indent="-228600">
              <a:buFont typeface="Wingdings" pitchFamily="2" charset="2"/>
              <a:buChar char="Ø"/>
            </a:pPr>
            <a:r>
              <a:rPr lang="en-US" dirty="0">
                <a:solidFill>
                  <a:schemeClr val="tx1">
                    <a:lumMod val="50000"/>
                  </a:schemeClr>
                </a:solidFill>
                <a:latin typeface="Georgia" pitchFamily="18" charset="0"/>
                <a:ea typeface="Tahoma" pitchFamily="34" charset="0"/>
                <a:cs typeface="Tahoma" pitchFamily="34" charset="0"/>
              </a:rPr>
              <a:t>Creating awesome web pages requires you to combine elements, their attributes, and engaging content</a:t>
            </a:r>
          </a:p>
          <a:p>
            <a:pPr marL="228600" indent="-228600">
              <a:buFont typeface="Wingdings" pitchFamily="2" charset="2"/>
              <a:buChar char="Ø"/>
            </a:pPr>
            <a:r>
              <a:rPr lang="en-US" dirty="0">
                <a:solidFill>
                  <a:schemeClr val="tx1">
                    <a:lumMod val="50000"/>
                  </a:schemeClr>
                </a:solidFill>
                <a:latin typeface="Georgia" pitchFamily="18" charset="0"/>
                <a:ea typeface="Tahoma" pitchFamily="34" charset="0"/>
                <a:cs typeface="Tahoma" pitchFamily="34" charset="0"/>
              </a:rPr>
              <a:t>When two or more elements apply to the same block of content, then you have to nest tag pairs</a:t>
            </a:r>
          </a:p>
          <a:p>
            <a:pPr marL="228600" indent="-228600">
              <a:buFont typeface="Wingdings" pitchFamily="2" charset="2"/>
              <a:buChar char="Ø"/>
            </a:pPr>
            <a:r>
              <a:rPr lang="en-US" dirty="0">
                <a:solidFill>
                  <a:schemeClr val="tx1">
                    <a:lumMod val="50000"/>
                  </a:schemeClr>
                </a:solidFill>
                <a:latin typeface="Georgia" pitchFamily="18" charset="0"/>
                <a:ea typeface="Tahoma" pitchFamily="34" charset="0"/>
                <a:cs typeface="Tahoma" pitchFamily="34" charset="0"/>
              </a:rPr>
              <a:t>Nesting is the process of placing one element inside of another</a:t>
            </a:r>
          </a:p>
          <a:p>
            <a:pPr marL="228600" lvl="2">
              <a:buFont typeface="Wingdings" pitchFamily="2" charset="2"/>
              <a:buChar char="Ø"/>
            </a:pPr>
            <a:r>
              <a:rPr lang="en-US" sz="2800" spc="-30" dirty="0" smtClean="0">
                <a:solidFill>
                  <a:schemeClr val="tx1">
                    <a:lumMod val="50000"/>
                  </a:schemeClr>
                </a:solidFill>
                <a:latin typeface="Georgia" pitchFamily="18" charset="0"/>
                <a:ea typeface="Tahoma" pitchFamily="34" charset="0"/>
                <a:cs typeface="Tahoma" pitchFamily="34" charset="0"/>
              </a:rPr>
              <a:t>The </a:t>
            </a:r>
            <a:r>
              <a:rPr lang="en-US" sz="2800" spc="-30" dirty="0">
                <a:solidFill>
                  <a:schemeClr val="tx1">
                    <a:lumMod val="50000"/>
                  </a:schemeClr>
                </a:solidFill>
                <a:latin typeface="Georgia" pitchFamily="18" charset="0"/>
                <a:ea typeface="Tahoma" pitchFamily="34" charset="0"/>
                <a:cs typeface="Tahoma" pitchFamily="34" charset="0"/>
              </a:rPr>
              <a:t>outside element is called a parent, while the inner element is called a child</a:t>
            </a:r>
          </a:p>
        </p:txBody>
      </p:sp>
      <p:sp>
        <p:nvSpPr>
          <p:cNvPr id="4" name="Content Placeholder 2" descr="&quot;&quot;"/>
          <p:cNvSpPr txBox="1">
            <a:spLocks/>
          </p:cNvSpPr>
          <p:nvPr/>
        </p:nvSpPr>
        <p:spPr>
          <a:xfrm>
            <a:off x="2027237" y="5935662"/>
            <a:ext cx="8229600" cy="50496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smtClean="0">
                <a:latin typeface="Calibri"/>
                <a:cs typeface="Calibri"/>
              </a:rPr>
              <a:t>I </a:t>
            </a:r>
            <a:r>
              <a:rPr lang="en-US" sz="2400" i="1" dirty="0" smtClean="0">
                <a:latin typeface="Calibri"/>
                <a:cs typeface="Calibri"/>
              </a:rPr>
              <a:t>am </a:t>
            </a:r>
            <a:r>
              <a:rPr lang="en-US" sz="2400" dirty="0" smtClean="0">
                <a:latin typeface="Calibri"/>
                <a:cs typeface="Calibri"/>
              </a:rPr>
              <a:t>going right now</a:t>
            </a:r>
            <a:endParaRPr lang="en-US" sz="2400" dirty="0">
              <a:latin typeface="Calibri"/>
              <a:cs typeface="Calibri"/>
            </a:endParaRPr>
          </a:p>
        </p:txBody>
      </p:sp>
      <p:sp>
        <p:nvSpPr>
          <p:cNvPr id="5" name="TextBox 4" descr="&quot;&quot;"/>
          <p:cNvSpPr txBox="1"/>
          <p:nvPr/>
        </p:nvSpPr>
        <p:spPr>
          <a:xfrm>
            <a:off x="5684837" y="4359429"/>
            <a:ext cx="1130709" cy="461665"/>
          </a:xfrm>
          <a:prstGeom prst="rect">
            <a:avLst/>
          </a:prstGeom>
          <a:noFill/>
        </p:spPr>
        <p:txBody>
          <a:bodyPr wrap="square" rtlCol="0">
            <a:spAutoFit/>
          </a:bodyPr>
          <a:lstStyle/>
          <a:p>
            <a:pPr algn="ctr"/>
            <a:r>
              <a:rPr lang="en-US" sz="2400" dirty="0" smtClean="0"/>
              <a:t>parent</a:t>
            </a:r>
            <a:endParaRPr lang="en-US" sz="2400" dirty="0"/>
          </a:p>
        </p:txBody>
      </p:sp>
      <p:sp>
        <p:nvSpPr>
          <p:cNvPr id="6" name="TextBox 5" descr="&quot;&quot;"/>
          <p:cNvSpPr txBox="1"/>
          <p:nvPr/>
        </p:nvSpPr>
        <p:spPr>
          <a:xfrm>
            <a:off x="3627437" y="4821094"/>
            <a:ext cx="1130709" cy="461665"/>
          </a:xfrm>
          <a:prstGeom prst="rect">
            <a:avLst/>
          </a:prstGeom>
          <a:noFill/>
        </p:spPr>
        <p:txBody>
          <a:bodyPr wrap="square" rtlCol="0">
            <a:spAutoFit/>
          </a:bodyPr>
          <a:lstStyle/>
          <a:p>
            <a:pPr algn="ctr"/>
            <a:r>
              <a:rPr lang="en-US" sz="2400" dirty="0" smtClean="0"/>
              <a:t>child</a:t>
            </a:r>
            <a:endParaRPr lang="en-US" sz="2400" dirty="0"/>
          </a:p>
        </p:txBody>
      </p:sp>
      <p:sp>
        <p:nvSpPr>
          <p:cNvPr id="7" name="Freeform 6" descr="&quot;&quot;"/>
          <p:cNvSpPr/>
          <p:nvPr/>
        </p:nvSpPr>
        <p:spPr>
          <a:xfrm>
            <a:off x="3094037" y="5249862"/>
            <a:ext cx="1447800" cy="152400"/>
          </a:xfrm>
          <a:custGeom>
            <a:avLst/>
            <a:gdLst>
              <a:gd name="connsiteX0" fmla="*/ 0 w 1073727"/>
              <a:gd name="connsiteY0" fmla="*/ 115455 h 115455"/>
              <a:gd name="connsiteX1" fmla="*/ 0 w 1073727"/>
              <a:gd name="connsiteY1" fmla="*/ 115455 h 115455"/>
              <a:gd name="connsiteX2" fmla="*/ 0 w 1073727"/>
              <a:gd name="connsiteY2" fmla="*/ 0 h 115455"/>
              <a:gd name="connsiteX3" fmla="*/ 1073727 w 1073727"/>
              <a:gd name="connsiteY3" fmla="*/ 0 h 115455"/>
              <a:gd name="connsiteX4" fmla="*/ 1073727 w 1073727"/>
              <a:gd name="connsiteY4" fmla="*/ 103909 h 1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727" h="115455">
                <a:moveTo>
                  <a:pt x="0" y="115455"/>
                </a:moveTo>
                <a:lnTo>
                  <a:pt x="0" y="115455"/>
                </a:lnTo>
                <a:lnTo>
                  <a:pt x="0" y="0"/>
                </a:lnTo>
                <a:lnTo>
                  <a:pt x="1073727" y="0"/>
                </a:lnTo>
                <a:lnTo>
                  <a:pt x="1073727" y="103909"/>
                </a:ln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8" name="Freeform 7" descr="&quot;&quot;"/>
          <p:cNvSpPr/>
          <p:nvPr/>
        </p:nvSpPr>
        <p:spPr>
          <a:xfrm>
            <a:off x="2484437" y="4818388"/>
            <a:ext cx="7543800" cy="536106"/>
          </a:xfrm>
          <a:custGeom>
            <a:avLst/>
            <a:gdLst>
              <a:gd name="connsiteX0" fmla="*/ 0 w 1073727"/>
              <a:gd name="connsiteY0" fmla="*/ 115455 h 115455"/>
              <a:gd name="connsiteX1" fmla="*/ 0 w 1073727"/>
              <a:gd name="connsiteY1" fmla="*/ 115455 h 115455"/>
              <a:gd name="connsiteX2" fmla="*/ 0 w 1073727"/>
              <a:gd name="connsiteY2" fmla="*/ 0 h 115455"/>
              <a:gd name="connsiteX3" fmla="*/ 1073727 w 1073727"/>
              <a:gd name="connsiteY3" fmla="*/ 0 h 115455"/>
              <a:gd name="connsiteX4" fmla="*/ 1073727 w 1073727"/>
              <a:gd name="connsiteY4" fmla="*/ 103909 h 1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727" h="115455">
                <a:moveTo>
                  <a:pt x="0" y="115455"/>
                </a:moveTo>
                <a:lnTo>
                  <a:pt x="0" y="115455"/>
                </a:lnTo>
                <a:lnTo>
                  <a:pt x="0" y="0"/>
                </a:lnTo>
                <a:lnTo>
                  <a:pt x="1073727" y="0"/>
                </a:lnTo>
                <a:lnTo>
                  <a:pt x="1073727" y="103909"/>
                </a:lnTo>
              </a:path>
            </a:pathLst>
          </a:cu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9" name="Rectangle 8" descr="&quot;&quot;"/>
          <p:cNvSpPr/>
          <p:nvPr/>
        </p:nvSpPr>
        <p:spPr>
          <a:xfrm>
            <a:off x="1493837" y="5354494"/>
            <a:ext cx="9296400" cy="461665"/>
          </a:xfrm>
          <a:prstGeom prst="rect">
            <a:avLst/>
          </a:prstGeom>
        </p:spPr>
        <p:txBody>
          <a:bodyPr wrap="square">
            <a:spAutoFit/>
          </a:bodyPr>
          <a:lstStyle/>
          <a:p>
            <a:pPr algn="ctr"/>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p</a:t>
            </a:r>
            <a:r>
              <a:rPr lang="en-US" sz="2400" dirty="0">
                <a:solidFill>
                  <a:srgbClr val="4F76AC"/>
                </a:solidFill>
                <a:highlight>
                  <a:srgbClr val="FFFFFF"/>
                </a:highlight>
                <a:latin typeface="Consolas"/>
              </a:rPr>
              <a:t>&gt;</a:t>
            </a:r>
            <a:r>
              <a:rPr lang="en-US" sz="2400" dirty="0">
                <a:solidFill>
                  <a:srgbClr val="000000"/>
                </a:solidFill>
                <a:highlight>
                  <a:srgbClr val="FFFFFF"/>
                </a:highlight>
                <a:latin typeface="Consolas"/>
              </a:rPr>
              <a:t>I </a:t>
            </a:r>
            <a:r>
              <a:rPr lang="en-US" sz="2400" dirty="0">
                <a:solidFill>
                  <a:srgbClr val="4F76AC"/>
                </a:solidFill>
                <a:highlight>
                  <a:srgbClr val="FFFFFF"/>
                </a:highlight>
                <a:latin typeface="Consolas"/>
              </a:rPr>
              <a:t>&lt;</a:t>
            </a:r>
            <a:r>
              <a:rPr lang="en-US" sz="2400" dirty="0" err="1" smtClean="0">
                <a:solidFill>
                  <a:srgbClr val="823125"/>
                </a:solidFill>
                <a:highlight>
                  <a:srgbClr val="FFFFFF"/>
                </a:highlight>
                <a:latin typeface="Consolas"/>
              </a:rPr>
              <a:t>em</a:t>
            </a:r>
            <a:r>
              <a:rPr lang="en-US" sz="2400" dirty="0" smtClean="0">
                <a:solidFill>
                  <a:srgbClr val="4F76AC"/>
                </a:solidFill>
                <a:highlight>
                  <a:srgbClr val="FFFFFF"/>
                </a:highlight>
                <a:latin typeface="Consolas"/>
              </a:rPr>
              <a:t>&gt;</a:t>
            </a:r>
            <a:r>
              <a:rPr lang="en-US" sz="2400" dirty="0" smtClean="0">
                <a:solidFill>
                  <a:srgbClr val="000000"/>
                </a:solidFill>
                <a:highlight>
                  <a:srgbClr val="FFFFFF"/>
                </a:highlight>
                <a:latin typeface="Consolas"/>
              </a:rPr>
              <a:t>am</a:t>
            </a:r>
            <a:r>
              <a:rPr lang="en-US" sz="2400" dirty="0" smtClean="0">
                <a:solidFill>
                  <a:srgbClr val="4F76AC"/>
                </a:solidFill>
                <a:highlight>
                  <a:srgbClr val="FFFFFF"/>
                </a:highlight>
                <a:latin typeface="Consolas"/>
              </a:rPr>
              <a:t>&lt;/</a:t>
            </a:r>
            <a:r>
              <a:rPr lang="en-US" sz="2400" dirty="0" err="1" smtClean="0">
                <a:solidFill>
                  <a:srgbClr val="823125"/>
                </a:solidFill>
                <a:highlight>
                  <a:srgbClr val="FFFFFF"/>
                </a:highlight>
                <a:latin typeface="Consolas"/>
              </a:rPr>
              <a:t>em</a:t>
            </a:r>
            <a:r>
              <a:rPr lang="en-US" sz="2400" dirty="0" smtClean="0">
                <a:solidFill>
                  <a:srgbClr val="4F76AC"/>
                </a:solidFill>
                <a:highlight>
                  <a:srgbClr val="FFFFFF"/>
                </a:highlight>
                <a:latin typeface="Consolas"/>
              </a:rPr>
              <a:t>&gt;going right now</a:t>
            </a:r>
            <a:r>
              <a:rPr lang="en-US" sz="2400" dirty="0" smtClean="0">
                <a:solidFill>
                  <a:srgbClr val="000000"/>
                </a:solidFill>
                <a:highlight>
                  <a:srgbClr val="FFFFFF"/>
                </a:highlight>
                <a:latin typeface="Consolas"/>
              </a:rPr>
              <a:t> .</a:t>
            </a:r>
            <a:r>
              <a:rPr lang="en-US" sz="2400" dirty="0" smtClean="0">
                <a:solidFill>
                  <a:srgbClr val="4F76AC"/>
                </a:solidFill>
                <a:highlight>
                  <a:srgbClr val="FFFFFF"/>
                </a:highlight>
                <a:latin typeface="Consolas"/>
              </a:rPr>
              <a:t>&lt;/</a:t>
            </a:r>
            <a:r>
              <a:rPr lang="en-US" sz="2400" dirty="0">
                <a:solidFill>
                  <a:srgbClr val="823125"/>
                </a:solidFill>
                <a:highlight>
                  <a:srgbClr val="FFFFFF"/>
                </a:highlight>
                <a:latin typeface="Consolas"/>
              </a:rPr>
              <a:t>p</a:t>
            </a:r>
            <a:r>
              <a:rPr lang="en-US" sz="2400" dirty="0">
                <a:solidFill>
                  <a:srgbClr val="4F76AC"/>
                </a:solidFill>
                <a:highlight>
                  <a:srgbClr val="FFFFFF"/>
                </a:highlight>
                <a:latin typeface="Consolas"/>
              </a:rPr>
              <a:t>&gt;</a:t>
            </a:r>
            <a:endParaRPr lang="en-US" sz="2400" dirty="0"/>
          </a:p>
        </p:txBody>
      </p:sp>
    </p:spTree>
    <p:extLst>
      <p:ext uri="{BB962C8B-B14F-4D97-AF65-F5344CB8AC3E}">
        <p14:creationId xmlns:p14="http://schemas.microsoft.com/office/powerpoint/2010/main" xmlns="" val="1907438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Special Characters in HTML</a:t>
            </a:r>
            <a:endParaRPr lang="en-US" b="1" dirty="0"/>
          </a:p>
        </p:txBody>
      </p:sp>
      <p:sp>
        <p:nvSpPr>
          <p:cNvPr id="3" name="Text Placeholder 2"/>
          <p:cNvSpPr>
            <a:spLocks noGrp="1"/>
          </p:cNvSpPr>
          <p:nvPr>
            <p:ph type="body" sz="quarter" idx="10"/>
          </p:nvPr>
        </p:nvSpPr>
        <p:spPr>
          <a:xfrm>
            <a:off x="365760" y="1371600"/>
            <a:ext cx="11704320" cy="3378360"/>
          </a:xfrm>
        </p:spPr>
        <p:txBody>
          <a:bodyPr/>
          <a:lstStyle/>
          <a:p>
            <a:pPr marL="457200" indent="-457200">
              <a:buFont typeface="Arial"/>
              <a:buChar char="•"/>
            </a:pPr>
            <a:r>
              <a:rPr lang="en-US" b="1" dirty="0"/>
              <a:t>A special character, such as a percent sign or a copyright symbol, is known as an entity in HTML</a:t>
            </a:r>
          </a:p>
          <a:p>
            <a:pPr marL="457200" indent="-457200">
              <a:buFont typeface="Arial"/>
              <a:buChar char="•"/>
            </a:pPr>
            <a:r>
              <a:rPr lang="en-US" b="1" dirty="0"/>
              <a:t>Including entities in a Web page requires character encoding or the special characters will not render</a:t>
            </a:r>
          </a:p>
          <a:p>
            <a:pPr lvl="2"/>
            <a:r>
              <a:rPr lang="en-US" b="1" dirty="0"/>
              <a:t>Users will see garbled text instead</a:t>
            </a:r>
          </a:p>
          <a:p>
            <a:pPr marL="457200" indent="-457200">
              <a:buFont typeface="Arial"/>
              <a:buChar char="•"/>
            </a:pPr>
            <a:r>
              <a:rPr lang="en-US" b="1" dirty="0"/>
              <a:t>Each special character can be reproduced using its entity name OR a numerical code</a:t>
            </a:r>
          </a:p>
          <a:p>
            <a:pPr lvl="2"/>
            <a:r>
              <a:rPr lang="en-US" b="1" dirty="0"/>
              <a:t>Each entity starts with an ampersand (&amp;) and ends with a semicolon (;)</a:t>
            </a:r>
          </a:p>
        </p:txBody>
      </p:sp>
      <p:graphicFrame>
        <p:nvGraphicFramePr>
          <p:cNvPr id="4" name="Table 3" descr="Table showing special charactoers in HTML along with their description, entity name, and code."/>
          <p:cNvGraphicFramePr>
            <a:graphicFrameLocks noGrp="1"/>
          </p:cNvGraphicFramePr>
          <p:nvPr>
            <p:extLst>
              <p:ext uri="{D42A27DB-BD31-4B8C-83A1-F6EECF244321}">
                <p14:modId xmlns:p14="http://schemas.microsoft.com/office/powerpoint/2010/main" xmlns="" val="1435792639"/>
              </p:ext>
            </p:extLst>
          </p:nvPr>
        </p:nvGraphicFramePr>
        <p:xfrm>
          <a:off x="1722437" y="4868862"/>
          <a:ext cx="8458200" cy="1524000"/>
        </p:xfrm>
        <a:graphic>
          <a:graphicData uri="http://schemas.openxmlformats.org/drawingml/2006/table">
            <a:tbl>
              <a:tblPr firstRow="1" bandRow="1">
                <a:tableStyleId>{5C22544A-7EE6-4342-B048-85BDC9FD1C3A}</a:tableStyleId>
              </a:tblPr>
              <a:tblGrid>
                <a:gridCol w="2114550"/>
                <a:gridCol w="2114550"/>
                <a:gridCol w="2114550"/>
                <a:gridCol w="2114550"/>
              </a:tblGrid>
              <a:tr h="275643">
                <a:tc>
                  <a:txBody>
                    <a:bodyPr/>
                    <a:lstStyle/>
                    <a:p>
                      <a:r>
                        <a:rPr lang="en-US" sz="1400" dirty="0" smtClean="0"/>
                        <a:t>SPECIAL</a:t>
                      </a:r>
                      <a:r>
                        <a:rPr lang="en-US" sz="1400" baseline="0" dirty="0" smtClean="0"/>
                        <a:t> CHARACTER</a:t>
                      </a:r>
                      <a:endParaRPr lang="en-US" sz="1400" dirty="0"/>
                    </a:p>
                  </a:txBody>
                  <a:tcPr/>
                </a:tc>
                <a:tc>
                  <a:txBody>
                    <a:bodyPr/>
                    <a:lstStyle/>
                    <a:p>
                      <a:r>
                        <a:rPr lang="en-US" sz="1400" dirty="0" smtClean="0"/>
                        <a:t>DESCRIPTION</a:t>
                      </a:r>
                      <a:endParaRPr lang="en-US" sz="1400" dirty="0"/>
                    </a:p>
                  </a:txBody>
                  <a:tcPr/>
                </a:tc>
                <a:tc>
                  <a:txBody>
                    <a:bodyPr/>
                    <a:lstStyle/>
                    <a:p>
                      <a:r>
                        <a:rPr lang="en-US" sz="1400" dirty="0" smtClean="0"/>
                        <a:t>ENTITY NAME</a:t>
                      </a:r>
                      <a:endParaRPr lang="en-US" sz="1400" dirty="0"/>
                    </a:p>
                  </a:txBody>
                  <a:tcPr/>
                </a:tc>
                <a:tc>
                  <a:txBody>
                    <a:bodyPr/>
                    <a:lstStyle/>
                    <a:p>
                      <a:r>
                        <a:rPr lang="en-US" sz="1400" dirty="0" smtClean="0"/>
                        <a:t>CODE</a:t>
                      </a:r>
                      <a:endParaRPr lang="en-US" sz="1400" dirty="0"/>
                    </a:p>
                  </a:txBody>
                  <a:tcPr/>
                </a:tc>
              </a:tr>
              <a:tr h="275643">
                <a:tc>
                  <a:txBody>
                    <a:bodyPr/>
                    <a:lstStyle/>
                    <a:p>
                      <a:r>
                        <a:rPr lang="en-US" sz="1400" dirty="0" smtClean="0"/>
                        <a:t>©</a:t>
                      </a:r>
                      <a:endParaRPr lang="en-US" sz="1400" dirty="0"/>
                    </a:p>
                  </a:txBody>
                  <a:tcPr/>
                </a:tc>
                <a:tc>
                  <a:txBody>
                    <a:bodyPr/>
                    <a:lstStyle/>
                    <a:p>
                      <a:r>
                        <a:rPr lang="en-US" sz="1400" dirty="0" smtClean="0"/>
                        <a:t>Copyright</a:t>
                      </a:r>
                      <a:endParaRPr lang="en-US" sz="1400" dirty="0"/>
                    </a:p>
                  </a:txBody>
                  <a:tcPr/>
                </a:tc>
                <a:tc>
                  <a:txBody>
                    <a:bodyPr/>
                    <a:lstStyle/>
                    <a:p>
                      <a:r>
                        <a:rPr lang="en-US" sz="1400" dirty="0" smtClean="0">
                          <a:latin typeface="Consolas"/>
                          <a:cs typeface="Consolas"/>
                        </a:rPr>
                        <a:t>&amp;copy;</a:t>
                      </a:r>
                      <a:endParaRPr lang="en-US" sz="1400" dirty="0">
                        <a:latin typeface="Consolas"/>
                        <a:cs typeface="Consolas"/>
                      </a:endParaRPr>
                    </a:p>
                  </a:txBody>
                  <a:tcPr/>
                </a:tc>
                <a:tc>
                  <a:txBody>
                    <a:bodyPr/>
                    <a:lstStyle/>
                    <a:p>
                      <a:r>
                        <a:rPr lang="en-US" sz="1400" dirty="0" smtClean="0">
                          <a:latin typeface="Consolas"/>
                          <a:cs typeface="Consolas"/>
                        </a:rPr>
                        <a:t>&amp;#169;</a:t>
                      </a:r>
                      <a:endParaRPr lang="en-US" sz="1400" dirty="0">
                        <a:latin typeface="Consolas"/>
                        <a:cs typeface="Consolas"/>
                      </a:endParaRPr>
                    </a:p>
                  </a:txBody>
                  <a:tcPr/>
                </a:tc>
              </a:tr>
              <a:tr h="275643">
                <a:tc>
                  <a:txBody>
                    <a:bodyPr/>
                    <a:lstStyle/>
                    <a:p>
                      <a:r>
                        <a:rPr lang="en-US" sz="1400" dirty="0" smtClean="0"/>
                        <a:t>$</a:t>
                      </a:r>
                      <a:endParaRPr lang="en-US" sz="1400" dirty="0"/>
                    </a:p>
                  </a:txBody>
                  <a:tcPr/>
                </a:tc>
                <a:tc>
                  <a:txBody>
                    <a:bodyPr/>
                    <a:lstStyle/>
                    <a:p>
                      <a:r>
                        <a:rPr lang="en-US" sz="1400" dirty="0" smtClean="0"/>
                        <a:t>Dollar Sign</a:t>
                      </a:r>
                      <a:endParaRPr lang="en-US" sz="1400" dirty="0"/>
                    </a:p>
                  </a:txBody>
                  <a:tcPr/>
                </a:tc>
                <a:tc>
                  <a:txBody>
                    <a:bodyPr/>
                    <a:lstStyle/>
                    <a:p>
                      <a:r>
                        <a:rPr lang="en-US" sz="1400" dirty="0" smtClean="0">
                          <a:latin typeface="Consolas"/>
                          <a:cs typeface="Consolas"/>
                        </a:rPr>
                        <a:t>&amp;dollar;</a:t>
                      </a:r>
                      <a:endParaRPr lang="en-US" sz="1400" dirty="0">
                        <a:latin typeface="Consolas"/>
                        <a:cs typeface="Consolas"/>
                      </a:endParaRPr>
                    </a:p>
                  </a:txBody>
                  <a:tcPr/>
                </a:tc>
                <a:tc>
                  <a:txBody>
                    <a:bodyPr/>
                    <a:lstStyle/>
                    <a:p>
                      <a:r>
                        <a:rPr lang="en-US" sz="1400" dirty="0" smtClean="0">
                          <a:latin typeface="Consolas"/>
                          <a:cs typeface="Consolas"/>
                        </a:rPr>
                        <a:t>&amp;#36;</a:t>
                      </a:r>
                      <a:endParaRPr lang="en-US" sz="1400" dirty="0">
                        <a:latin typeface="Consolas"/>
                        <a:cs typeface="Consolas"/>
                      </a:endParaRPr>
                    </a:p>
                  </a:txBody>
                  <a:tcPr/>
                </a:tc>
              </a:tr>
              <a:tr h="275643">
                <a:tc>
                  <a:txBody>
                    <a:bodyPr/>
                    <a:lstStyle/>
                    <a:p>
                      <a:r>
                        <a:rPr lang="en-US" sz="1400" dirty="0" smtClean="0"/>
                        <a:t>%</a:t>
                      </a:r>
                      <a:endParaRPr lang="en-US" sz="1400" dirty="0"/>
                    </a:p>
                  </a:txBody>
                  <a:tcPr/>
                </a:tc>
                <a:tc>
                  <a:txBody>
                    <a:bodyPr/>
                    <a:lstStyle/>
                    <a:p>
                      <a:r>
                        <a:rPr lang="en-US" sz="1400" dirty="0" smtClean="0"/>
                        <a:t>Percent Sign</a:t>
                      </a:r>
                      <a:endParaRPr lang="en-US" sz="1400" dirty="0"/>
                    </a:p>
                  </a:txBody>
                  <a:tcPr/>
                </a:tc>
                <a:tc>
                  <a:txBody>
                    <a:bodyPr/>
                    <a:lstStyle/>
                    <a:p>
                      <a:r>
                        <a:rPr lang="en-US" sz="1400" dirty="0" smtClean="0">
                          <a:latin typeface="Consolas"/>
                          <a:cs typeface="Consolas"/>
                        </a:rPr>
                        <a:t>&amp;</a:t>
                      </a:r>
                      <a:r>
                        <a:rPr lang="en-US" sz="1400" dirty="0" err="1" smtClean="0">
                          <a:latin typeface="Consolas"/>
                          <a:cs typeface="Consolas"/>
                        </a:rPr>
                        <a:t>percnt</a:t>
                      </a:r>
                      <a:r>
                        <a:rPr lang="en-US" sz="1400" dirty="0" smtClean="0">
                          <a:latin typeface="Consolas"/>
                          <a:cs typeface="Consolas"/>
                        </a:rPr>
                        <a:t>;</a:t>
                      </a:r>
                      <a:endParaRPr lang="en-US" sz="1400" dirty="0">
                        <a:latin typeface="Consolas"/>
                        <a:cs typeface="Consolas"/>
                      </a:endParaRPr>
                    </a:p>
                  </a:txBody>
                  <a:tcPr/>
                </a:tc>
                <a:tc>
                  <a:txBody>
                    <a:bodyPr/>
                    <a:lstStyle/>
                    <a:p>
                      <a:r>
                        <a:rPr lang="en-US" sz="1400" dirty="0" smtClean="0">
                          <a:latin typeface="Consolas"/>
                          <a:cs typeface="Consolas"/>
                        </a:rPr>
                        <a:t>&amp;#37;</a:t>
                      </a:r>
                      <a:endParaRPr lang="en-US" sz="1400" dirty="0">
                        <a:latin typeface="Consolas"/>
                        <a:cs typeface="Consolas"/>
                      </a:endParaRPr>
                    </a:p>
                  </a:txBody>
                  <a:tcPr/>
                </a:tc>
              </a:tr>
              <a:tr h="275643">
                <a:tc>
                  <a:txBody>
                    <a:bodyPr/>
                    <a:lstStyle/>
                    <a:p>
                      <a:r>
                        <a:rPr lang="en-US" sz="1400" dirty="0" smtClean="0"/>
                        <a:t>&amp;</a:t>
                      </a:r>
                      <a:endParaRPr lang="en-US" sz="1400" dirty="0"/>
                    </a:p>
                  </a:txBody>
                  <a:tcPr/>
                </a:tc>
                <a:tc>
                  <a:txBody>
                    <a:bodyPr/>
                    <a:lstStyle/>
                    <a:p>
                      <a:r>
                        <a:rPr lang="en-US" sz="1400" dirty="0" smtClean="0"/>
                        <a:t>Ampersand</a:t>
                      </a:r>
                      <a:endParaRPr lang="en-US" sz="1400" dirty="0"/>
                    </a:p>
                  </a:txBody>
                  <a:tcPr/>
                </a:tc>
                <a:tc>
                  <a:txBody>
                    <a:bodyPr/>
                    <a:lstStyle/>
                    <a:p>
                      <a:r>
                        <a:rPr lang="en-US" sz="1400" dirty="0" smtClean="0">
                          <a:latin typeface="Consolas"/>
                          <a:cs typeface="Consolas"/>
                        </a:rPr>
                        <a:t>&amp;amp;</a:t>
                      </a:r>
                      <a:endParaRPr lang="en-US" sz="1400" dirty="0">
                        <a:latin typeface="Consolas"/>
                        <a:cs typeface="Consolas"/>
                      </a:endParaRPr>
                    </a:p>
                  </a:txBody>
                  <a:tcPr/>
                </a:tc>
                <a:tc>
                  <a:txBody>
                    <a:bodyPr/>
                    <a:lstStyle/>
                    <a:p>
                      <a:r>
                        <a:rPr lang="en-US" sz="1400" dirty="0" smtClean="0">
                          <a:latin typeface="Consolas"/>
                          <a:cs typeface="Consolas"/>
                        </a:rPr>
                        <a:t>&amp;#38;</a:t>
                      </a:r>
                      <a:endParaRPr lang="en-US" sz="1400" dirty="0">
                        <a:latin typeface="Consolas"/>
                        <a:cs typeface="Consolas"/>
                      </a:endParaRPr>
                    </a:p>
                  </a:txBody>
                  <a:tcPr/>
                </a:tc>
              </a:tr>
            </a:tbl>
          </a:graphicData>
        </a:graphic>
      </p:graphicFrame>
    </p:spTree>
    <p:extLst>
      <p:ext uri="{BB962C8B-B14F-4D97-AF65-F5344CB8AC3E}">
        <p14:creationId xmlns:p14="http://schemas.microsoft.com/office/powerpoint/2010/main" xmlns="" val="2255667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097280"/>
            <a:ext cx="7986077" cy="1200329"/>
          </a:xfrm>
        </p:spPr>
        <p:txBody>
          <a:bodyPr/>
          <a:lstStyle/>
          <a:p>
            <a:r>
              <a:rPr lang="en-US" dirty="0" smtClean="0"/>
              <a:t>Text Elements</a:t>
            </a:r>
            <a:endParaRPr lang="en-US" dirty="0"/>
          </a:p>
        </p:txBody>
      </p:sp>
    </p:spTree>
    <p:extLst>
      <p:ext uri="{BB962C8B-B14F-4D97-AF65-F5344CB8AC3E}">
        <p14:creationId xmlns:p14="http://schemas.microsoft.com/office/powerpoint/2010/main" xmlns="" val="38821429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HTML Text Elements</a:t>
            </a:r>
            <a:endParaRPr lang="en-US" dirty="0"/>
          </a:p>
        </p:txBody>
      </p:sp>
      <p:graphicFrame>
        <p:nvGraphicFramePr>
          <p:cNvPr id="3" name="Table 2" descr="Table detailing HTML text elements and their functionality."/>
          <p:cNvGraphicFramePr>
            <a:graphicFrameLocks noGrp="1"/>
          </p:cNvGraphicFramePr>
          <p:nvPr>
            <p:extLst>
              <p:ext uri="{D42A27DB-BD31-4B8C-83A1-F6EECF244321}">
                <p14:modId xmlns:p14="http://schemas.microsoft.com/office/powerpoint/2010/main" xmlns="" val="3694699488"/>
              </p:ext>
            </p:extLst>
          </p:nvPr>
        </p:nvGraphicFramePr>
        <p:xfrm>
          <a:off x="457197" y="1463040"/>
          <a:ext cx="11247439" cy="4389120"/>
        </p:xfrm>
        <a:graphic>
          <a:graphicData uri="http://schemas.openxmlformats.org/drawingml/2006/table">
            <a:tbl>
              <a:tblPr firstRow="1" bandRow="1">
                <a:tableStyleId>{5C22544A-7EE6-4342-B048-85BDC9FD1C3A}</a:tableStyleId>
              </a:tblPr>
              <a:tblGrid>
                <a:gridCol w="3724332"/>
                <a:gridCol w="7523107"/>
              </a:tblGrid>
              <a:tr h="548640">
                <a:tc>
                  <a:txBody>
                    <a:bodyPr/>
                    <a:lstStyle/>
                    <a:p>
                      <a:r>
                        <a:rPr lang="en-US" sz="2800" dirty="0" smtClean="0"/>
                        <a:t>ELEMENT</a:t>
                      </a:r>
                      <a:endParaRPr lang="en-US" sz="2800" dirty="0"/>
                    </a:p>
                  </a:txBody>
                  <a:tcPr/>
                </a:tc>
                <a:tc>
                  <a:txBody>
                    <a:bodyPr/>
                    <a:lstStyle/>
                    <a:p>
                      <a:r>
                        <a:rPr lang="en-US" sz="2800" dirty="0" smtClean="0"/>
                        <a:t>FUNCTIONALITY</a:t>
                      </a:r>
                      <a:endParaRPr lang="en-US" sz="2800" dirty="0"/>
                    </a:p>
                  </a:txBody>
                  <a:tcPr/>
                </a:tc>
              </a:tr>
              <a:tr h="548640">
                <a:tc>
                  <a:txBody>
                    <a:bodyPr/>
                    <a:lstStyle/>
                    <a:p>
                      <a:r>
                        <a:rPr lang="en-US" sz="2800" smtClean="0">
                          <a:latin typeface="Consolas"/>
                          <a:cs typeface="Consolas"/>
                        </a:rPr>
                        <a:t>&lt;b&gt;</a:t>
                      </a:r>
                      <a:endParaRPr lang="en-US" sz="2800" dirty="0">
                        <a:latin typeface="Consolas"/>
                        <a:cs typeface="Consolas"/>
                      </a:endParaRPr>
                    </a:p>
                  </a:txBody>
                  <a:tcPr/>
                </a:tc>
                <a:tc>
                  <a:txBody>
                    <a:bodyPr/>
                    <a:lstStyle/>
                    <a:p>
                      <a:r>
                        <a:rPr lang="en-US" sz="2800" dirty="0" smtClean="0"/>
                        <a:t>Defines bold text</a:t>
                      </a:r>
                      <a:endParaRPr lang="en-US" sz="2800" dirty="0"/>
                    </a:p>
                  </a:txBody>
                  <a:tcPr/>
                </a:tc>
              </a:tr>
              <a:tr h="548640">
                <a:tc>
                  <a:txBody>
                    <a:bodyPr/>
                    <a:lstStyle/>
                    <a:p>
                      <a:r>
                        <a:rPr lang="en-US" sz="2800" dirty="0" smtClean="0">
                          <a:latin typeface="Consolas"/>
                          <a:cs typeface="Consolas"/>
                        </a:rPr>
                        <a:t>&lt;</a:t>
                      </a:r>
                      <a:r>
                        <a:rPr lang="en-US" sz="2800" dirty="0" err="1" smtClean="0">
                          <a:latin typeface="Consolas"/>
                          <a:cs typeface="Consolas"/>
                        </a:rPr>
                        <a:t>em</a:t>
                      </a:r>
                      <a:r>
                        <a:rPr lang="en-US" sz="2800" dirty="0" smtClean="0">
                          <a:latin typeface="Consolas"/>
                          <a:cs typeface="Consolas"/>
                        </a:rPr>
                        <a:t>&gt;</a:t>
                      </a:r>
                      <a:endParaRPr lang="en-US" sz="2800" dirty="0">
                        <a:latin typeface="Consolas"/>
                        <a:cs typeface="Consolas"/>
                      </a:endParaRPr>
                    </a:p>
                  </a:txBody>
                  <a:tcPr/>
                </a:tc>
                <a:tc>
                  <a:txBody>
                    <a:bodyPr/>
                    <a:lstStyle/>
                    <a:p>
                      <a:r>
                        <a:rPr lang="en-US" sz="2800" dirty="0" smtClean="0"/>
                        <a:t>Defines emphasized text</a:t>
                      </a:r>
                      <a:endParaRPr lang="en-US" sz="2800" dirty="0"/>
                    </a:p>
                  </a:txBody>
                  <a:tcPr/>
                </a:tc>
              </a:tr>
              <a:tr h="548640">
                <a:tc>
                  <a:txBody>
                    <a:bodyPr/>
                    <a:lstStyle/>
                    <a:p>
                      <a:r>
                        <a:rPr lang="en-US" sz="2800" dirty="0" smtClean="0">
                          <a:latin typeface="Consolas"/>
                          <a:cs typeface="Consolas"/>
                        </a:rPr>
                        <a:t>&lt;</a:t>
                      </a:r>
                      <a:r>
                        <a:rPr lang="en-US" sz="2800" dirty="0" err="1" smtClean="0">
                          <a:latin typeface="Consolas"/>
                          <a:cs typeface="Consolas"/>
                        </a:rPr>
                        <a:t>i</a:t>
                      </a:r>
                      <a:r>
                        <a:rPr lang="en-US" sz="2800" dirty="0" smtClean="0">
                          <a:latin typeface="Consolas"/>
                          <a:cs typeface="Consolas"/>
                        </a:rPr>
                        <a:t>&gt;</a:t>
                      </a:r>
                      <a:endParaRPr lang="en-US" sz="2800" dirty="0">
                        <a:latin typeface="Consolas"/>
                        <a:cs typeface="Consolas"/>
                      </a:endParaRPr>
                    </a:p>
                  </a:txBody>
                  <a:tcPr/>
                </a:tc>
                <a:tc>
                  <a:txBody>
                    <a:bodyPr/>
                    <a:lstStyle/>
                    <a:p>
                      <a:r>
                        <a:rPr lang="en-US" sz="2800" dirty="0" smtClean="0"/>
                        <a:t>Defines italicized text</a:t>
                      </a:r>
                      <a:endParaRPr lang="en-US" sz="2800" dirty="0"/>
                    </a:p>
                  </a:txBody>
                  <a:tcPr/>
                </a:tc>
              </a:tr>
              <a:tr h="548640">
                <a:tc>
                  <a:txBody>
                    <a:bodyPr/>
                    <a:lstStyle/>
                    <a:p>
                      <a:r>
                        <a:rPr lang="en-US" sz="2800" dirty="0" smtClean="0">
                          <a:latin typeface="Consolas"/>
                          <a:cs typeface="Consolas"/>
                        </a:rPr>
                        <a:t>&lt;small&gt;</a:t>
                      </a:r>
                      <a:endParaRPr lang="en-US" sz="2800" dirty="0">
                        <a:latin typeface="Consolas"/>
                        <a:cs typeface="Consolas"/>
                      </a:endParaRPr>
                    </a:p>
                  </a:txBody>
                  <a:tcPr/>
                </a:tc>
                <a:tc>
                  <a:txBody>
                    <a:bodyPr/>
                    <a:lstStyle/>
                    <a:p>
                      <a:r>
                        <a:rPr lang="en-US" sz="2800" dirty="0" smtClean="0"/>
                        <a:t>Defines smaller text</a:t>
                      </a:r>
                      <a:endParaRPr lang="en-US" sz="2800" dirty="0"/>
                    </a:p>
                  </a:txBody>
                  <a:tcPr/>
                </a:tc>
              </a:tr>
              <a:tr h="548640">
                <a:tc>
                  <a:txBody>
                    <a:bodyPr/>
                    <a:lstStyle/>
                    <a:p>
                      <a:r>
                        <a:rPr lang="en-US" sz="2800" dirty="0" smtClean="0">
                          <a:latin typeface="Consolas"/>
                          <a:cs typeface="Consolas"/>
                        </a:rPr>
                        <a:t>&lt;strong&gt;</a:t>
                      </a:r>
                      <a:endParaRPr lang="en-US" sz="2800" dirty="0">
                        <a:latin typeface="Consolas"/>
                        <a:cs typeface="Consolas"/>
                      </a:endParaRPr>
                    </a:p>
                  </a:txBody>
                  <a:tcPr/>
                </a:tc>
                <a:tc>
                  <a:txBody>
                    <a:bodyPr/>
                    <a:lstStyle/>
                    <a:p>
                      <a:r>
                        <a:rPr lang="en-US" sz="2800" dirty="0" smtClean="0"/>
                        <a:t>Defines important text</a:t>
                      </a:r>
                      <a:endParaRPr lang="en-US" sz="2800" dirty="0"/>
                    </a:p>
                  </a:txBody>
                  <a:tcPr/>
                </a:tc>
              </a:tr>
              <a:tr h="548640">
                <a:tc>
                  <a:txBody>
                    <a:bodyPr/>
                    <a:lstStyle/>
                    <a:p>
                      <a:r>
                        <a:rPr lang="en-US" sz="2800" dirty="0" smtClean="0">
                          <a:latin typeface="Consolas"/>
                          <a:cs typeface="Consolas"/>
                        </a:rPr>
                        <a:t>&lt;sub&gt;</a:t>
                      </a:r>
                      <a:endParaRPr lang="en-US" sz="2800" dirty="0">
                        <a:latin typeface="Consolas"/>
                        <a:cs typeface="Consola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t>Defines subscript</a:t>
                      </a:r>
                      <a:r>
                        <a:rPr lang="en-US" sz="2800" baseline="0" dirty="0" smtClean="0"/>
                        <a:t> text</a:t>
                      </a:r>
                      <a:endParaRPr lang="en-US" sz="2800" dirty="0" smtClean="0"/>
                    </a:p>
                  </a:txBody>
                  <a:tcPr/>
                </a:tc>
              </a:tr>
              <a:tr h="548640">
                <a:tc>
                  <a:txBody>
                    <a:bodyPr/>
                    <a:lstStyle/>
                    <a:p>
                      <a:r>
                        <a:rPr lang="en-US" sz="2800" dirty="0" smtClean="0">
                          <a:latin typeface="Consolas"/>
                          <a:cs typeface="Consolas"/>
                        </a:rPr>
                        <a:t>&lt;sup&gt;</a:t>
                      </a:r>
                      <a:endParaRPr lang="en-US" sz="2800" dirty="0">
                        <a:latin typeface="Consolas"/>
                        <a:cs typeface="Consola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smtClean="0"/>
                        <a:t>Defines superscript text</a:t>
                      </a:r>
                    </a:p>
                  </a:txBody>
                  <a:tcPr/>
                </a:tc>
              </a:tr>
            </a:tbl>
          </a:graphicData>
        </a:graphic>
      </p:graphicFrame>
    </p:spTree>
    <p:extLst>
      <p:ext uri="{BB962C8B-B14F-4D97-AF65-F5344CB8AC3E}">
        <p14:creationId xmlns:p14="http://schemas.microsoft.com/office/powerpoint/2010/main" xmlns="" val="405265184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1097280"/>
            <a:ext cx="7315200" cy="1200329"/>
          </a:xfrm>
        </p:spPr>
        <p:txBody>
          <a:bodyPr/>
          <a:lstStyle/>
          <a:p>
            <a:r>
              <a:rPr lang="en-US" dirty="0" smtClean="0"/>
              <a:t>HTML</a:t>
            </a:r>
            <a:endParaRPr lang="en-US" dirty="0"/>
          </a:p>
        </p:txBody>
      </p:sp>
      <p:sp>
        <p:nvSpPr>
          <p:cNvPr id="3" name="Rounded Rectangle 2"/>
          <p:cNvSpPr/>
          <p:nvPr/>
        </p:nvSpPr>
        <p:spPr bwMode="auto">
          <a:xfrm>
            <a:off x="46037" y="5097462"/>
            <a:ext cx="6354762" cy="15240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b="1" dirty="0" err="1" smtClean="0">
                <a:gradFill>
                  <a:gsLst>
                    <a:gs pos="0">
                      <a:srgbClr val="FFFFFF"/>
                    </a:gs>
                    <a:gs pos="100000">
                      <a:srgbClr val="FFFFFF"/>
                    </a:gs>
                  </a:gsLst>
                  <a:lin ang="5400000" scaled="0"/>
                </a:gradFill>
                <a:ea typeface="Segoe UI" pitchFamily="34" charset="0"/>
                <a:cs typeface="Segoe UI" pitchFamily="34" charset="0"/>
              </a:rPr>
              <a:t>Beangate</a:t>
            </a:r>
            <a:r>
              <a:rPr lang="en-US" sz="3200" b="1" dirty="0" smtClean="0">
                <a:gradFill>
                  <a:gsLst>
                    <a:gs pos="0">
                      <a:srgbClr val="FFFFFF"/>
                    </a:gs>
                    <a:gs pos="100000">
                      <a:srgbClr val="FFFFFF"/>
                    </a:gs>
                  </a:gsLst>
                  <a:lin ang="5400000" scaled="0"/>
                </a:gradFill>
                <a:ea typeface="Segoe UI" pitchFamily="34" charset="0"/>
                <a:cs typeface="Segoe UI" pitchFamily="34" charset="0"/>
              </a:rPr>
              <a:t> IT Solutions </a:t>
            </a:r>
            <a:r>
              <a:rPr lang="en-US" sz="3200" b="1" dirty="0" err="1" smtClean="0">
                <a:gradFill>
                  <a:gsLst>
                    <a:gs pos="0">
                      <a:srgbClr val="FFFFFF"/>
                    </a:gs>
                    <a:gs pos="100000">
                      <a:srgbClr val="FFFFFF"/>
                    </a:gs>
                  </a:gsLst>
                  <a:lin ang="5400000" scaled="0"/>
                </a:gradFill>
                <a:ea typeface="Segoe UI" pitchFamily="34" charset="0"/>
                <a:cs typeface="Segoe UI" pitchFamily="34" charset="0"/>
              </a:rPr>
              <a:t>Pvt.Ltd</a:t>
            </a:r>
            <a:r>
              <a:rPr lang="en-US" sz="3200" b="1" dirty="0" smtClean="0">
                <a:gradFill>
                  <a:gsLst>
                    <a:gs pos="0">
                      <a:srgbClr val="FFFFFF"/>
                    </a:gs>
                    <a:gs pos="100000">
                      <a:srgbClr val="FFFFFF"/>
                    </a:gs>
                  </a:gsLst>
                  <a:lin ang="5400000" scaled="0"/>
                </a:gradFill>
                <a:ea typeface="Segoe UI" pitchFamily="34" charset="0"/>
                <a:cs typeface="Segoe UI" pitchFamily="34" charset="0"/>
              </a:rPr>
              <a:t>.</a:t>
            </a:r>
          </a:p>
          <a:p>
            <a:pPr algn="ctr" defTabSz="932472" fontAlgn="base">
              <a:lnSpc>
                <a:spcPct val="90000"/>
              </a:lnSpc>
              <a:spcBef>
                <a:spcPct val="0"/>
              </a:spcBef>
              <a:spcAft>
                <a:spcPct val="0"/>
              </a:spcAft>
            </a:pPr>
            <a:r>
              <a:rPr lang="en-US" sz="3200" b="1" dirty="0" smtClean="0">
                <a:gradFill>
                  <a:gsLst>
                    <a:gs pos="0">
                      <a:srgbClr val="FFFFFF"/>
                    </a:gs>
                    <a:gs pos="100000">
                      <a:srgbClr val="FFFFFF"/>
                    </a:gs>
                  </a:gsLst>
                  <a:lin ang="5400000" scaled="0"/>
                </a:gradFill>
                <a:ea typeface="Segoe UI" pitchFamily="34" charset="0"/>
                <a:cs typeface="Segoe UI" pitchFamily="34" charset="0"/>
              </a:rPr>
              <a:t>Bhopal (M.P)</a:t>
            </a:r>
            <a:endParaRPr lang="en-US" sz="2400" b="1"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xmlns="" val="2089018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0262"/>
          </a:xfrm>
        </p:spPr>
        <p:txBody>
          <a:bodyPr/>
          <a:lstStyle/>
          <a:p>
            <a:pPr algn="ctr"/>
            <a:r>
              <a:rPr b="1"/>
              <a:t>HTML Headings</a:t>
            </a:r>
          </a:p>
        </p:txBody>
      </p:sp>
      <p:sp>
        <p:nvSpPr>
          <p:cNvPr id="4" name="Text Placeholder 3"/>
          <p:cNvSpPr>
            <a:spLocks noGrp="1"/>
          </p:cNvSpPr>
          <p:nvPr>
            <p:ph type="body" sz="quarter" idx="11"/>
          </p:nvPr>
        </p:nvSpPr>
        <p:spPr>
          <a:xfrm>
            <a:off x="0" y="677862"/>
            <a:ext cx="12436475" cy="3293530"/>
          </a:xfrm>
        </p:spPr>
        <p:txBody>
          <a:bodyPr/>
          <a:lstStyle/>
          <a:p>
            <a:pPr>
              <a:lnSpc>
                <a:spcPct val="150000"/>
              </a:lnSpc>
              <a:buFont typeface="Wingdings" pitchFamily="2" charset="2"/>
              <a:buChar char="Ø"/>
            </a:pPr>
            <a:r>
              <a:rPr lang="en-US" spc="-30" dirty="0" smtClean="0">
                <a:solidFill>
                  <a:schemeClr val="tx1">
                    <a:lumMod val="50000"/>
                  </a:schemeClr>
                </a:solidFill>
                <a:latin typeface="Georgia" pitchFamily="18" charset="0"/>
                <a:ea typeface="Tahoma" pitchFamily="34" charset="0"/>
                <a:cs typeface="Tahoma" pitchFamily="34" charset="0"/>
              </a:rPr>
              <a:t>Headings are defined with the &lt;h1&gt; to &lt;h6&gt; tags.</a:t>
            </a:r>
          </a:p>
          <a:p>
            <a:pPr>
              <a:lnSpc>
                <a:spcPct val="150000"/>
              </a:lnSpc>
              <a:buFont typeface="Wingdings" pitchFamily="2" charset="2"/>
              <a:buChar char="Ø"/>
            </a:pPr>
            <a:r>
              <a:rPr lang="en-US" spc="-30" dirty="0" smtClean="0">
                <a:solidFill>
                  <a:schemeClr val="tx1">
                    <a:lumMod val="50000"/>
                  </a:schemeClr>
                </a:solidFill>
                <a:latin typeface="Georgia" pitchFamily="18" charset="0"/>
                <a:ea typeface="Tahoma" pitchFamily="34" charset="0"/>
                <a:cs typeface="Tahoma" pitchFamily="34" charset="0"/>
              </a:rPr>
              <a:t>&lt;h1&gt; defines the most important heading. &lt;h6&gt; defines the least important heading.</a:t>
            </a:r>
          </a:p>
          <a:p>
            <a:pPr>
              <a:lnSpc>
                <a:spcPct val="150000"/>
              </a:lnSpc>
              <a:buNone/>
            </a:pPr>
            <a:r>
              <a:rPr lang="en-US" sz="2400" spc="-30" dirty="0" smtClean="0">
                <a:solidFill>
                  <a:srgbClr val="0070C0"/>
                </a:solidFill>
                <a:latin typeface="Georgia" pitchFamily="18" charset="0"/>
                <a:ea typeface="Tahoma" pitchFamily="34" charset="0"/>
                <a:cs typeface="Tahoma" pitchFamily="34" charset="0"/>
              </a:rPr>
              <a:t>Headings Are Important:</a:t>
            </a:r>
          </a:p>
          <a:p>
            <a:pPr>
              <a:lnSpc>
                <a:spcPct val="150000"/>
              </a:lnSpc>
              <a:buFont typeface="Wingdings" pitchFamily="2" charset="2"/>
              <a:buChar char="Ø"/>
            </a:pPr>
            <a:r>
              <a:rPr lang="en-US" spc="-30" dirty="0" smtClean="0">
                <a:solidFill>
                  <a:schemeClr val="tx1">
                    <a:lumMod val="50000"/>
                  </a:schemeClr>
                </a:solidFill>
                <a:latin typeface="Georgia" pitchFamily="18" charset="0"/>
                <a:ea typeface="Tahoma" pitchFamily="34" charset="0"/>
                <a:cs typeface="Tahoma" pitchFamily="34" charset="0"/>
              </a:rPr>
              <a:t>Search engines use the headings to index the structure and content of your web pages.</a:t>
            </a:r>
          </a:p>
          <a:p>
            <a:pPr>
              <a:lnSpc>
                <a:spcPct val="150000"/>
              </a:lnSpc>
              <a:buFont typeface="Wingdings" pitchFamily="2" charset="2"/>
              <a:buChar char="Ø"/>
            </a:pPr>
            <a:r>
              <a:rPr lang="en-US" spc="-30" dirty="0" smtClean="0">
                <a:solidFill>
                  <a:schemeClr val="tx1">
                    <a:lumMod val="50000"/>
                  </a:schemeClr>
                </a:solidFill>
                <a:latin typeface="Georgia" pitchFamily="18" charset="0"/>
                <a:ea typeface="Tahoma" pitchFamily="34" charset="0"/>
                <a:cs typeface="Tahoma" pitchFamily="34" charset="0"/>
              </a:rPr>
              <a:t>Users skim your pages by its headings. It is important to use headings to show the document structure.</a:t>
            </a:r>
          </a:p>
          <a:p>
            <a:pPr marL="457200" indent="-457200">
              <a:lnSpc>
                <a:spcPct val="150000"/>
              </a:lnSpc>
              <a:buFont typeface="Arial"/>
              <a:buChar char="•"/>
            </a:pPr>
            <a:endParaRPr lang="en-US" sz="1600" dirty="0"/>
          </a:p>
        </p:txBody>
      </p:sp>
      <p:sp>
        <p:nvSpPr>
          <p:cNvPr id="5" name="Title 1"/>
          <p:cNvSpPr txBox="1">
            <a:spLocks/>
          </p:cNvSpPr>
          <p:nvPr/>
        </p:nvSpPr>
        <p:spPr>
          <a:xfrm>
            <a:off x="0" y="4106862"/>
            <a:ext cx="12436475" cy="685800"/>
          </a:xfrm>
          <a:prstGeom prst="rect">
            <a:avLst/>
          </a:prstGeom>
        </p:spPr>
        <p:txBody>
          <a:bodyPr vert="horz" wrap="square" lIns="91440" tIns="91440" rIns="91440" bIns="91440" rtlCol="0" anchor="t">
            <a:noAutofit/>
          </a:body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70" normalizeH="0" baseline="0" noProof="0" dirty="0" smtClean="0">
                <a:ln w="3175">
                  <a:noFill/>
                </a:ln>
                <a:solidFill>
                  <a:schemeClr val="tx2"/>
                </a:solidFill>
                <a:effectLst/>
                <a:uLnTx/>
                <a:uFillTx/>
                <a:latin typeface="+mj-lt"/>
                <a:ea typeface="+mn-ea"/>
                <a:cs typeface="Segoe UI" pitchFamily="34" charset="0"/>
              </a:rPr>
              <a:t>Head</a:t>
            </a:r>
            <a:r>
              <a:rPr kumimoji="0" lang="en-US" sz="4800" b="1" i="0" u="none" strike="noStrike" kern="1200" cap="none" spc="-70" normalizeH="0" noProof="0" dirty="0" smtClean="0">
                <a:ln w="3175">
                  <a:noFill/>
                </a:ln>
                <a:solidFill>
                  <a:schemeClr val="tx2"/>
                </a:solidFill>
                <a:effectLst/>
                <a:uLnTx/>
                <a:uFillTx/>
                <a:latin typeface="+mj-lt"/>
                <a:ea typeface="+mn-ea"/>
                <a:cs typeface="Segoe UI" pitchFamily="34" charset="0"/>
              </a:rPr>
              <a:t> Element</a:t>
            </a:r>
            <a:endParaRPr kumimoji="0" lang="en-US" sz="4800" b="1" i="0" u="none" strike="noStrike" kern="1200" cap="none" spc="-70" normalizeH="0" baseline="0" noProof="0" dirty="0" smtClean="0">
              <a:ln w="3175">
                <a:noFill/>
              </a:ln>
              <a:solidFill>
                <a:schemeClr val="tx2"/>
              </a:solidFill>
              <a:effectLst/>
              <a:uLnTx/>
              <a:uFillTx/>
              <a:latin typeface="+mj-lt"/>
              <a:ea typeface="+mn-ea"/>
              <a:cs typeface="Segoe UI" pitchFamily="34" charset="0"/>
            </a:endParaRPr>
          </a:p>
        </p:txBody>
      </p:sp>
      <p:sp>
        <p:nvSpPr>
          <p:cNvPr id="7" name="Text Placeholder 3"/>
          <p:cNvSpPr txBox="1">
            <a:spLocks/>
          </p:cNvSpPr>
          <p:nvPr/>
        </p:nvSpPr>
        <p:spPr>
          <a:xfrm>
            <a:off x="0" y="4868862"/>
            <a:ext cx="12436475" cy="1950086"/>
          </a:xfrm>
          <a:prstGeom prst="rect">
            <a:avLst/>
          </a:prstGeom>
        </p:spPr>
        <p:txBody>
          <a:bodyPr vert="horz" wrap="square" lIns="91440" tIns="91440" rIns="91440" bIns="91440" rtlCol="0">
            <a:spAutoFit/>
          </a:bodyPr>
          <a:lstStyle/>
          <a:p>
            <a:pPr marL="228600" indent="-228600">
              <a:lnSpc>
                <a:spcPct val="150000"/>
              </a:lnSpc>
              <a:spcBef>
                <a:spcPts val="600"/>
              </a:spcBef>
              <a:buSzPct val="90000"/>
              <a:buFont typeface="Wingdings" pitchFamily="2" charset="2"/>
              <a:buChar char="Ø"/>
            </a:pPr>
            <a:r>
              <a:rPr lang="en-US" spc="-30" dirty="0" smtClean="0">
                <a:solidFill>
                  <a:schemeClr val="tx1">
                    <a:lumMod val="50000"/>
                  </a:schemeClr>
                </a:solidFill>
                <a:latin typeface="Georgia" pitchFamily="18" charset="0"/>
                <a:ea typeface="Tahoma" pitchFamily="34" charset="0"/>
                <a:cs typeface="Tahoma" pitchFamily="34" charset="0"/>
              </a:rPr>
              <a:t>The HTML &lt;head&gt; element has nothing to do with HTML headings.</a:t>
            </a:r>
          </a:p>
          <a:p>
            <a:pPr marL="228600" indent="-228600">
              <a:lnSpc>
                <a:spcPct val="150000"/>
              </a:lnSpc>
              <a:spcBef>
                <a:spcPts val="600"/>
              </a:spcBef>
              <a:buSzPct val="90000"/>
              <a:buFont typeface="Wingdings" pitchFamily="2" charset="2"/>
              <a:buChar char="Ø"/>
            </a:pPr>
            <a:r>
              <a:rPr lang="en-US" spc="-30" dirty="0" smtClean="0">
                <a:solidFill>
                  <a:schemeClr val="tx1">
                    <a:lumMod val="50000"/>
                  </a:schemeClr>
                </a:solidFill>
                <a:latin typeface="Georgia" pitchFamily="18" charset="0"/>
                <a:ea typeface="Tahoma" pitchFamily="34" charset="0"/>
                <a:cs typeface="Tahoma" pitchFamily="34" charset="0"/>
              </a:rPr>
              <a:t>The &lt;head&gt; element is a container for metadata. HTML metadata is data about the HTML document. Metadata is not displayed.</a:t>
            </a:r>
          </a:p>
          <a:p>
            <a:pPr marL="228600" indent="-228600">
              <a:lnSpc>
                <a:spcPct val="150000"/>
              </a:lnSpc>
              <a:spcBef>
                <a:spcPts val="600"/>
              </a:spcBef>
              <a:buSzPct val="90000"/>
              <a:buFont typeface="Wingdings" pitchFamily="2" charset="2"/>
              <a:buChar char="Ø"/>
            </a:pPr>
            <a:r>
              <a:rPr lang="en-US" spc="-30" dirty="0" smtClean="0">
                <a:solidFill>
                  <a:schemeClr val="tx1">
                    <a:lumMod val="50000"/>
                  </a:schemeClr>
                </a:solidFill>
                <a:latin typeface="Georgia" pitchFamily="18" charset="0"/>
                <a:ea typeface="Tahoma" pitchFamily="34" charset="0"/>
                <a:cs typeface="Tahoma" pitchFamily="34" charset="0"/>
              </a:rPr>
              <a:t>The &lt;head&gt; element is placed between the &lt;html&gt; tag and the &lt;body&gt; tag:</a:t>
            </a:r>
          </a:p>
        </p:txBody>
      </p:sp>
    </p:spTree>
    <p:extLst>
      <p:ext uri="{BB962C8B-B14F-4D97-AF65-F5344CB8AC3E}">
        <p14:creationId xmlns:p14="http://schemas.microsoft.com/office/powerpoint/2010/main" xmlns="" val="265376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500"/>
                                        <p:tgtEl>
                                          <p:spTgt spid="7">
                                            <p:txEl>
                                              <p:pRg st="0" end="0"/>
                                            </p:txEl>
                                          </p:spTgt>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fade">
                                      <p:cBhvr>
                                        <p:cTn id="34" dur="500"/>
                                        <p:tgtEl>
                                          <p:spTgt spid="7">
                                            <p:txEl>
                                              <p:pRg st="1" end="1"/>
                                            </p:txEl>
                                          </p:spTgt>
                                        </p:tgtEl>
                                      </p:cBhvr>
                                    </p:animEffect>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0262"/>
          </a:xfrm>
        </p:spPr>
        <p:txBody>
          <a:bodyPr/>
          <a:lstStyle/>
          <a:p>
            <a:pPr algn="ctr"/>
            <a:r>
              <a:rPr b="1"/>
              <a:t>HTML </a:t>
            </a:r>
            <a:r>
              <a:rPr b="1" smtClean="0"/>
              <a:t>Paragraph</a:t>
            </a:r>
            <a:endParaRPr b="1"/>
          </a:p>
        </p:txBody>
      </p:sp>
      <p:sp>
        <p:nvSpPr>
          <p:cNvPr id="4" name="Text Placeholder 3"/>
          <p:cNvSpPr>
            <a:spLocks noGrp="1"/>
          </p:cNvSpPr>
          <p:nvPr>
            <p:ph type="body" sz="quarter" idx="11"/>
          </p:nvPr>
        </p:nvSpPr>
        <p:spPr>
          <a:xfrm>
            <a:off x="-1" y="830263"/>
            <a:ext cx="12436475" cy="1425005"/>
          </a:xfrm>
        </p:spPr>
        <p:txBody>
          <a:bodyPr/>
          <a:lstStyle/>
          <a:p>
            <a:pPr>
              <a:buFont typeface="Wingdings" pitchFamily="2" charset="2"/>
              <a:buChar char="Ø"/>
            </a:pPr>
            <a:r>
              <a:rPr lang="en-US" sz="2800" spc="-30" dirty="0" smtClean="0">
                <a:solidFill>
                  <a:schemeClr val="tx1">
                    <a:lumMod val="50000"/>
                  </a:schemeClr>
                </a:solidFill>
                <a:latin typeface="Georgia" pitchFamily="18" charset="0"/>
                <a:ea typeface="Tahoma" pitchFamily="34" charset="0"/>
                <a:cs typeface="Tahoma" pitchFamily="34" charset="0"/>
              </a:rPr>
              <a:t>The HTML &lt;p&gt; element defines a paragraph</a:t>
            </a:r>
          </a:p>
          <a:p>
            <a:pPr>
              <a:buFont typeface="Wingdings" pitchFamily="2" charset="2"/>
              <a:buChar char="Ø"/>
            </a:pPr>
            <a:r>
              <a:rPr lang="en-US" sz="2800" spc="-30" dirty="0" smtClean="0">
                <a:solidFill>
                  <a:schemeClr val="tx1">
                    <a:lumMod val="50000"/>
                  </a:schemeClr>
                </a:solidFill>
                <a:latin typeface="Georgia" pitchFamily="18" charset="0"/>
                <a:ea typeface="Tahoma" pitchFamily="34" charset="0"/>
                <a:cs typeface="Tahoma" pitchFamily="34" charset="0"/>
              </a:rPr>
              <a:t>Browsers automatically add some white space (a margin) before and after a paragraph</a:t>
            </a:r>
            <a:r>
              <a:rPr lang="en-US" dirty="0" smtClean="0"/>
              <a:t>.</a:t>
            </a:r>
            <a:endParaRPr lang="en-US" dirty="0"/>
          </a:p>
        </p:txBody>
      </p:sp>
      <p:sp>
        <p:nvSpPr>
          <p:cNvPr id="5" name="Title 1"/>
          <p:cNvSpPr txBox="1">
            <a:spLocks/>
          </p:cNvSpPr>
          <p:nvPr/>
        </p:nvSpPr>
        <p:spPr>
          <a:xfrm>
            <a:off x="0" y="4411662"/>
            <a:ext cx="12436475" cy="685800"/>
          </a:xfrm>
          <a:prstGeom prst="rect">
            <a:avLst/>
          </a:prstGeom>
        </p:spPr>
        <p:txBody>
          <a:bodyPr vert="horz" wrap="square" lIns="91440" tIns="91440" rIns="91440" bIns="91440" rtlCol="0" anchor="t">
            <a:noAutofit/>
          </a:bodyPr>
          <a:lstStyle/>
          <a:p>
            <a:pPr algn="ctr">
              <a:lnSpc>
                <a:spcPct val="90000"/>
              </a:lnSpc>
              <a:spcBef>
                <a:spcPct val="0"/>
              </a:spcBef>
            </a:pPr>
            <a:r>
              <a:rPr lang="en-US" sz="4800" b="1" spc="-70" dirty="0" smtClean="0">
                <a:ln w="3175">
                  <a:noFill/>
                </a:ln>
                <a:solidFill>
                  <a:schemeClr val="tx2"/>
                </a:solidFill>
                <a:latin typeface="+mj-lt"/>
                <a:cs typeface="Segoe UI" pitchFamily="34" charset="0"/>
              </a:rPr>
              <a:t>HTML Comments</a:t>
            </a:r>
          </a:p>
        </p:txBody>
      </p:sp>
      <p:sp>
        <p:nvSpPr>
          <p:cNvPr id="7" name="Text Placeholder 3"/>
          <p:cNvSpPr txBox="1">
            <a:spLocks/>
          </p:cNvSpPr>
          <p:nvPr/>
        </p:nvSpPr>
        <p:spPr>
          <a:xfrm>
            <a:off x="0" y="3116262"/>
            <a:ext cx="12436475" cy="1477328"/>
          </a:xfrm>
          <a:prstGeom prst="rect">
            <a:avLst/>
          </a:prstGeom>
        </p:spPr>
        <p:txBody>
          <a:bodyPr vert="horz" wrap="square" lIns="91440" tIns="91440" rIns="91440" bIns="91440" rtlCol="0">
            <a:spAutoFit/>
          </a:bodyPr>
          <a:lstStyle/>
          <a:p>
            <a:pPr marL="228600" indent="-228600">
              <a:lnSpc>
                <a:spcPct val="90000"/>
              </a:lnSpc>
              <a:spcBef>
                <a:spcPts val="600"/>
              </a:spcBef>
              <a:buSzPct val="90000"/>
              <a:buFont typeface="Wingdings" pitchFamily="2" charset="2"/>
              <a:buChar char="Ø"/>
            </a:pPr>
            <a:r>
              <a:rPr lang="en-US" sz="2800" spc="-30" dirty="0" smtClean="0">
                <a:solidFill>
                  <a:schemeClr val="tx1">
                    <a:lumMod val="50000"/>
                  </a:schemeClr>
                </a:solidFill>
                <a:latin typeface="Georgia" pitchFamily="18" charset="0"/>
                <a:ea typeface="Tahoma" pitchFamily="34" charset="0"/>
                <a:cs typeface="Tahoma" pitchFamily="34" charset="0"/>
              </a:rPr>
              <a:t>The HTML &lt;</a:t>
            </a:r>
            <a:r>
              <a:rPr lang="en-US" sz="2800" spc="-30" dirty="0" err="1" smtClean="0">
                <a:solidFill>
                  <a:schemeClr val="tx1">
                    <a:lumMod val="50000"/>
                  </a:schemeClr>
                </a:solidFill>
                <a:latin typeface="Georgia" pitchFamily="18" charset="0"/>
                <a:ea typeface="Tahoma" pitchFamily="34" charset="0"/>
                <a:cs typeface="Tahoma" pitchFamily="34" charset="0"/>
              </a:rPr>
              <a:t>br</a:t>
            </a:r>
            <a:r>
              <a:rPr lang="en-US" sz="2800" spc="-30" dirty="0" smtClean="0">
                <a:solidFill>
                  <a:schemeClr val="tx1">
                    <a:lumMod val="50000"/>
                  </a:schemeClr>
                </a:solidFill>
                <a:latin typeface="Georgia" pitchFamily="18" charset="0"/>
                <a:ea typeface="Tahoma" pitchFamily="34" charset="0"/>
                <a:cs typeface="Tahoma" pitchFamily="34" charset="0"/>
              </a:rPr>
              <a:t>&gt; element defines a line break.</a:t>
            </a:r>
          </a:p>
          <a:p>
            <a:pPr marL="228600" indent="-228600">
              <a:lnSpc>
                <a:spcPct val="90000"/>
              </a:lnSpc>
              <a:spcBef>
                <a:spcPts val="600"/>
              </a:spcBef>
              <a:buSzPct val="90000"/>
              <a:buFont typeface="Wingdings" pitchFamily="2" charset="2"/>
              <a:buChar char="Ø"/>
            </a:pPr>
            <a:r>
              <a:rPr lang="en-US" sz="2800" spc="-30" dirty="0" smtClean="0">
                <a:solidFill>
                  <a:schemeClr val="tx1">
                    <a:lumMod val="50000"/>
                  </a:schemeClr>
                </a:solidFill>
                <a:latin typeface="Georgia" pitchFamily="18" charset="0"/>
                <a:ea typeface="Tahoma" pitchFamily="34" charset="0"/>
                <a:cs typeface="Tahoma" pitchFamily="34" charset="0"/>
              </a:rPr>
              <a:t>Use &lt;</a:t>
            </a:r>
            <a:r>
              <a:rPr lang="en-US" sz="2800" spc="-30" dirty="0" err="1" smtClean="0">
                <a:solidFill>
                  <a:schemeClr val="tx1">
                    <a:lumMod val="50000"/>
                  </a:schemeClr>
                </a:solidFill>
                <a:latin typeface="Georgia" pitchFamily="18" charset="0"/>
                <a:ea typeface="Tahoma" pitchFamily="34" charset="0"/>
                <a:cs typeface="Tahoma" pitchFamily="34" charset="0"/>
              </a:rPr>
              <a:t>br</a:t>
            </a:r>
            <a:r>
              <a:rPr lang="en-US" sz="2800" spc="-30" dirty="0" smtClean="0">
                <a:solidFill>
                  <a:schemeClr val="tx1">
                    <a:lumMod val="50000"/>
                  </a:schemeClr>
                </a:solidFill>
                <a:latin typeface="Georgia" pitchFamily="18" charset="0"/>
                <a:ea typeface="Tahoma" pitchFamily="34" charset="0"/>
                <a:cs typeface="Tahoma" pitchFamily="34" charset="0"/>
              </a:rPr>
              <a:t>&gt; if you want a line break (a new line) without starting a new paragraph</a:t>
            </a:r>
          </a:p>
        </p:txBody>
      </p:sp>
      <p:sp>
        <p:nvSpPr>
          <p:cNvPr id="6" name="Title 1"/>
          <p:cNvSpPr txBox="1">
            <a:spLocks/>
          </p:cNvSpPr>
          <p:nvPr/>
        </p:nvSpPr>
        <p:spPr>
          <a:xfrm>
            <a:off x="152400" y="2506662"/>
            <a:ext cx="12436475" cy="685800"/>
          </a:xfrm>
          <a:prstGeom prst="rect">
            <a:avLst/>
          </a:prstGeom>
        </p:spPr>
        <p:txBody>
          <a:bodyPr vert="horz" wrap="square" lIns="91440" tIns="91440" rIns="91440" bIns="91440" rtlCol="0" anchor="t">
            <a:noAutofit/>
          </a:bodyPr>
          <a:lstStyle/>
          <a:p>
            <a:pPr algn="ctr">
              <a:lnSpc>
                <a:spcPct val="90000"/>
              </a:lnSpc>
              <a:spcBef>
                <a:spcPct val="0"/>
              </a:spcBef>
            </a:pPr>
            <a:r>
              <a:rPr lang="en-US" sz="4800" b="1" spc="-70" dirty="0" smtClean="0">
                <a:ln w="3175">
                  <a:noFill/>
                </a:ln>
                <a:solidFill>
                  <a:schemeClr val="tx2"/>
                </a:solidFill>
                <a:latin typeface="+mj-lt"/>
                <a:cs typeface="Segoe UI" pitchFamily="34" charset="0"/>
              </a:rPr>
              <a:t>HTML Line Breaks</a:t>
            </a:r>
          </a:p>
        </p:txBody>
      </p:sp>
      <p:sp>
        <p:nvSpPr>
          <p:cNvPr id="8" name="Text Placeholder 3"/>
          <p:cNvSpPr txBox="1">
            <a:spLocks/>
          </p:cNvSpPr>
          <p:nvPr/>
        </p:nvSpPr>
        <p:spPr>
          <a:xfrm>
            <a:off x="0" y="5326062"/>
            <a:ext cx="12436475" cy="1501950"/>
          </a:xfrm>
          <a:prstGeom prst="rect">
            <a:avLst/>
          </a:prstGeom>
        </p:spPr>
        <p:txBody>
          <a:bodyPr vert="horz" wrap="square" lIns="91440" tIns="91440" rIns="91440" bIns="91440" rtlCol="0">
            <a:spAutoFit/>
          </a:bodyPr>
          <a:lstStyle/>
          <a:p>
            <a:pPr marL="228600" indent="-228600">
              <a:lnSpc>
                <a:spcPct val="90000"/>
              </a:lnSpc>
              <a:spcBef>
                <a:spcPts val="600"/>
              </a:spcBef>
              <a:buSzPct val="90000"/>
              <a:buFont typeface="Wingdings" pitchFamily="2" charset="2"/>
              <a:buChar char="Ø"/>
            </a:pPr>
            <a:r>
              <a:rPr lang="en-US" sz="2800" dirty="0" smtClean="0"/>
              <a:t>You can add comments to your HTML source by using the following syntax:</a:t>
            </a:r>
          </a:p>
          <a:p>
            <a:pPr marL="228600" indent="-228600">
              <a:lnSpc>
                <a:spcPct val="90000"/>
              </a:lnSpc>
              <a:spcBef>
                <a:spcPts val="600"/>
              </a:spcBef>
              <a:buSzPct val="90000"/>
            </a:pPr>
            <a:r>
              <a:rPr lang="en-US" sz="2800" b="1" dirty="0" smtClean="0">
                <a:solidFill>
                  <a:srgbClr val="0070C0"/>
                </a:solidFill>
              </a:rPr>
              <a:t>Example</a:t>
            </a:r>
            <a:r>
              <a:rPr lang="en-US" sz="2800" dirty="0" smtClean="0"/>
              <a:t>:</a:t>
            </a:r>
          </a:p>
          <a:p>
            <a:pPr marL="228600" indent="-228600">
              <a:lnSpc>
                <a:spcPct val="90000"/>
              </a:lnSpc>
              <a:spcBef>
                <a:spcPts val="600"/>
              </a:spcBef>
              <a:buSzPct val="90000"/>
            </a:pPr>
            <a:r>
              <a:rPr lang="en-US" sz="2800" dirty="0" smtClean="0"/>
              <a:t>&lt;!-- Write your comments here --&gt;</a:t>
            </a:r>
            <a:endParaRPr lang="en-US" sz="2800" spc="-30" dirty="0" smtClean="0">
              <a:solidFill>
                <a:schemeClr val="tx1">
                  <a:lumMod val="50000"/>
                </a:schemeClr>
              </a:solidFill>
              <a:latin typeface="Georgia" pitchFamily="18" charset="0"/>
              <a:ea typeface="Tahoma" pitchFamily="34" charset="0"/>
              <a:cs typeface="Tahoma" pitchFamily="34" charset="0"/>
            </a:endParaRPr>
          </a:p>
        </p:txBody>
      </p:sp>
    </p:spTree>
    <p:extLst>
      <p:ext uri="{BB962C8B-B14F-4D97-AF65-F5344CB8AC3E}">
        <p14:creationId xmlns:p14="http://schemas.microsoft.com/office/powerpoint/2010/main" xmlns="" val="265376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500"/>
                                        <p:tgtEl>
                                          <p:spTgt spid="7">
                                            <p:txEl>
                                              <p:pRg st="1" end="1"/>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Effect transition="in" filter="fade">
                                      <p:cBhvr>
                                        <p:cTn id="29" dur="500"/>
                                        <p:tgtEl>
                                          <p:spTgt spid="8">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xEl>
                                              <p:pRg st="2" end="2"/>
                                            </p:txEl>
                                          </p:spTgt>
                                        </p:tgtEl>
                                        <p:attrNameLst>
                                          <p:attrName>style.visibility</p:attrName>
                                        </p:attrNameLst>
                                      </p:cBhvr>
                                      <p:to>
                                        <p:strVal val="visible"/>
                                      </p:to>
                                    </p:set>
                                    <p:animEffect transition="in" filter="fade">
                                      <p:cBhvr>
                                        <p:cTn id="34"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0262"/>
          </a:xfrm>
        </p:spPr>
        <p:txBody>
          <a:bodyPr/>
          <a:lstStyle/>
          <a:p>
            <a:pPr algn="ctr"/>
            <a:r>
              <a:rPr b="1" smtClean="0"/>
              <a:t>Assignments</a:t>
            </a:r>
            <a:endParaRPr b="1"/>
          </a:p>
        </p:txBody>
      </p:sp>
      <p:sp>
        <p:nvSpPr>
          <p:cNvPr id="4" name="Text Placeholder 3"/>
          <p:cNvSpPr>
            <a:spLocks noGrp="1"/>
          </p:cNvSpPr>
          <p:nvPr>
            <p:ph type="body" sz="quarter" idx="11"/>
          </p:nvPr>
        </p:nvSpPr>
        <p:spPr>
          <a:xfrm>
            <a:off x="-1" y="830263"/>
            <a:ext cx="12436475" cy="3354765"/>
          </a:xfrm>
        </p:spPr>
        <p:txBody>
          <a:bodyPr/>
          <a:lstStyle/>
          <a:p>
            <a:pPr marL="514350" indent="-514350">
              <a:lnSpc>
                <a:spcPct val="250000"/>
              </a:lnSpc>
              <a:buNone/>
            </a:pPr>
            <a:r>
              <a:rPr lang="en-US" sz="2800" spc="-30" dirty="0" smtClean="0">
                <a:solidFill>
                  <a:schemeClr val="tx1">
                    <a:lumMod val="50000"/>
                  </a:schemeClr>
                </a:solidFill>
                <a:latin typeface="Georgia" pitchFamily="18" charset="0"/>
                <a:ea typeface="Tahoma" pitchFamily="34" charset="0"/>
                <a:cs typeface="Tahoma" pitchFamily="34" charset="0"/>
              </a:rPr>
              <a:t>1. Apply all the html tags and attributes individually discussed in session.</a:t>
            </a:r>
          </a:p>
          <a:p>
            <a:pPr marL="514350" indent="-514350">
              <a:lnSpc>
                <a:spcPct val="250000"/>
              </a:lnSpc>
              <a:buNone/>
            </a:pPr>
            <a:endParaRPr lang="en-US" sz="2800" spc="-30" dirty="0" smtClean="0">
              <a:solidFill>
                <a:schemeClr val="tx1">
                  <a:lumMod val="50000"/>
                </a:schemeClr>
              </a:solidFill>
              <a:latin typeface="Georgia" pitchFamily="18" charset="0"/>
              <a:ea typeface="Tahoma" pitchFamily="34" charset="0"/>
              <a:cs typeface="Tahoma" pitchFamily="34" charset="0"/>
            </a:endParaRPr>
          </a:p>
          <a:p>
            <a:pPr>
              <a:lnSpc>
                <a:spcPct val="100000"/>
              </a:lnSpc>
              <a:buNone/>
            </a:pPr>
            <a:r>
              <a:rPr lang="en-US" sz="2800" spc="-30" dirty="0" smtClean="0">
                <a:solidFill>
                  <a:schemeClr val="tx1">
                    <a:lumMod val="50000"/>
                  </a:schemeClr>
                </a:solidFill>
                <a:latin typeface="Georgia" pitchFamily="18" charset="0"/>
                <a:ea typeface="Tahoma" pitchFamily="34" charset="0"/>
                <a:cs typeface="Tahoma" pitchFamily="34" charset="0"/>
              </a:rPr>
              <a:t>2.Design a web page to define the introduction of your department using all the html tags studied  in Session:01</a:t>
            </a:r>
            <a:endParaRPr lang="en-US" dirty="0"/>
          </a:p>
        </p:txBody>
      </p:sp>
    </p:spTree>
    <p:extLst>
      <p:ext uri="{BB962C8B-B14F-4D97-AF65-F5344CB8AC3E}">
        <p14:creationId xmlns:p14="http://schemas.microsoft.com/office/powerpoint/2010/main" xmlns="" val="265376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fade">
                                      <p:cBhvr>
                                        <p:cTn id="1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0262"/>
          </a:xfrm>
        </p:spPr>
        <p:txBody>
          <a:bodyPr/>
          <a:lstStyle/>
          <a:p>
            <a:pPr algn="ctr"/>
            <a:r>
              <a:rPr b="1"/>
              <a:t>HTML </a:t>
            </a:r>
            <a:r>
              <a:rPr b="1" smtClean="0"/>
              <a:t>Styles</a:t>
            </a:r>
            <a:endParaRPr b="1"/>
          </a:p>
        </p:txBody>
      </p:sp>
      <p:sp>
        <p:nvSpPr>
          <p:cNvPr id="6" name="Text Placeholder 3"/>
          <p:cNvSpPr txBox="1">
            <a:spLocks/>
          </p:cNvSpPr>
          <p:nvPr/>
        </p:nvSpPr>
        <p:spPr>
          <a:xfrm>
            <a:off x="152400" y="982663"/>
            <a:ext cx="12284076" cy="7402026"/>
          </a:xfrm>
          <a:prstGeom prst="rect">
            <a:avLst/>
          </a:prstGeom>
        </p:spPr>
        <p:txBody>
          <a:bodyPr vert="horz" wrap="square" lIns="91440" tIns="91440" rIns="91440" bIns="91440" rtlCol="0">
            <a:spAutoFit/>
          </a:bodyPr>
          <a:lstStyle/>
          <a:p>
            <a:pPr marL="228600" indent="-228600">
              <a:spcBef>
                <a:spcPts val="600"/>
              </a:spcBef>
              <a:buSzPct val="90000"/>
              <a:buFont typeface="Wingdings" pitchFamily="2" charset="2"/>
              <a:buChar char="Ø"/>
            </a:pPr>
            <a:r>
              <a:rPr lang="en-US" sz="2800" spc="-30" dirty="0" smtClean="0">
                <a:solidFill>
                  <a:schemeClr val="tx1">
                    <a:lumMod val="50000"/>
                  </a:schemeClr>
                </a:solidFill>
                <a:latin typeface="Georgia" pitchFamily="18" charset="0"/>
                <a:ea typeface="Tahoma" pitchFamily="34" charset="0"/>
                <a:cs typeface="Tahoma" pitchFamily="34" charset="0"/>
              </a:rPr>
              <a:t>Setting the style of an HTML element, can be done with the style attribute.</a:t>
            </a:r>
          </a:p>
          <a:p>
            <a:pPr marL="228600" indent="-228600">
              <a:spcBef>
                <a:spcPts val="600"/>
              </a:spcBef>
              <a:buSzPct val="90000"/>
              <a:buFont typeface="Wingdings" pitchFamily="2" charset="2"/>
              <a:buChar char="Ø"/>
            </a:pPr>
            <a:r>
              <a:rPr lang="en-US" sz="2800" spc="-30" dirty="0" smtClean="0">
                <a:solidFill>
                  <a:schemeClr val="tx1">
                    <a:lumMod val="50000"/>
                  </a:schemeClr>
                </a:solidFill>
                <a:latin typeface="Georgia" pitchFamily="18" charset="0"/>
                <a:ea typeface="Tahoma" pitchFamily="34" charset="0"/>
                <a:cs typeface="Tahoma" pitchFamily="34" charset="0"/>
              </a:rPr>
              <a:t>The HTML style attribute has the following syntax:</a:t>
            </a:r>
          </a:p>
          <a:p>
            <a:pPr marL="228600" indent="-228600">
              <a:spcBef>
                <a:spcPts val="600"/>
              </a:spcBef>
              <a:buSzPct val="90000"/>
              <a:buFont typeface="Wingdings" pitchFamily="2" charset="2"/>
              <a:buChar char="Ø"/>
            </a:pPr>
            <a:r>
              <a:rPr lang="en-US" sz="2800" spc="-30" dirty="0" smtClean="0">
                <a:solidFill>
                  <a:schemeClr val="tx1">
                    <a:lumMod val="50000"/>
                  </a:schemeClr>
                </a:solidFill>
                <a:latin typeface="Georgia" pitchFamily="18" charset="0"/>
                <a:ea typeface="Tahoma" pitchFamily="34" charset="0"/>
                <a:cs typeface="Tahoma" pitchFamily="34" charset="0"/>
              </a:rPr>
              <a:t>&lt;</a:t>
            </a:r>
            <a:r>
              <a:rPr lang="en-US" sz="2800" spc="-30" dirty="0" err="1" smtClean="0">
                <a:solidFill>
                  <a:schemeClr val="tx1">
                    <a:lumMod val="50000"/>
                  </a:schemeClr>
                </a:solidFill>
                <a:latin typeface="Georgia" pitchFamily="18" charset="0"/>
                <a:ea typeface="Tahoma" pitchFamily="34" charset="0"/>
                <a:cs typeface="Tahoma" pitchFamily="34" charset="0"/>
              </a:rPr>
              <a:t>tagname</a:t>
            </a:r>
            <a:r>
              <a:rPr lang="en-US" sz="2800" spc="-30" dirty="0" smtClean="0">
                <a:solidFill>
                  <a:schemeClr val="tx1">
                    <a:lumMod val="50000"/>
                  </a:schemeClr>
                </a:solidFill>
                <a:latin typeface="Georgia" pitchFamily="18" charset="0"/>
                <a:ea typeface="Tahoma" pitchFamily="34" charset="0"/>
                <a:cs typeface="Tahoma" pitchFamily="34" charset="0"/>
              </a:rPr>
              <a:t> style="</a:t>
            </a:r>
            <a:r>
              <a:rPr lang="en-US" sz="2800" spc="-30" dirty="0" err="1" smtClean="0">
                <a:solidFill>
                  <a:schemeClr val="tx1">
                    <a:lumMod val="50000"/>
                  </a:schemeClr>
                </a:solidFill>
                <a:latin typeface="Georgia" pitchFamily="18" charset="0"/>
                <a:ea typeface="Tahoma" pitchFamily="34" charset="0"/>
                <a:cs typeface="Tahoma" pitchFamily="34" charset="0"/>
              </a:rPr>
              <a:t>property:value</a:t>
            </a:r>
            <a:r>
              <a:rPr lang="en-US" sz="2800" spc="-30" dirty="0" smtClean="0">
                <a:solidFill>
                  <a:schemeClr val="tx1">
                    <a:lumMod val="50000"/>
                  </a:schemeClr>
                </a:solidFill>
                <a:latin typeface="Georgia" pitchFamily="18" charset="0"/>
                <a:ea typeface="Tahoma" pitchFamily="34" charset="0"/>
                <a:cs typeface="Tahoma" pitchFamily="34" charset="0"/>
              </a:rPr>
              <a:t>;"&gt;</a:t>
            </a:r>
          </a:p>
          <a:p>
            <a:pPr marL="228600" indent="-228600">
              <a:spcBef>
                <a:spcPts val="600"/>
              </a:spcBef>
              <a:buSzPct val="90000"/>
              <a:buFont typeface="Wingdings" pitchFamily="2" charset="2"/>
              <a:buChar char="Ø"/>
            </a:pPr>
            <a:r>
              <a:rPr lang="en-US" sz="2800" spc="-30" dirty="0" smtClean="0">
                <a:solidFill>
                  <a:schemeClr val="tx1">
                    <a:lumMod val="50000"/>
                  </a:schemeClr>
                </a:solidFill>
                <a:latin typeface="Georgia" pitchFamily="18" charset="0"/>
                <a:ea typeface="Tahoma" pitchFamily="34" charset="0"/>
                <a:cs typeface="Tahoma" pitchFamily="34" charset="0"/>
              </a:rPr>
              <a:t>The property is a CSS property. The value is a CSS value.</a:t>
            </a:r>
          </a:p>
          <a:p>
            <a:pPr marL="228600" indent="-228600">
              <a:spcBef>
                <a:spcPts val="600"/>
              </a:spcBef>
              <a:buSzPct val="90000"/>
              <a:buFont typeface="Wingdings" pitchFamily="2" charset="2"/>
              <a:buChar char="Ø"/>
            </a:pPr>
            <a:endParaRPr lang="en-US" sz="2800" spc="-30" dirty="0" smtClean="0">
              <a:solidFill>
                <a:schemeClr val="tx1">
                  <a:lumMod val="50000"/>
                </a:schemeClr>
              </a:solidFill>
              <a:latin typeface="Georgia" pitchFamily="18" charset="0"/>
              <a:ea typeface="Tahoma" pitchFamily="34" charset="0"/>
              <a:cs typeface="Tahoma" pitchFamily="34" charset="0"/>
            </a:endParaRPr>
          </a:p>
          <a:p>
            <a:pPr marL="228600" indent="-228600">
              <a:spcBef>
                <a:spcPts val="600"/>
              </a:spcBef>
              <a:buSzPct val="90000"/>
            </a:pPr>
            <a:r>
              <a:rPr lang="en-US" sz="2800" spc="-30" dirty="0" smtClean="0">
                <a:solidFill>
                  <a:srgbClr val="0070C0"/>
                </a:solidFill>
                <a:latin typeface="Georgia" pitchFamily="18" charset="0"/>
                <a:ea typeface="Tahoma" pitchFamily="34" charset="0"/>
                <a:cs typeface="Tahoma" pitchFamily="34" charset="0"/>
              </a:rPr>
              <a:t>HTML Background Color:</a:t>
            </a:r>
          </a:p>
          <a:p>
            <a:pPr marL="228600" indent="-228600">
              <a:spcBef>
                <a:spcPts val="600"/>
              </a:spcBef>
              <a:buSzPct val="90000"/>
            </a:pPr>
            <a:r>
              <a:rPr lang="en-US" sz="2800" dirty="0" smtClean="0"/>
              <a:t>&lt;</a:t>
            </a:r>
            <a:r>
              <a:rPr lang="en-US" sz="2800" spc="-30" dirty="0" smtClean="0">
                <a:solidFill>
                  <a:schemeClr val="tx1">
                    <a:lumMod val="50000"/>
                  </a:schemeClr>
                </a:solidFill>
                <a:latin typeface="Georgia" pitchFamily="18" charset="0"/>
                <a:ea typeface="Tahoma" pitchFamily="34" charset="0"/>
                <a:cs typeface="Tahoma" pitchFamily="34" charset="0"/>
              </a:rPr>
              <a:t>body style="background-</a:t>
            </a:r>
            <a:r>
              <a:rPr lang="en-US" sz="2800" spc="-30" dirty="0" err="1" smtClean="0">
                <a:solidFill>
                  <a:schemeClr val="tx1">
                    <a:lumMod val="50000"/>
                  </a:schemeClr>
                </a:solidFill>
                <a:latin typeface="Georgia" pitchFamily="18" charset="0"/>
                <a:ea typeface="Tahoma" pitchFamily="34" charset="0"/>
                <a:cs typeface="Tahoma" pitchFamily="34" charset="0"/>
              </a:rPr>
              <a:t>color:powderblue</a:t>
            </a:r>
            <a:r>
              <a:rPr lang="en-US" sz="2800" spc="-30" dirty="0" smtClean="0">
                <a:solidFill>
                  <a:schemeClr val="tx1">
                    <a:lumMod val="50000"/>
                  </a:schemeClr>
                </a:solidFill>
                <a:latin typeface="Georgia" pitchFamily="18" charset="0"/>
                <a:ea typeface="Tahoma" pitchFamily="34" charset="0"/>
                <a:cs typeface="Tahoma" pitchFamily="34" charset="0"/>
              </a:rPr>
              <a:t>;"&gt;</a:t>
            </a:r>
            <a:br>
              <a:rPr lang="en-US" sz="2800" spc="-30" dirty="0" smtClean="0">
                <a:solidFill>
                  <a:schemeClr val="tx1">
                    <a:lumMod val="50000"/>
                  </a:schemeClr>
                </a:solidFill>
                <a:latin typeface="Georgia" pitchFamily="18" charset="0"/>
                <a:ea typeface="Tahoma" pitchFamily="34" charset="0"/>
                <a:cs typeface="Tahoma" pitchFamily="34" charset="0"/>
              </a:rPr>
            </a:br>
            <a:r>
              <a:rPr lang="en-US" sz="2800" spc="-30" dirty="0" smtClean="0">
                <a:solidFill>
                  <a:schemeClr val="tx1">
                    <a:lumMod val="50000"/>
                  </a:schemeClr>
                </a:solidFill>
                <a:latin typeface="Georgia" pitchFamily="18" charset="0"/>
                <a:ea typeface="Tahoma" pitchFamily="34" charset="0"/>
                <a:cs typeface="Tahoma" pitchFamily="34" charset="0"/>
              </a:rPr>
              <a:t/>
            </a:r>
            <a:br>
              <a:rPr lang="en-US" sz="2800" spc="-30" dirty="0" smtClean="0">
                <a:solidFill>
                  <a:schemeClr val="tx1">
                    <a:lumMod val="50000"/>
                  </a:schemeClr>
                </a:solidFill>
                <a:latin typeface="Georgia" pitchFamily="18" charset="0"/>
                <a:ea typeface="Tahoma" pitchFamily="34" charset="0"/>
                <a:cs typeface="Tahoma" pitchFamily="34" charset="0"/>
              </a:rPr>
            </a:br>
            <a:r>
              <a:rPr lang="en-US" sz="2800" spc="-30" dirty="0" smtClean="0">
                <a:solidFill>
                  <a:schemeClr val="tx1">
                    <a:lumMod val="50000"/>
                  </a:schemeClr>
                </a:solidFill>
                <a:latin typeface="Georgia" pitchFamily="18" charset="0"/>
                <a:ea typeface="Tahoma" pitchFamily="34" charset="0"/>
                <a:cs typeface="Tahoma" pitchFamily="34" charset="0"/>
              </a:rPr>
              <a:t>&lt;h1&gt;This is a heading&lt;/h1&gt;</a:t>
            </a:r>
            <a:br>
              <a:rPr lang="en-US" sz="2800" spc="-30" dirty="0" smtClean="0">
                <a:solidFill>
                  <a:schemeClr val="tx1">
                    <a:lumMod val="50000"/>
                  </a:schemeClr>
                </a:solidFill>
                <a:latin typeface="Georgia" pitchFamily="18" charset="0"/>
                <a:ea typeface="Tahoma" pitchFamily="34" charset="0"/>
                <a:cs typeface="Tahoma" pitchFamily="34" charset="0"/>
              </a:rPr>
            </a:br>
            <a:r>
              <a:rPr lang="en-US" sz="2800" spc="-30" dirty="0" smtClean="0">
                <a:solidFill>
                  <a:schemeClr val="tx1">
                    <a:lumMod val="50000"/>
                  </a:schemeClr>
                </a:solidFill>
                <a:latin typeface="Georgia" pitchFamily="18" charset="0"/>
                <a:ea typeface="Tahoma" pitchFamily="34" charset="0"/>
                <a:cs typeface="Tahoma" pitchFamily="34" charset="0"/>
              </a:rPr>
              <a:t>&lt;p&gt;This is a paragraph.&lt;/p&gt;</a:t>
            </a:r>
            <a:br>
              <a:rPr lang="en-US" sz="2800" spc="-30" dirty="0" smtClean="0">
                <a:solidFill>
                  <a:schemeClr val="tx1">
                    <a:lumMod val="50000"/>
                  </a:schemeClr>
                </a:solidFill>
                <a:latin typeface="Georgia" pitchFamily="18" charset="0"/>
                <a:ea typeface="Tahoma" pitchFamily="34" charset="0"/>
                <a:cs typeface="Tahoma" pitchFamily="34" charset="0"/>
              </a:rPr>
            </a:br>
            <a:r>
              <a:rPr lang="en-US" sz="2800" spc="-30" dirty="0" smtClean="0">
                <a:solidFill>
                  <a:schemeClr val="tx1">
                    <a:lumMod val="50000"/>
                  </a:schemeClr>
                </a:solidFill>
                <a:latin typeface="Georgia" pitchFamily="18" charset="0"/>
                <a:ea typeface="Tahoma" pitchFamily="34" charset="0"/>
                <a:cs typeface="Tahoma" pitchFamily="34" charset="0"/>
              </a:rPr>
              <a:t/>
            </a:r>
            <a:br>
              <a:rPr lang="en-US" sz="2800" spc="-30" dirty="0" smtClean="0">
                <a:solidFill>
                  <a:schemeClr val="tx1">
                    <a:lumMod val="50000"/>
                  </a:schemeClr>
                </a:solidFill>
                <a:latin typeface="Georgia" pitchFamily="18" charset="0"/>
                <a:ea typeface="Tahoma" pitchFamily="34" charset="0"/>
                <a:cs typeface="Tahoma" pitchFamily="34" charset="0"/>
              </a:rPr>
            </a:br>
            <a:r>
              <a:rPr lang="en-US" sz="2800" spc="-30" dirty="0" smtClean="0">
                <a:solidFill>
                  <a:schemeClr val="tx1">
                    <a:lumMod val="50000"/>
                  </a:schemeClr>
                </a:solidFill>
                <a:latin typeface="Georgia" pitchFamily="18" charset="0"/>
                <a:ea typeface="Tahoma" pitchFamily="34" charset="0"/>
                <a:cs typeface="Tahoma" pitchFamily="34" charset="0"/>
              </a:rPr>
              <a:t>&lt;/body&gt;</a:t>
            </a:r>
          </a:p>
          <a:p>
            <a:endParaRPr lang="en-US" sz="2800" dirty="0" smtClean="0"/>
          </a:p>
          <a:p>
            <a:pPr marL="514350" marR="0" lvl="0" indent="-514350" algn="l" defTabSz="932742" rtl="0" eaLnBrk="1" fontAlgn="auto" latinLnBrk="0" hangingPunct="1">
              <a:lnSpc>
                <a:spcPct val="250000"/>
              </a:lnSpc>
              <a:spcBef>
                <a:spcPts val="600"/>
              </a:spcBef>
              <a:spcAft>
                <a:spcPts val="0"/>
              </a:spcAft>
              <a:buClrTx/>
              <a:buSzPct val="90000"/>
              <a:buFont typeface="Arial" pitchFamily="34" charset="0"/>
              <a:buNone/>
              <a:tabLst/>
              <a:defRPr/>
            </a:pPr>
            <a:endParaRPr kumimoji="0" lang="en-US" sz="2800" b="0" i="0" u="none" strike="noStrike" kern="1200" cap="none" spc="-30" normalizeH="0" baseline="0" noProof="0" dirty="0" smtClean="0">
              <a:ln>
                <a:noFill/>
              </a:ln>
              <a:solidFill>
                <a:schemeClr val="tx1">
                  <a:lumMod val="50000"/>
                </a:schemeClr>
              </a:solidFill>
              <a:effectLst/>
              <a:uLnTx/>
              <a:uFillTx/>
              <a:latin typeface="Georgia" pitchFamily="18" charset="0"/>
              <a:ea typeface="Tahoma" pitchFamily="34" charset="0"/>
              <a:cs typeface="Tahoma" pitchFamily="34" charset="0"/>
            </a:endParaRPr>
          </a:p>
        </p:txBody>
      </p:sp>
    </p:spTree>
    <p:extLst>
      <p:ext uri="{BB962C8B-B14F-4D97-AF65-F5344CB8AC3E}">
        <p14:creationId xmlns:p14="http://schemas.microsoft.com/office/powerpoint/2010/main" xmlns="" val="265376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677862"/>
          </a:xfrm>
        </p:spPr>
        <p:txBody>
          <a:bodyPr/>
          <a:lstStyle/>
          <a:p>
            <a:pPr algn="ctr"/>
            <a:r>
              <a:rPr sz="4000" b="1" smtClean="0"/>
              <a:t>HTML Text Color</a:t>
            </a:r>
            <a:endParaRPr sz="4000" b="1"/>
          </a:p>
        </p:txBody>
      </p:sp>
      <p:sp>
        <p:nvSpPr>
          <p:cNvPr id="6" name="Text Placeholder 3"/>
          <p:cNvSpPr txBox="1">
            <a:spLocks/>
          </p:cNvSpPr>
          <p:nvPr/>
        </p:nvSpPr>
        <p:spPr>
          <a:xfrm>
            <a:off x="152399" y="754062"/>
            <a:ext cx="12284076" cy="1075744"/>
          </a:xfrm>
          <a:prstGeom prst="rect">
            <a:avLst/>
          </a:prstGeom>
        </p:spPr>
        <p:txBody>
          <a:bodyPr vert="horz" wrap="square" lIns="91440" tIns="91440" rIns="91440" bIns="91440" rtlCol="0">
            <a:spAutoFit/>
          </a:bodyPr>
          <a:lstStyle/>
          <a:p>
            <a:pPr marL="228600" lvl="0" indent="-228600">
              <a:lnSpc>
                <a:spcPct val="250000"/>
              </a:lnSpc>
              <a:spcBef>
                <a:spcPts val="600"/>
              </a:spcBef>
              <a:buSzPct val="90000"/>
              <a:buFont typeface="Wingdings" pitchFamily="2" charset="2"/>
              <a:buChar char="Ø"/>
            </a:pPr>
            <a:r>
              <a:rPr lang="en-US" sz="2800" spc="-30" dirty="0" smtClean="0">
                <a:solidFill>
                  <a:schemeClr val="tx1">
                    <a:lumMod val="50000"/>
                  </a:schemeClr>
                </a:solidFill>
                <a:latin typeface="Georgia" pitchFamily="18" charset="0"/>
                <a:ea typeface="Tahoma" pitchFamily="34" charset="0"/>
                <a:cs typeface="Tahoma" pitchFamily="34" charset="0"/>
              </a:rPr>
              <a:t>The color property defines the text color for an HTML element</a:t>
            </a:r>
          </a:p>
        </p:txBody>
      </p:sp>
      <p:sp>
        <p:nvSpPr>
          <p:cNvPr id="4" name="Title 1"/>
          <p:cNvSpPr txBox="1">
            <a:spLocks/>
          </p:cNvSpPr>
          <p:nvPr/>
        </p:nvSpPr>
        <p:spPr>
          <a:xfrm>
            <a:off x="0" y="3878262"/>
            <a:ext cx="12436475" cy="677862"/>
          </a:xfrm>
          <a:prstGeom prst="rect">
            <a:avLst/>
          </a:prstGeom>
        </p:spPr>
        <p:txBody>
          <a:bodyPr vert="horz" wrap="square" lIns="91440" tIns="91440" rIns="91440" bIns="91440" rtlCol="0" anchor="t">
            <a:noAutofit/>
          </a:bodyPr>
          <a:lstStyle/>
          <a:p>
            <a:pPr marR="0" lvl="0" indent="0" algn="ctr" fontAlgn="auto">
              <a:lnSpc>
                <a:spcPct val="90000"/>
              </a:lnSpc>
              <a:spcBef>
                <a:spcPct val="0"/>
              </a:spcBef>
              <a:spcAft>
                <a:spcPts val="0"/>
              </a:spcAft>
              <a:buClrTx/>
              <a:buSzTx/>
              <a:buFontTx/>
              <a:buNone/>
              <a:tabLst/>
              <a:defRPr/>
            </a:pPr>
            <a:r>
              <a:rPr lang="en-US" sz="4000" b="1" spc="-70" dirty="0" smtClean="0">
                <a:ln w="3175">
                  <a:noFill/>
                </a:ln>
                <a:solidFill>
                  <a:schemeClr val="tx2"/>
                </a:solidFill>
                <a:latin typeface="+mj-lt"/>
                <a:cs typeface="Segoe UI" pitchFamily="34" charset="0"/>
              </a:rPr>
              <a:t>HTML </a:t>
            </a:r>
            <a:r>
              <a:rPr lang="en-US" sz="4000" b="1" spc="-70" smtClean="0">
                <a:ln w="3175">
                  <a:noFill/>
                </a:ln>
                <a:solidFill>
                  <a:schemeClr val="tx2"/>
                </a:solidFill>
                <a:latin typeface="+mj-lt"/>
                <a:cs typeface="Segoe UI" pitchFamily="34" charset="0"/>
              </a:rPr>
              <a:t>Text size</a:t>
            </a:r>
            <a:endParaRPr lang="en-US" sz="4000" b="1" spc="-70" dirty="0" smtClean="0">
              <a:ln w="3175">
                <a:noFill/>
              </a:ln>
              <a:solidFill>
                <a:schemeClr val="tx2"/>
              </a:solidFill>
              <a:latin typeface="+mj-lt"/>
              <a:cs typeface="Segoe UI" pitchFamily="34" charset="0"/>
            </a:endParaRPr>
          </a:p>
        </p:txBody>
      </p:sp>
      <p:sp>
        <p:nvSpPr>
          <p:cNvPr id="5" name="Title 1"/>
          <p:cNvSpPr txBox="1">
            <a:spLocks/>
          </p:cNvSpPr>
          <p:nvPr/>
        </p:nvSpPr>
        <p:spPr>
          <a:xfrm>
            <a:off x="0" y="2049462"/>
            <a:ext cx="12436475" cy="677862"/>
          </a:xfrm>
          <a:prstGeom prst="rect">
            <a:avLst/>
          </a:prstGeom>
        </p:spPr>
        <p:txBody>
          <a:bodyPr vert="horz" wrap="square" lIns="91440" tIns="91440" rIns="91440" bIns="91440" rtlCol="0" anchor="t">
            <a:noAutofit/>
          </a:bodyPr>
          <a:lstStyle/>
          <a:p>
            <a:pPr algn="ctr">
              <a:lnSpc>
                <a:spcPct val="90000"/>
              </a:lnSpc>
              <a:spcBef>
                <a:spcPct val="0"/>
              </a:spcBef>
            </a:pPr>
            <a:r>
              <a:rPr lang="en-US" sz="4000" b="1" spc="-70" dirty="0" smtClean="0">
                <a:ln w="3175">
                  <a:noFill/>
                </a:ln>
                <a:solidFill>
                  <a:schemeClr val="tx2"/>
                </a:solidFill>
                <a:latin typeface="+mj-lt"/>
                <a:cs typeface="Segoe UI" pitchFamily="34" charset="0"/>
              </a:rPr>
              <a:t>HTML Fonts</a:t>
            </a:r>
          </a:p>
        </p:txBody>
      </p:sp>
      <p:sp>
        <p:nvSpPr>
          <p:cNvPr id="8" name="Text Placeholder 3"/>
          <p:cNvSpPr txBox="1">
            <a:spLocks/>
          </p:cNvSpPr>
          <p:nvPr/>
        </p:nvSpPr>
        <p:spPr>
          <a:xfrm>
            <a:off x="152399" y="2659062"/>
            <a:ext cx="12284076" cy="1075359"/>
          </a:xfrm>
          <a:prstGeom prst="rect">
            <a:avLst/>
          </a:prstGeom>
        </p:spPr>
        <p:txBody>
          <a:bodyPr vert="horz" wrap="square" lIns="91440" tIns="91440" rIns="91440" bIns="91440" rtlCol="0">
            <a:spAutoFit/>
          </a:bodyPr>
          <a:lstStyle/>
          <a:p>
            <a:pPr marL="228600" indent="-228600">
              <a:lnSpc>
                <a:spcPct val="250000"/>
              </a:lnSpc>
              <a:spcBef>
                <a:spcPts val="600"/>
              </a:spcBef>
              <a:buSzPct val="90000"/>
              <a:buFont typeface="Wingdings" pitchFamily="2" charset="2"/>
              <a:buChar char="Ø"/>
            </a:pPr>
            <a:r>
              <a:rPr lang="en-US" sz="2800" spc="-30" dirty="0" smtClean="0">
                <a:solidFill>
                  <a:schemeClr val="tx1">
                    <a:lumMod val="50000"/>
                  </a:schemeClr>
                </a:solidFill>
                <a:latin typeface="Georgia" pitchFamily="18" charset="0"/>
                <a:ea typeface="Tahoma" pitchFamily="34" charset="0"/>
                <a:cs typeface="Tahoma" pitchFamily="34" charset="0"/>
              </a:rPr>
              <a:t>The font-family property defines the font to be used for an HTML element</a:t>
            </a:r>
          </a:p>
        </p:txBody>
      </p:sp>
      <p:sp>
        <p:nvSpPr>
          <p:cNvPr id="9" name="Text Placeholder 3"/>
          <p:cNvSpPr txBox="1">
            <a:spLocks/>
          </p:cNvSpPr>
          <p:nvPr/>
        </p:nvSpPr>
        <p:spPr>
          <a:xfrm>
            <a:off x="152399" y="4564063"/>
            <a:ext cx="12284076" cy="1075744"/>
          </a:xfrm>
          <a:prstGeom prst="rect">
            <a:avLst/>
          </a:prstGeom>
        </p:spPr>
        <p:txBody>
          <a:bodyPr vert="horz" wrap="square" lIns="91440" tIns="91440" rIns="91440" bIns="91440" rtlCol="0">
            <a:spAutoFit/>
          </a:bodyPr>
          <a:lstStyle/>
          <a:p>
            <a:pPr marL="228600" lvl="0" indent="-228600">
              <a:lnSpc>
                <a:spcPct val="250000"/>
              </a:lnSpc>
              <a:spcBef>
                <a:spcPts val="600"/>
              </a:spcBef>
              <a:buSzPct val="90000"/>
              <a:buFont typeface="Wingdings" pitchFamily="2" charset="2"/>
              <a:buChar char="Ø"/>
            </a:pPr>
            <a:r>
              <a:rPr lang="en-US" sz="2800" spc="-30" dirty="0" smtClean="0">
                <a:solidFill>
                  <a:schemeClr val="tx1">
                    <a:lumMod val="50000"/>
                  </a:schemeClr>
                </a:solidFill>
                <a:latin typeface="Georgia" pitchFamily="18" charset="0"/>
                <a:ea typeface="Tahoma" pitchFamily="34" charset="0"/>
                <a:cs typeface="Tahoma" pitchFamily="34" charset="0"/>
              </a:rPr>
              <a:t>The font-size property defines the text size for an HTML element:</a:t>
            </a:r>
          </a:p>
        </p:txBody>
      </p:sp>
    </p:spTree>
    <p:extLst>
      <p:ext uri="{BB962C8B-B14F-4D97-AF65-F5344CB8AC3E}">
        <p14:creationId xmlns:p14="http://schemas.microsoft.com/office/powerpoint/2010/main" xmlns="" val="265376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0262"/>
          </a:xfrm>
        </p:spPr>
        <p:txBody>
          <a:bodyPr/>
          <a:lstStyle/>
          <a:p>
            <a:pPr algn="ctr"/>
            <a:r>
              <a:rPr b="1"/>
              <a:t>HTML Links</a:t>
            </a:r>
          </a:p>
        </p:txBody>
      </p:sp>
      <p:sp>
        <p:nvSpPr>
          <p:cNvPr id="4" name="Text Placeholder 3"/>
          <p:cNvSpPr>
            <a:spLocks noGrp="1"/>
          </p:cNvSpPr>
          <p:nvPr>
            <p:ph type="body" sz="quarter" idx="11"/>
          </p:nvPr>
        </p:nvSpPr>
        <p:spPr>
          <a:xfrm>
            <a:off x="198437" y="5707062"/>
            <a:ext cx="12436475" cy="2708434"/>
          </a:xfrm>
        </p:spPr>
        <p:txBody>
          <a:bodyPr/>
          <a:lstStyle/>
          <a:p>
            <a:pPr>
              <a:lnSpc>
                <a:spcPct val="100000"/>
              </a:lnSpc>
              <a:buFont typeface="Wingdings" pitchFamily="2" charset="2"/>
              <a:buChar char="Ø"/>
            </a:pPr>
            <a:r>
              <a:rPr lang="en-US" sz="2800" spc="-30" dirty="0" smtClean="0">
                <a:solidFill>
                  <a:schemeClr val="tx1">
                    <a:lumMod val="50000"/>
                  </a:schemeClr>
                </a:solidFill>
                <a:latin typeface="Georgia" pitchFamily="18" charset="0"/>
                <a:ea typeface="Tahoma" pitchFamily="34" charset="0"/>
                <a:cs typeface="Tahoma" pitchFamily="34" charset="0"/>
              </a:rPr>
              <a:t>A local link (link to the same web site) is specified with a relative URL (without http://www....).</a:t>
            </a:r>
          </a:p>
          <a:p>
            <a:pPr>
              <a:lnSpc>
                <a:spcPct val="100000"/>
              </a:lnSpc>
              <a:buFont typeface="Wingdings" pitchFamily="2" charset="2"/>
              <a:buChar char="Ø"/>
            </a:pPr>
            <a:endParaRPr lang="en-US" sz="2800" spc="-30" dirty="0" smtClean="0">
              <a:solidFill>
                <a:schemeClr val="tx1">
                  <a:lumMod val="50000"/>
                </a:schemeClr>
              </a:solidFill>
              <a:latin typeface="Georgia" pitchFamily="18" charset="0"/>
              <a:ea typeface="Tahoma" pitchFamily="34" charset="0"/>
              <a:cs typeface="Tahoma" pitchFamily="34" charset="0"/>
            </a:endParaRPr>
          </a:p>
          <a:p>
            <a:pPr marL="514350" indent="-514350">
              <a:lnSpc>
                <a:spcPct val="250000"/>
              </a:lnSpc>
              <a:buNone/>
            </a:pPr>
            <a:endParaRPr lang="en-US" sz="2800" spc="-30" dirty="0" smtClean="0">
              <a:solidFill>
                <a:schemeClr val="tx1">
                  <a:lumMod val="50000"/>
                </a:schemeClr>
              </a:solidFill>
              <a:latin typeface="Georgia" pitchFamily="18" charset="0"/>
              <a:ea typeface="Tahoma" pitchFamily="34" charset="0"/>
              <a:cs typeface="Tahoma" pitchFamily="34" charset="0"/>
            </a:endParaRPr>
          </a:p>
        </p:txBody>
      </p:sp>
      <p:sp>
        <p:nvSpPr>
          <p:cNvPr id="5" name="Title 1"/>
          <p:cNvSpPr txBox="1">
            <a:spLocks/>
          </p:cNvSpPr>
          <p:nvPr/>
        </p:nvSpPr>
        <p:spPr>
          <a:xfrm>
            <a:off x="0" y="4868862"/>
            <a:ext cx="12436475" cy="830262"/>
          </a:xfrm>
          <a:prstGeom prst="rect">
            <a:avLst/>
          </a:prstGeom>
        </p:spPr>
        <p:txBody>
          <a:bodyPr vert="horz" wrap="square" lIns="91440" tIns="91440" rIns="91440" bIns="91440" rtlCol="0" anchor="t">
            <a:noAutofit/>
          </a:body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70" normalizeH="0" baseline="0" noProof="0" dirty="0" smtClean="0">
                <a:ln w="3175">
                  <a:noFill/>
                </a:ln>
                <a:solidFill>
                  <a:schemeClr val="tx2"/>
                </a:solidFill>
                <a:effectLst/>
                <a:uLnTx/>
                <a:uFillTx/>
                <a:latin typeface="+mj-lt"/>
                <a:ea typeface="+mn-ea"/>
                <a:cs typeface="Segoe UI" pitchFamily="34" charset="0"/>
              </a:rPr>
              <a:t>Local Links</a:t>
            </a:r>
          </a:p>
        </p:txBody>
      </p:sp>
      <p:sp>
        <p:nvSpPr>
          <p:cNvPr id="6" name="Text Placeholder 3"/>
          <p:cNvSpPr txBox="1">
            <a:spLocks/>
          </p:cNvSpPr>
          <p:nvPr/>
        </p:nvSpPr>
        <p:spPr>
          <a:xfrm>
            <a:off x="152399" y="982663"/>
            <a:ext cx="12436475" cy="5170646"/>
          </a:xfrm>
          <a:prstGeom prst="rect">
            <a:avLst/>
          </a:prstGeom>
        </p:spPr>
        <p:txBody>
          <a:bodyPr vert="horz" wrap="square" lIns="91440" tIns="91440" rIns="91440" bIns="91440" rtlCol="0">
            <a:spAutoFit/>
          </a:bodyPr>
          <a:lstStyle/>
          <a:p>
            <a:pPr marL="228600" marR="0" lvl="0" indent="-228600" algn="l" defTabSz="932742" rtl="0" eaLnBrk="1" fontAlgn="auto" latinLnBrk="0" hangingPunct="1">
              <a:lnSpc>
                <a:spcPct val="100000"/>
              </a:lnSpc>
              <a:spcBef>
                <a:spcPts val="600"/>
              </a:spcBef>
              <a:spcAft>
                <a:spcPts val="0"/>
              </a:spcAft>
              <a:buClrTx/>
              <a:buSzPct val="90000"/>
              <a:buFont typeface="Wingdings" pitchFamily="2" charset="2"/>
              <a:buChar char="Ø"/>
              <a:tabLst/>
              <a:defRPr/>
            </a:pPr>
            <a:r>
              <a:rPr kumimoji="0" lang="en-US" sz="2800" b="0" i="0" u="none" strike="noStrike" kern="1200" cap="none" spc="-30" normalizeH="0" baseline="0" noProof="0" dirty="0" smtClean="0">
                <a:ln>
                  <a:noFill/>
                </a:ln>
                <a:solidFill>
                  <a:schemeClr val="tx1">
                    <a:lumMod val="50000"/>
                  </a:schemeClr>
                </a:solidFill>
                <a:effectLst/>
                <a:uLnTx/>
                <a:uFillTx/>
                <a:latin typeface="Georgia" pitchFamily="18" charset="0"/>
                <a:ea typeface="Tahoma" pitchFamily="34" charset="0"/>
                <a:cs typeface="Tahoma" pitchFamily="34" charset="0"/>
              </a:rPr>
              <a:t>Links are found in nearly all web pages. Links allow users to click their way from page to page.</a:t>
            </a:r>
          </a:p>
          <a:p>
            <a:pPr marL="228600" marR="0" lvl="0" indent="-228600" algn="l" defTabSz="932742" rtl="0" eaLnBrk="1" fontAlgn="auto" latinLnBrk="0" hangingPunct="1">
              <a:lnSpc>
                <a:spcPct val="100000"/>
              </a:lnSpc>
              <a:spcBef>
                <a:spcPts val="600"/>
              </a:spcBef>
              <a:spcAft>
                <a:spcPts val="0"/>
              </a:spcAft>
              <a:buClrTx/>
              <a:buSzPct val="90000"/>
              <a:buFont typeface="Wingdings" pitchFamily="2" charset="2"/>
              <a:buChar char="Ø"/>
              <a:tabLst/>
              <a:defRPr/>
            </a:pPr>
            <a:r>
              <a:rPr kumimoji="0" lang="en-US" sz="2800" b="0" i="0" u="none" strike="noStrike" kern="1200" cap="none" spc="-30" normalizeH="0" baseline="0" noProof="0" dirty="0" smtClean="0">
                <a:ln>
                  <a:noFill/>
                </a:ln>
                <a:solidFill>
                  <a:schemeClr val="tx1">
                    <a:lumMod val="50000"/>
                  </a:schemeClr>
                </a:solidFill>
                <a:effectLst/>
                <a:uLnTx/>
                <a:uFillTx/>
                <a:latin typeface="Georgia" pitchFamily="18" charset="0"/>
                <a:ea typeface="Tahoma" pitchFamily="34" charset="0"/>
                <a:cs typeface="Tahoma" pitchFamily="34" charset="0"/>
              </a:rPr>
              <a:t>HTML links are hyperlinks.</a:t>
            </a:r>
          </a:p>
          <a:p>
            <a:pPr marL="228600" marR="0" lvl="0" indent="-228600" algn="l" defTabSz="932742" rtl="0" eaLnBrk="1" fontAlgn="auto" latinLnBrk="0" hangingPunct="1">
              <a:lnSpc>
                <a:spcPct val="100000"/>
              </a:lnSpc>
              <a:spcBef>
                <a:spcPts val="600"/>
              </a:spcBef>
              <a:spcAft>
                <a:spcPts val="0"/>
              </a:spcAft>
              <a:buClrTx/>
              <a:buSzPct val="90000"/>
              <a:buFont typeface="Wingdings" pitchFamily="2" charset="2"/>
              <a:buChar char="Ø"/>
              <a:tabLst/>
              <a:defRPr/>
            </a:pPr>
            <a:r>
              <a:rPr kumimoji="0" lang="en-US" sz="2800" b="0" i="0" u="none" strike="noStrike" kern="1200" cap="none" spc="-30" normalizeH="0" baseline="0" noProof="0" dirty="0" smtClean="0">
                <a:ln>
                  <a:noFill/>
                </a:ln>
                <a:solidFill>
                  <a:schemeClr val="tx1">
                    <a:lumMod val="50000"/>
                  </a:schemeClr>
                </a:solidFill>
                <a:effectLst/>
                <a:uLnTx/>
                <a:uFillTx/>
                <a:latin typeface="Georgia" pitchFamily="18" charset="0"/>
                <a:ea typeface="Tahoma" pitchFamily="34" charset="0"/>
                <a:cs typeface="Tahoma" pitchFamily="34" charset="0"/>
              </a:rPr>
              <a:t>You can click on a link and jump to another document.</a:t>
            </a:r>
          </a:p>
          <a:p>
            <a:pPr marL="228600" marR="0" lvl="0" indent="-228600" algn="l" defTabSz="932742" rtl="0" eaLnBrk="1" fontAlgn="auto" latinLnBrk="0" hangingPunct="1">
              <a:lnSpc>
                <a:spcPct val="100000"/>
              </a:lnSpc>
              <a:spcBef>
                <a:spcPts val="600"/>
              </a:spcBef>
              <a:spcAft>
                <a:spcPts val="0"/>
              </a:spcAft>
              <a:buClrTx/>
              <a:buSzPct val="90000"/>
              <a:buFont typeface="Wingdings" pitchFamily="2" charset="2"/>
              <a:buChar char="Ø"/>
              <a:tabLst/>
              <a:defRPr/>
            </a:pPr>
            <a:r>
              <a:rPr kumimoji="0" lang="en-US" sz="2800" b="0" i="0" u="none" strike="noStrike" kern="1200" cap="none" spc="-30" normalizeH="0" baseline="0" noProof="0" dirty="0" smtClean="0">
                <a:ln>
                  <a:noFill/>
                </a:ln>
                <a:solidFill>
                  <a:schemeClr val="tx1">
                    <a:lumMod val="50000"/>
                  </a:schemeClr>
                </a:solidFill>
                <a:effectLst/>
                <a:uLnTx/>
                <a:uFillTx/>
                <a:latin typeface="Georgia" pitchFamily="18" charset="0"/>
                <a:ea typeface="Tahoma" pitchFamily="34" charset="0"/>
                <a:cs typeface="Tahoma" pitchFamily="34" charset="0"/>
              </a:rPr>
              <a:t>When you move the mouse over a link, the mouse arrow will turn into a little hand.</a:t>
            </a:r>
          </a:p>
          <a:p>
            <a:pPr marL="228600" marR="0" lvl="0" indent="-228600" algn="l" defTabSz="932742" rtl="0" eaLnBrk="1" fontAlgn="auto" latinLnBrk="0" hangingPunct="1">
              <a:lnSpc>
                <a:spcPct val="100000"/>
              </a:lnSpc>
              <a:spcBef>
                <a:spcPts val="600"/>
              </a:spcBef>
              <a:spcAft>
                <a:spcPts val="0"/>
              </a:spcAft>
              <a:buClrTx/>
              <a:buSzPct val="90000"/>
              <a:buFont typeface="Arial" pitchFamily="34" charset="0"/>
              <a:buNone/>
              <a:tabLst/>
              <a:defRPr/>
            </a:pPr>
            <a:r>
              <a:rPr kumimoji="0" lang="en-US" sz="2800" b="1" i="0" u="none" strike="noStrike" kern="1200" cap="none" spc="-30" normalizeH="0" baseline="0" noProof="0" dirty="0" err="1" smtClean="0">
                <a:ln>
                  <a:noFill/>
                </a:ln>
                <a:solidFill>
                  <a:srgbClr val="0070C0"/>
                </a:solidFill>
                <a:effectLst/>
                <a:uLnTx/>
                <a:uFillTx/>
                <a:latin typeface="Georgia" pitchFamily="18" charset="0"/>
                <a:ea typeface="Tahoma" pitchFamily="34" charset="0"/>
                <a:cs typeface="Tahoma" pitchFamily="34" charset="0"/>
              </a:rPr>
              <a:t>Example:HTML</a:t>
            </a:r>
            <a:r>
              <a:rPr kumimoji="0" lang="en-US" sz="2800" b="1" i="0" u="none" strike="noStrike" kern="1200" cap="none" spc="-30" normalizeH="0" baseline="0" noProof="0" dirty="0" smtClean="0">
                <a:ln>
                  <a:noFill/>
                </a:ln>
                <a:solidFill>
                  <a:srgbClr val="0070C0"/>
                </a:solidFill>
                <a:effectLst/>
                <a:uLnTx/>
                <a:uFillTx/>
                <a:latin typeface="Georgia" pitchFamily="18" charset="0"/>
                <a:ea typeface="Tahoma" pitchFamily="34" charset="0"/>
                <a:cs typeface="Tahoma" pitchFamily="34" charset="0"/>
              </a:rPr>
              <a:t> Links – Syntax</a:t>
            </a:r>
          </a:p>
          <a:p>
            <a:pPr marL="228600" marR="0" lvl="0" indent="-228600" algn="l" defTabSz="932742" rtl="0" eaLnBrk="1" fontAlgn="auto" latinLnBrk="0" hangingPunct="1">
              <a:lnSpc>
                <a:spcPct val="100000"/>
              </a:lnSpc>
              <a:spcBef>
                <a:spcPts val="600"/>
              </a:spcBef>
              <a:spcAft>
                <a:spcPts val="0"/>
              </a:spcAft>
              <a:buClrTx/>
              <a:buSzPct val="90000"/>
              <a:buFont typeface="Arial" pitchFamily="34" charset="0"/>
              <a:buNone/>
              <a:tabLst/>
              <a:defRPr/>
            </a:pPr>
            <a:r>
              <a:rPr kumimoji="0" lang="en-US" sz="28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mn-lt"/>
                <a:ea typeface="+mn-ea"/>
                <a:cs typeface="+mn-cs"/>
              </a:rPr>
              <a:t>&lt;</a:t>
            </a:r>
            <a:r>
              <a:rPr lang="en-US" sz="2800" spc="-30" dirty="0" smtClean="0">
                <a:solidFill>
                  <a:schemeClr val="tx1">
                    <a:lumMod val="50000"/>
                  </a:schemeClr>
                </a:solidFill>
                <a:latin typeface="Georgia" pitchFamily="18" charset="0"/>
                <a:ea typeface="Tahoma" pitchFamily="34" charset="0"/>
                <a:cs typeface="Tahoma" pitchFamily="34" charset="0"/>
              </a:rPr>
              <a:t>a </a:t>
            </a:r>
            <a:r>
              <a:rPr lang="en-US" sz="2800" spc="-30" dirty="0" err="1" smtClean="0">
                <a:solidFill>
                  <a:schemeClr val="tx1">
                    <a:lumMod val="50000"/>
                  </a:schemeClr>
                </a:solidFill>
                <a:latin typeface="Georgia" pitchFamily="18" charset="0"/>
                <a:ea typeface="Tahoma" pitchFamily="34" charset="0"/>
                <a:cs typeface="Tahoma" pitchFamily="34" charset="0"/>
              </a:rPr>
              <a:t>href</a:t>
            </a:r>
            <a:r>
              <a:rPr lang="en-US" sz="2800" spc="-30" dirty="0" smtClean="0">
                <a:solidFill>
                  <a:schemeClr val="tx1">
                    <a:lumMod val="50000"/>
                  </a:schemeClr>
                </a:solidFill>
                <a:latin typeface="Georgia" pitchFamily="18" charset="0"/>
                <a:ea typeface="Tahoma" pitchFamily="34" charset="0"/>
                <a:cs typeface="Tahoma" pitchFamily="34" charset="0"/>
              </a:rPr>
              <a:t>="</a:t>
            </a:r>
            <a:r>
              <a:rPr lang="en-US" sz="2800" spc="-30" dirty="0" err="1" smtClean="0">
                <a:solidFill>
                  <a:schemeClr val="tx1">
                    <a:lumMod val="50000"/>
                  </a:schemeClr>
                </a:solidFill>
                <a:latin typeface="Georgia" pitchFamily="18" charset="0"/>
                <a:ea typeface="Tahoma" pitchFamily="34" charset="0"/>
                <a:cs typeface="Tahoma" pitchFamily="34" charset="0"/>
              </a:rPr>
              <a:t>url</a:t>
            </a:r>
            <a:r>
              <a:rPr lang="en-US" sz="2800" spc="-30" dirty="0" smtClean="0">
                <a:solidFill>
                  <a:schemeClr val="tx1">
                    <a:lumMod val="50000"/>
                  </a:schemeClr>
                </a:solidFill>
                <a:latin typeface="Georgia" pitchFamily="18" charset="0"/>
                <a:ea typeface="Tahoma" pitchFamily="34" charset="0"/>
                <a:cs typeface="Tahoma" pitchFamily="34" charset="0"/>
              </a:rPr>
              <a:t>"&gt;link text&lt;/a&gt;</a:t>
            </a:r>
          </a:p>
          <a:p>
            <a:pPr marL="514350" marR="0" lvl="0" indent="-514350" algn="l" defTabSz="932742" rtl="0" eaLnBrk="1" fontAlgn="auto" latinLnBrk="0" hangingPunct="1">
              <a:lnSpc>
                <a:spcPct val="250000"/>
              </a:lnSpc>
              <a:spcBef>
                <a:spcPts val="600"/>
              </a:spcBef>
              <a:spcAft>
                <a:spcPts val="0"/>
              </a:spcAft>
              <a:buClrTx/>
              <a:buSzPct val="90000"/>
              <a:buFont typeface="Arial" pitchFamily="34" charset="0"/>
              <a:buNone/>
              <a:tabLst/>
              <a:defRPr/>
            </a:pPr>
            <a:endParaRPr kumimoji="0" lang="en-US" sz="2800" b="0" i="0" u="none" strike="noStrike" kern="1200" cap="none" spc="-30" normalizeH="0" baseline="0" noProof="0" dirty="0" smtClean="0">
              <a:ln>
                <a:noFill/>
              </a:ln>
              <a:solidFill>
                <a:schemeClr val="tx1">
                  <a:lumMod val="50000"/>
                </a:schemeClr>
              </a:solidFill>
              <a:effectLst/>
              <a:uLnTx/>
              <a:uFillTx/>
              <a:latin typeface="Georgia" pitchFamily="18" charset="0"/>
              <a:ea typeface="Tahoma" pitchFamily="34" charset="0"/>
              <a:cs typeface="Tahoma" pitchFamily="34" charset="0"/>
            </a:endParaRPr>
          </a:p>
        </p:txBody>
      </p:sp>
    </p:spTree>
    <p:extLst>
      <p:ext uri="{BB962C8B-B14F-4D97-AF65-F5344CB8AC3E}">
        <p14:creationId xmlns:p14="http://schemas.microsoft.com/office/powerpoint/2010/main" xmlns="" val="265376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0262"/>
          </a:xfrm>
        </p:spPr>
        <p:txBody>
          <a:bodyPr/>
          <a:lstStyle/>
          <a:p>
            <a:pPr algn="ctr"/>
            <a:r>
              <a:rPr sz="4000" b="1"/>
              <a:t>HTML Link Colors</a:t>
            </a:r>
          </a:p>
        </p:txBody>
      </p:sp>
      <p:sp>
        <p:nvSpPr>
          <p:cNvPr id="6" name="Text Placeholder 3"/>
          <p:cNvSpPr txBox="1">
            <a:spLocks/>
          </p:cNvSpPr>
          <p:nvPr/>
        </p:nvSpPr>
        <p:spPr>
          <a:xfrm>
            <a:off x="152399" y="982663"/>
            <a:ext cx="12436475" cy="6309420"/>
          </a:xfrm>
          <a:prstGeom prst="rect">
            <a:avLst/>
          </a:prstGeom>
        </p:spPr>
        <p:txBody>
          <a:bodyPr vert="horz" wrap="square" lIns="91440" tIns="91440" rIns="91440" bIns="91440" rtlCol="0">
            <a:spAutoFit/>
          </a:bodyPr>
          <a:lstStyle/>
          <a:p>
            <a:pPr marL="228600" indent="-228600">
              <a:spcBef>
                <a:spcPts val="600"/>
              </a:spcBef>
              <a:buSzPct val="90000"/>
              <a:buFont typeface="Wingdings" pitchFamily="2" charset="2"/>
              <a:buChar char="Ø"/>
            </a:pPr>
            <a:r>
              <a:rPr lang="en-US" sz="2800" spc="-30" dirty="0" smtClean="0">
                <a:solidFill>
                  <a:schemeClr val="tx1">
                    <a:lumMod val="50000"/>
                  </a:schemeClr>
                </a:solidFill>
                <a:latin typeface="Georgia" pitchFamily="18" charset="0"/>
                <a:ea typeface="Tahoma" pitchFamily="34" charset="0"/>
                <a:cs typeface="Tahoma" pitchFamily="34" charset="0"/>
              </a:rPr>
              <a:t>An unvisited link is underlined and blue</a:t>
            </a:r>
          </a:p>
          <a:p>
            <a:pPr marL="228600" indent="-228600">
              <a:spcBef>
                <a:spcPts val="600"/>
              </a:spcBef>
              <a:buSzPct val="90000"/>
              <a:buFont typeface="Wingdings" pitchFamily="2" charset="2"/>
              <a:buChar char="Ø"/>
            </a:pPr>
            <a:r>
              <a:rPr lang="en-US" sz="2800" spc="-30" dirty="0" smtClean="0">
                <a:solidFill>
                  <a:schemeClr val="tx1">
                    <a:lumMod val="50000"/>
                  </a:schemeClr>
                </a:solidFill>
                <a:latin typeface="Georgia" pitchFamily="18" charset="0"/>
                <a:ea typeface="Tahoma" pitchFamily="34" charset="0"/>
                <a:cs typeface="Tahoma" pitchFamily="34" charset="0"/>
              </a:rPr>
              <a:t>A visited link is underlined and purple</a:t>
            </a:r>
          </a:p>
          <a:p>
            <a:pPr marL="228600" indent="-228600">
              <a:spcBef>
                <a:spcPts val="600"/>
              </a:spcBef>
              <a:buSzPct val="90000"/>
              <a:buFont typeface="Wingdings" pitchFamily="2" charset="2"/>
              <a:buChar char="Ø"/>
            </a:pPr>
            <a:r>
              <a:rPr lang="en-US" sz="2800" spc="-30" dirty="0" smtClean="0">
                <a:solidFill>
                  <a:schemeClr val="tx1">
                    <a:lumMod val="50000"/>
                  </a:schemeClr>
                </a:solidFill>
                <a:latin typeface="Georgia" pitchFamily="18" charset="0"/>
                <a:ea typeface="Tahoma" pitchFamily="34" charset="0"/>
                <a:cs typeface="Tahoma" pitchFamily="34" charset="0"/>
              </a:rPr>
              <a:t>An active link is underlined and red</a:t>
            </a:r>
          </a:p>
          <a:p>
            <a:pPr marL="514350" marR="0" lvl="0" indent="-514350" algn="l" defTabSz="932742" rtl="0" eaLnBrk="1" fontAlgn="auto" latinLnBrk="0" hangingPunct="1">
              <a:lnSpc>
                <a:spcPct val="250000"/>
              </a:lnSpc>
              <a:spcBef>
                <a:spcPts val="600"/>
              </a:spcBef>
              <a:spcAft>
                <a:spcPts val="0"/>
              </a:spcAft>
              <a:buClrTx/>
              <a:buSzPct val="90000"/>
              <a:buFont typeface="Arial" pitchFamily="34" charset="0"/>
              <a:buNone/>
              <a:tabLst/>
              <a:defRPr/>
            </a:pPr>
            <a:r>
              <a:rPr kumimoji="0" lang="en-US" sz="2800" b="0" i="0" u="none" strike="noStrike" kern="1200" cap="none" spc="-30" normalizeH="0" baseline="0" noProof="0" dirty="0" smtClean="0">
                <a:ln>
                  <a:noFill/>
                </a:ln>
                <a:solidFill>
                  <a:schemeClr val="tx1">
                    <a:lumMod val="50000"/>
                  </a:schemeClr>
                </a:solidFill>
                <a:effectLst/>
                <a:uLnTx/>
                <a:uFillTx/>
                <a:latin typeface="Georgia" pitchFamily="18" charset="0"/>
                <a:ea typeface="Tahoma" pitchFamily="34" charset="0"/>
                <a:cs typeface="Tahoma" pitchFamily="34" charset="0"/>
              </a:rPr>
              <a:t>Example:</a:t>
            </a:r>
          </a:p>
          <a:p>
            <a:pPr marL="228600" indent="-228600">
              <a:spcBef>
                <a:spcPts val="600"/>
              </a:spcBef>
              <a:buSzPct val="90000"/>
            </a:pPr>
            <a:r>
              <a:rPr lang="en-US" sz="2800" spc="-30" dirty="0" smtClean="0">
                <a:solidFill>
                  <a:schemeClr val="tx1">
                    <a:lumMod val="50000"/>
                  </a:schemeClr>
                </a:solidFill>
                <a:latin typeface="Georgia" pitchFamily="18" charset="0"/>
                <a:ea typeface="Tahoma" pitchFamily="34" charset="0"/>
                <a:cs typeface="Tahoma" pitchFamily="34" charset="0"/>
              </a:rPr>
              <a:t> &lt;style&gt;</a:t>
            </a:r>
            <a:br>
              <a:rPr lang="en-US" sz="2800" spc="-30" dirty="0" smtClean="0">
                <a:solidFill>
                  <a:schemeClr val="tx1">
                    <a:lumMod val="50000"/>
                  </a:schemeClr>
                </a:solidFill>
                <a:latin typeface="Georgia" pitchFamily="18" charset="0"/>
                <a:ea typeface="Tahoma" pitchFamily="34" charset="0"/>
                <a:cs typeface="Tahoma" pitchFamily="34" charset="0"/>
              </a:rPr>
            </a:br>
            <a:r>
              <a:rPr lang="en-US" sz="2800" spc="-30" dirty="0" smtClean="0">
                <a:solidFill>
                  <a:schemeClr val="tx1">
                    <a:lumMod val="50000"/>
                  </a:schemeClr>
                </a:solidFill>
                <a:latin typeface="Georgia" pitchFamily="18" charset="0"/>
                <a:ea typeface="Tahoma" pitchFamily="34" charset="0"/>
                <a:cs typeface="Tahoma" pitchFamily="34" charset="0"/>
              </a:rPr>
              <a:t>a:link    {</a:t>
            </a:r>
            <a:r>
              <a:rPr lang="en-US" sz="2800" spc="-30" dirty="0" err="1" smtClean="0">
                <a:solidFill>
                  <a:schemeClr val="tx1">
                    <a:lumMod val="50000"/>
                  </a:schemeClr>
                </a:solidFill>
                <a:latin typeface="Georgia" pitchFamily="18" charset="0"/>
                <a:ea typeface="Tahoma" pitchFamily="34" charset="0"/>
                <a:cs typeface="Tahoma" pitchFamily="34" charset="0"/>
              </a:rPr>
              <a:t>color:green</a:t>
            </a:r>
            <a:r>
              <a:rPr lang="en-US" sz="2800" spc="-30" dirty="0" smtClean="0">
                <a:solidFill>
                  <a:schemeClr val="tx1">
                    <a:lumMod val="50000"/>
                  </a:schemeClr>
                </a:solidFill>
                <a:latin typeface="Georgia" pitchFamily="18" charset="0"/>
                <a:ea typeface="Tahoma" pitchFamily="34" charset="0"/>
                <a:cs typeface="Tahoma" pitchFamily="34" charset="0"/>
              </a:rPr>
              <a:t>; background-</a:t>
            </a:r>
            <a:r>
              <a:rPr lang="en-US" sz="2800" spc="-30" dirty="0" err="1" smtClean="0">
                <a:solidFill>
                  <a:schemeClr val="tx1">
                    <a:lumMod val="50000"/>
                  </a:schemeClr>
                </a:solidFill>
                <a:latin typeface="Georgia" pitchFamily="18" charset="0"/>
                <a:ea typeface="Tahoma" pitchFamily="34" charset="0"/>
                <a:cs typeface="Tahoma" pitchFamily="34" charset="0"/>
              </a:rPr>
              <a:t>color:transparent</a:t>
            </a:r>
            <a:r>
              <a:rPr lang="en-US" sz="2800" spc="-30" dirty="0" smtClean="0">
                <a:solidFill>
                  <a:schemeClr val="tx1">
                    <a:lumMod val="50000"/>
                  </a:schemeClr>
                </a:solidFill>
                <a:latin typeface="Georgia" pitchFamily="18" charset="0"/>
                <a:ea typeface="Tahoma" pitchFamily="34" charset="0"/>
                <a:cs typeface="Tahoma" pitchFamily="34" charset="0"/>
              </a:rPr>
              <a:t>; text-</a:t>
            </a:r>
            <a:r>
              <a:rPr lang="en-US" sz="2800" spc="-30" dirty="0" err="1" smtClean="0">
                <a:solidFill>
                  <a:schemeClr val="tx1">
                    <a:lumMod val="50000"/>
                  </a:schemeClr>
                </a:solidFill>
                <a:latin typeface="Georgia" pitchFamily="18" charset="0"/>
                <a:ea typeface="Tahoma" pitchFamily="34" charset="0"/>
                <a:cs typeface="Tahoma" pitchFamily="34" charset="0"/>
              </a:rPr>
              <a:t>decoration:none</a:t>
            </a:r>
            <a:r>
              <a:rPr lang="en-US" sz="2800" spc="-30" dirty="0" smtClean="0">
                <a:solidFill>
                  <a:schemeClr val="tx1">
                    <a:lumMod val="50000"/>
                  </a:schemeClr>
                </a:solidFill>
                <a:latin typeface="Georgia" pitchFamily="18" charset="0"/>
                <a:ea typeface="Tahoma" pitchFamily="34" charset="0"/>
                <a:cs typeface="Tahoma" pitchFamily="34" charset="0"/>
              </a:rPr>
              <a:t>}</a:t>
            </a:r>
            <a:br>
              <a:rPr lang="en-US" sz="2800" spc="-30" dirty="0" smtClean="0">
                <a:solidFill>
                  <a:schemeClr val="tx1">
                    <a:lumMod val="50000"/>
                  </a:schemeClr>
                </a:solidFill>
                <a:latin typeface="Georgia" pitchFamily="18" charset="0"/>
                <a:ea typeface="Tahoma" pitchFamily="34" charset="0"/>
                <a:cs typeface="Tahoma" pitchFamily="34" charset="0"/>
              </a:rPr>
            </a:br>
            <a:r>
              <a:rPr lang="en-US" sz="2800" spc="-30" dirty="0" smtClean="0">
                <a:solidFill>
                  <a:schemeClr val="tx1">
                    <a:lumMod val="50000"/>
                  </a:schemeClr>
                </a:solidFill>
                <a:latin typeface="Georgia" pitchFamily="18" charset="0"/>
                <a:ea typeface="Tahoma" pitchFamily="34" charset="0"/>
                <a:cs typeface="Tahoma" pitchFamily="34" charset="0"/>
              </a:rPr>
              <a:t>a:visited {</a:t>
            </a:r>
            <a:r>
              <a:rPr lang="en-US" sz="2800" spc="-30" dirty="0" err="1" smtClean="0">
                <a:solidFill>
                  <a:schemeClr val="tx1">
                    <a:lumMod val="50000"/>
                  </a:schemeClr>
                </a:solidFill>
                <a:latin typeface="Georgia" pitchFamily="18" charset="0"/>
                <a:ea typeface="Tahoma" pitchFamily="34" charset="0"/>
                <a:cs typeface="Tahoma" pitchFamily="34" charset="0"/>
              </a:rPr>
              <a:t>color:pink</a:t>
            </a:r>
            <a:r>
              <a:rPr lang="en-US" sz="2800" spc="-30" dirty="0" smtClean="0">
                <a:solidFill>
                  <a:schemeClr val="tx1">
                    <a:lumMod val="50000"/>
                  </a:schemeClr>
                </a:solidFill>
                <a:latin typeface="Georgia" pitchFamily="18" charset="0"/>
                <a:ea typeface="Tahoma" pitchFamily="34" charset="0"/>
                <a:cs typeface="Tahoma" pitchFamily="34" charset="0"/>
              </a:rPr>
              <a:t>; background-</a:t>
            </a:r>
            <a:r>
              <a:rPr lang="en-US" sz="2800" spc="-30" dirty="0" err="1" smtClean="0">
                <a:solidFill>
                  <a:schemeClr val="tx1">
                    <a:lumMod val="50000"/>
                  </a:schemeClr>
                </a:solidFill>
                <a:latin typeface="Georgia" pitchFamily="18" charset="0"/>
                <a:ea typeface="Tahoma" pitchFamily="34" charset="0"/>
                <a:cs typeface="Tahoma" pitchFamily="34" charset="0"/>
              </a:rPr>
              <a:t>color:transparent</a:t>
            </a:r>
            <a:r>
              <a:rPr lang="en-US" sz="2800" spc="-30" dirty="0" smtClean="0">
                <a:solidFill>
                  <a:schemeClr val="tx1">
                    <a:lumMod val="50000"/>
                  </a:schemeClr>
                </a:solidFill>
                <a:latin typeface="Georgia" pitchFamily="18" charset="0"/>
                <a:ea typeface="Tahoma" pitchFamily="34" charset="0"/>
                <a:cs typeface="Tahoma" pitchFamily="34" charset="0"/>
              </a:rPr>
              <a:t>; text-</a:t>
            </a:r>
            <a:r>
              <a:rPr lang="en-US" sz="2800" spc="-30" dirty="0" err="1" smtClean="0">
                <a:solidFill>
                  <a:schemeClr val="tx1">
                    <a:lumMod val="50000"/>
                  </a:schemeClr>
                </a:solidFill>
                <a:latin typeface="Georgia" pitchFamily="18" charset="0"/>
                <a:ea typeface="Tahoma" pitchFamily="34" charset="0"/>
                <a:cs typeface="Tahoma" pitchFamily="34" charset="0"/>
              </a:rPr>
              <a:t>decoration:none</a:t>
            </a:r>
            <a:r>
              <a:rPr lang="en-US" sz="2800" spc="-30" dirty="0" smtClean="0">
                <a:solidFill>
                  <a:schemeClr val="tx1">
                    <a:lumMod val="50000"/>
                  </a:schemeClr>
                </a:solidFill>
                <a:latin typeface="Georgia" pitchFamily="18" charset="0"/>
                <a:ea typeface="Tahoma" pitchFamily="34" charset="0"/>
                <a:cs typeface="Tahoma" pitchFamily="34" charset="0"/>
              </a:rPr>
              <a:t>}</a:t>
            </a:r>
            <a:br>
              <a:rPr lang="en-US" sz="2800" spc="-30" dirty="0" smtClean="0">
                <a:solidFill>
                  <a:schemeClr val="tx1">
                    <a:lumMod val="50000"/>
                  </a:schemeClr>
                </a:solidFill>
                <a:latin typeface="Georgia" pitchFamily="18" charset="0"/>
                <a:ea typeface="Tahoma" pitchFamily="34" charset="0"/>
                <a:cs typeface="Tahoma" pitchFamily="34" charset="0"/>
              </a:rPr>
            </a:br>
            <a:r>
              <a:rPr lang="en-US" sz="2800" spc="-30" dirty="0" smtClean="0">
                <a:solidFill>
                  <a:schemeClr val="tx1">
                    <a:lumMod val="50000"/>
                  </a:schemeClr>
                </a:solidFill>
                <a:latin typeface="Georgia" pitchFamily="18" charset="0"/>
                <a:ea typeface="Tahoma" pitchFamily="34" charset="0"/>
                <a:cs typeface="Tahoma" pitchFamily="34" charset="0"/>
              </a:rPr>
              <a:t>a:hover   {</a:t>
            </a:r>
            <a:r>
              <a:rPr lang="en-US" sz="2800" spc="-30" dirty="0" err="1" smtClean="0">
                <a:solidFill>
                  <a:schemeClr val="tx1">
                    <a:lumMod val="50000"/>
                  </a:schemeClr>
                </a:solidFill>
                <a:latin typeface="Georgia" pitchFamily="18" charset="0"/>
                <a:ea typeface="Tahoma" pitchFamily="34" charset="0"/>
                <a:cs typeface="Tahoma" pitchFamily="34" charset="0"/>
              </a:rPr>
              <a:t>color:red</a:t>
            </a:r>
            <a:r>
              <a:rPr lang="en-US" sz="2800" spc="-30" dirty="0" smtClean="0">
                <a:solidFill>
                  <a:schemeClr val="tx1">
                    <a:lumMod val="50000"/>
                  </a:schemeClr>
                </a:solidFill>
                <a:latin typeface="Georgia" pitchFamily="18" charset="0"/>
                <a:ea typeface="Tahoma" pitchFamily="34" charset="0"/>
                <a:cs typeface="Tahoma" pitchFamily="34" charset="0"/>
              </a:rPr>
              <a:t>; background-</a:t>
            </a:r>
            <a:r>
              <a:rPr lang="en-US" sz="2800" spc="-30" dirty="0" err="1" smtClean="0">
                <a:solidFill>
                  <a:schemeClr val="tx1">
                    <a:lumMod val="50000"/>
                  </a:schemeClr>
                </a:solidFill>
                <a:latin typeface="Georgia" pitchFamily="18" charset="0"/>
                <a:ea typeface="Tahoma" pitchFamily="34" charset="0"/>
                <a:cs typeface="Tahoma" pitchFamily="34" charset="0"/>
              </a:rPr>
              <a:t>color:transparent</a:t>
            </a:r>
            <a:r>
              <a:rPr lang="en-US" sz="2800" spc="-30" dirty="0" smtClean="0">
                <a:solidFill>
                  <a:schemeClr val="tx1">
                    <a:lumMod val="50000"/>
                  </a:schemeClr>
                </a:solidFill>
                <a:latin typeface="Georgia" pitchFamily="18" charset="0"/>
                <a:ea typeface="Tahoma" pitchFamily="34" charset="0"/>
                <a:cs typeface="Tahoma" pitchFamily="34" charset="0"/>
              </a:rPr>
              <a:t>; text-</a:t>
            </a:r>
            <a:r>
              <a:rPr lang="en-US" sz="2800" spc="-30" dirty="0" err="1" smtClean="0">
                <a:solidFill>
                  <a:schemeClr val="tx1">
                    <a:lumMod val="50000"/>
                  </a:schemeClr>
                </a:solidFill>
                <a:latin typeface="Georgia" pitchFamily="18" charset="0"/>
                <a:ea typeface="Tahoma" pitchFamily="34" charset="0"/>
                <a:cs typeface="Tahoma" pitchFamily="34" charset="0"/>
              </a:rPr>
              <a:t>decoration:underline</a:t>
            </a:r>
            <a:r>
              <a:rPr lang="en-US" sz="2800" spc="-30" dirty="0" smtClean="0">
                <a:solidFill>
                  <a:schemeClr val="tx1">
                    <a:lumMod val="50000"/>
                  </a:schemeClr>
                </a:solidFill>
                <a:latin typeface="Georgia" pitchFamily="18" charset="0"/>
                <a:ea typeface="Tahoma" pitchFamily="34" charset="0"/>
                <a:cs typeface="Tahoma" pitchFamily="34" charset="0"/>
              </a:rPr>
              <a:t>}</a:t>
            </a:r>
            <a:br>
              <a:rPr lang="en-US" sz="2800" spc="-30" dirty="0" smtClean="0">
                <a:solidFill>
                  <a:schemeClr val="tx1">
                    <a:lumMod val="50000"/>
                  </a:schemeClr>
                </a:solidFill>
                <a:latin typeface="Georgia" pitchFamily="18" charset="0"/>
                <a:ea typeface="Tahoma" pitchFamily="34" charset="0"/>
                <a:cs typeface="Tahoma" pitchFamily="34" charset="0"/>
              </a:rPr>
            </a:br>
            <a:r>
              <a:rPr lang="en-US" sz="2800" spc="-30" dirty="0" smtClean="0">
                <a:solidFill>
                  <a:schemeClr val="tx1">
                    <a:lumMod val="50000"/>
                  </a:schemeClr>
                </a:solidFill>
                <a:latin typeface="Georgia" pitchFamily="18" charset="0"/>
                <a:ea typeface="Tahoma" pitchFamily="34" charset="0"/>
                <a:cs typeface="Tahoma" pitchFamily="34" charset="0"/>
              </a:rPr>
              <a:t>a:active  {</a:t>
            </a:r>
            <a:r>
              <a:rPr lang="en-US" sz="2800" spc="-30" dirty="0" err="1" smtClean="0">
                <a:solidFill>
                  <a:schemeClr val="tx1">
                    <a:lumMod val="50000"/>
                  </a:schemeClr>
                </a:solidFill>
                <a:latin typeface="Georgia" pitchFamily="18" charset="0"/>
                <a:ea typeface="Tahoma" pitchFamily="34" charset="0"/>
                <a:cs typeface="Tahoma" pitchFamily="34" charset="0"/>
              </a:rPr>
              <a:t>color:yellow</a:t>
            </a:r>
            <a:r>
              <a:rPr lang="en-US" sz="2800" spc="-30" dirty="0" smtClean="0">
                <a:solidFill>
                  <a:schemeClr val="tx1">
                    <a:lumMod val="50000"/>
                  </a:schemeClr>
                </a:solidFill>
                <a:latin typeface="Georgia" pitchFamily="18" charset="0"/>
                <a:ea typeface="Tahoma" pitchFamily="34" charset="0"/>
                <a:cs typeface="Tahoma" pitchFamily="34" charset="0"/>
              </a:rPr>
              <a:t>; background-</a:t>
            </a:r>
            <a:r>
              <a:rPr lang="en-US" sz="2800" spc="-30" dirty="0" err="1" smtClean="0">
                <a:solidFill>
                  <a:schemeClr val="tx1">
                    <a:lumMod val="50000"/>
                  </a:schemeClr>
                </a:solidFill>
                <a:latin typeface="Georgia" pitchFamily="18" charset="0"/>
                <a:ea typeface="Tahoma" pitchFamily="34" charset="0"/>
                <a:cs typeface="Tahoma" pitchFamily="34" charset="0"/>
              </a:rPr>
              <a:t>color:transparent</a:t>
            </a:r>
            <a:r>
              <a:rPr lang="en-US" sz="2800" spc="-30" dirty="0" smtClean="0">
                <a:solidFill>
                  <a:schemeClr val="tx1">
                    <a:lumMod val="50000"/>
                  </a:schemeClr>
                </a:solidFill>
                <a:latin typeface="Georgia" pitchFamily="18" charset="0"/>
                <a:ea typeface="Tahoma" pitchFamily="34" charset="0"/>
                <a:cs typeface="Tahoma" pitchFamily="34" charset="0"/>
              </a:rPr>
              <a:t>; text-</a:t>
            </a:r>
            <a:r>
              <a:rPr lang="en-US" sz="2800" spc="-30" dirty="0" err="1" smtClean="0">
                <a:solidFill>
                  <a:schemeClr val="tx1">
                    <a:lumMod val="50000"/>
                  </a:schemeClr>
                </a:solidFill>
                <a:latin typeface="Georgia" pitchFamily="18" charset="0"/>
                <a:ea typeface="Tahoma" pitchFamily="34" charset="0"/>
                <a:cs typeface="Tahoma" pitchFamily="34" charset="0"/>
              </a:rPr>
              <a:t>decoration:underline</a:t>
            </a:r>
            <a:r>
              <a:rPr lang="en-US" sz="2800" spc="-30" dirty="0" smtClean="0">
                <a:solidFill>
                  <a:schemeClr val="tx1">
                    <a:lumMod val="50000"/>
                  </a:schemeClr>
                </a:solidFill>
                <a:latin typeface="Georgia" pitchFamily="18" charset="0"/>
                <a:ea typeface="Tahoma" pitchFamily="34" charset="0"/>
                <a:cs typeface="Tahoma" pitchFamily="34" charset="0"/>
              </a:rPr>
              <a:t>}</a:t>
            </a:r>
            <a:br>
              <a:rPr lang="en-US" sz="2800" spc="-30" dirty="0" smtClean="0">
                <a:solidFill>
                  <a:schemeClr val="tx1">
                    <a:lumMod val="50000"/>
                  </a:schemeClr>
                </a:solidFill>
                <a:latin typeface="Georgia" pitchFamily="18" charset="0"/>
                <a:ea typeface="Tahoma" pitchFamily="34" charset="0"/>
                <a:cs typeface="Tahoma" pitchFamily="34" charset="0"/>
              </a:rPr>
            </a:br>
            <a:r>
              <a:rPr lang="en-US" sz="2800" spc="-30" dirty="0" smtClean="0">
                <a:solidFill>
                  <a:schemeClr val="tx1">
                    <a:lumMod val="50000"/>
                  </a:schemeClr>
                </a:solidFill>
                <a:latin typeface="Georgia" pitchFamily="18" charset="0"/>
                <a:ea typeface="Tahoma" pitchFamily="34" charset="0"/>
                <a:cs typeface="Tahoma" pitchFamily="34" charset="0"/>
              </a:rPr>
              <a:t>&lt;/style&gt;</a:t>
            </a:r>
          </a:p>
        </p:txBody>
      </p:sp>
    </p:spTree>
    <p:extLst>
      <p:ext uri="{BB962C8B-B14F-4D97-AF65-F5344CB8AC3E}">
        <p14:creationId xmlns:p14="http://schemas.microsoft.com/office/powerpoint/2010/main" xmlns="" val="265376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097280"/>
            <a:ext cx="7986077" cy="2197525"/>
          </a:xfrm>
        </p:spPr>
        <p:txBody>
          <a:bodyPr/>
          <a:lstStyle/>
          <a:p>
            <a:r>
              <a:rPr lang="en-US" dirty="0" smtClean="0"/>
              <a:t>Displaying Graphics</a:t>
            </a:r>
            <a:endParaRPr lang="en-US" dirty="0"/>
          </a:p>
        </p:txBody>
      </p:sp>
    </p:spTree>
    <p:extLst>
      <p:ext uri="{BB962C8B-B14F-4D97-AF65-F5344CB8AC3E}">
        <p14:creationId xmlns:p14="http://schemas.microsoft.com/office/powerpoint/2010/main" xmlns="" val="837500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and Graphics in HTML</a:t>
            </a:r>
            <a:endParaRPr lang="en-US" dirty="0"/>
          </a:p>
        </p:txBody>
      </p:sp>
      <p:sp>
        <p:nvSpPr>
          <p:cNvPr id="4" name="Text Placeholder 3"/>
          <p:cNvSpPr>
            <a:spLocks noGrp="1"/>
          </p:cNvSpPr>
          <p:nvPr>
            <p:ph type="body" sz="quarter" idx="11"/>
          </p:nvPr>
        </p:nvSpPr>
        <p:spPr>
          <a:xfrm>
            <a:off x="350837" y="2125662"/>
            <a:ext cx="5486400" cy="4801314"/>
          </a:xfrm>
        </p:spPr>
        <p:txBody>
          <a:bodyPr/>
          <a:lstStyle/>
          <a:p>
            <a:pPr>
              <a:lnSpc>
                <a:spcPct val="100000"/>
              </a:lnSpc>
              <a:buFont typeface="Wingdings" pitchFamily="2" charset="2"/>
              <a:buChar char="Ø"/>
            </a:pPr>
            <a:r>
              <a:rPr lang="en-US" sz="2800" spc="-30" dirty="0">
                <a:solidFill>
                  <a:schemeClr val="tx1">
                    <a:lumMod val="50000"/>
                  </a:schemeClr>
                </a:solidFill>
                <a:latin typeface="Georgia" pitchFamily="18" charset="0"/>
                <a:ea typeface="Tahoma" pitchFamily="34" charset="0"/>
                <a:cs typeface="Tahoma" pitchFamily="34" charset="0"/>
              </a:rPr>
              <a:t>Images are an incredibly important aspect of creating engaging Web pages</a:t>
            </a:r>
          </a:p>
          <a:p>
            <a:pPr>
              <a:lnSpc>
                <a:spcPct val="100000"/>
              </a:lnSpc>
              <a:buFont typeface="Wingdings" pitchFamily="2" charset="2"/>
              <a:buChar char="Ø"/>
            </a:pPr>
            <a:r>
              <a:rPr lang="en-US" sz="2800" spc="-30" dirty="0">
                <a:solidFill>
                  <a:schemeClr val="tx1">
                    <a:lumMod val="50000"/>
                  </a:schemeClr>
                </a:solidFill>
                <a:latin typeface="Georgia" pitchFamily="18" charset="0"/>
                <a:ea typeface="Tahoma" pitchFamily="34" charset="0"/>
                <a:cs typeface="Tahoma" pitchFamily="34" charset="0"/>
              </a:rPr>
              <a:t>There are two major categories of images that can be used:</a:t>
            </a:r>
          </a:p>
          <a:p>
            <a:pPr>
              <a:lnSpc>
                <a:spcPct val="100000"/>
              </a:lnSpc>
              <a:buFont typeface="Wingdings" pitchFamily="2" charset="2"/>
              <a:buChar char="Ø"/>
            </a:pPr>
            <a:r>
              <a:rPr lang="en-US" sz="2800" spc="-30" dirty="0">
                <a:solidFill>
                  <a:schemeClr val="tx1">
                    <a:lumMod val="50000"/>
                  </a:schemeClr>
                </a:solidFill>
                <a:latin typeface="Georgia" pitchFamily="18" charset="0"/>
                <a:ea typeface="Tahoma" pitchFamily="34" charset="0"/>
                <a:cs typeface="Tahoma" pitchFamily="34" charset="0"/>
              </a:rPr>
              <a:t>raster (bitmap)</a:t>
            </a:r>
          </a:p>
          <a:p>
            <a:pPr>
              <a:lnSpc>
                <a:spcPct val="100000"/>
              </a:lnSpc>
              <a:buFont typeface="Wingdings" pitchFamily="2" charset="2"/>
              <a:buChar char="Ø"/>
            </a:pPr>
            <a:r>
              <a:rPr lang="en-US" sz="2800" spc="-30" dirty="0">
                <a:solidFill>
                  <a:schemeClr val="tx1">
                    <a:lumMod val="50000"/>
                  </a:schemeClr>
                </a:solidFill>
                <a:latin typeface="Georgia" pitchFamily="18" charset="0"/>
                <a:ea typeface="Tahoma" pitchFamily="34" charset="0"/>
                <a:cs typeface="Tahoma" pitchFamily="34" charset="0"/>
              </a:rPr>
              <a:t>vector</a:t>
            </a:r>
          </a:p>
          <a:p>
            <a:pPr>
              <a:lnSpc>
                <a:spcPct val="100000"/>
              </a:lnSpc>
              <a:buFont typeface="Wingdings" pitchFamily="2" charset="2"/>
              <a:buChar char="Ø"/>
            </a:pPr>
            <a:r>
              <a:rPr lang="en-US" sz="2800" spc="-30" dirty="0">
                <a:solidFill>
                  <a:schemeClr val="tx1">
                    <a:lumMod val="50000"/>
                  </a:schemeClr>
                </a:solidFill>
                <a:latin typeface="Georgia" pitchFamily="18" charset="0"/>
                <a:ea typeface="Tahoma" pitchFamily="34" charset="0"/>
                <a:cs typeface="Tahoma" pitchFamily="34" charset="0"/>
              </a:rPr>
              <a:t>Raster images are made up of pixels, while vector images are made of lines and curves</a:t>
            </a:r>
          </a:p>
        </p:txBody>
      </p:sp>
      <p:grpSp>
        <p:nvGrpSpPr>
          <p:cNvPr id="8" name="Group 11" descr="Two images presented; a gray-scale raster image of a dog and a vector image of a cartoon robot."/>
          <p:cNvGrpSpPr>
            <a:grpSpLocks noChangeAspect="1"/>
          </p:cNvGrpSpPr>
          <p:nvPr/>
        </p:nvGrpSpPr>
        <p:grpSpPr bwMode="auto">
          <a:xfrm>
            <a:off x="9418637" y="3034201"/>
            <a:ext cx="2424367" cy="3508569"/>
            <a:chOff x="5885" y="1065"/>
            <a:chExt cx="651" cy="942"/>
          </a:xfrm>
        </p:grpSpPr>
        <p:sp>
          <p:nvSpPr>
            <p:cNvPr id="9" name="AutoShape 10"/>
            <p:cNvSpPr>
              <a:spLocks noChangeAspect="1" noChangeArrowheads="1" noTextEdit="1"/>
            </p:cNvSpPr>
            <p:nvPr/>
          </p:nvSpPr>
          <p:spPr bwMode="auto">
            <a:xfrm>
              <a:off x="5885" y="1065"/>
              <a:ext cx="651" cy="9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2"/>
            <p:cNvSpPr>
              <a:spLocks/>
            </p:cNvSpPr>
            <p:nvPr/>
          </p:nvSpPr>
          <p:spPr bwMode="auto">
            <a:xfrm>
              <a:off x="5887" y="1281"/>
              <a:ext cx="110" cy="126"/>
            </a:xfrm>
            <a:custGeom>
              <a:avLst/>
              <a:gdLst>
                <a:gd name="T0" fmla="*/ 9 w 46"/>
                <a:gd name="T1" fmla="*/ 53 h 53"/>
                <a:gd name="T2" fmla="*/ 46 w 46"/>
                <a:gd name="T3" fmla="*/ 53 h 53"/>
                <a:gd name="T4" fmla="*/ 46 w 46"/>
                <a:gd name="T5" fmla="*/ 0 h 53"/>
                <a:gd name="T6" fmla="*/ 9 w 46"/>
                <a:gd name="T7" fmla="*/ 0 h 53"/>
                <a:gd name="T8" fmla="*/ 0 w 46"/>
                <a:gd name="T9" fmla="*/ 9 h 53"/>
                <a:gd name="T10" fmla="*/ 0 w 46"/>
                <a:gd name="T11" fmla="*/ 44 h 53"/>
                <a:gd name="T12" fmla="*/ 9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9" y="53"/>
                  </a:moveTo>
                  <a:cubicBezTo>
                    <a:pt x="46" y="53"/>
                    <a:pt x="46" y="53"/>
                    <a:pt x="46" y="53"/>
                  </a:cubicBezTo>
                  <a:cubicBezTo>
                    <a:pt x="46" y="0"/>
                    <a:pt x="46" y="0"/>
                    <a:pt x="46" y="0"/>
                  </a:cubicBezTo>
                  <a:cubicBezTo>
                    <a:pt x="9" y="0"/>
                    <a:pt x="9" y="0"/>
                    <a:pt x="9" y="0"/>
                  </a:cubicBezTo>
                  <a:cubicBezTo>
                    <a:pt x="4" y="0"/>
                    <a:pt x="0" y="4"/>
                    <a:pt x="0" y="9"/>
                  </a:cubicBezTo>
                  <a:cubicBezTo>
                    <a:pt x="0" y="44"/>
                    <a:pt x="0" y="44"/>
                    <a:pt x="0" y="44"/>
                  </a:cubicBezTo>
                  <a:cubicBezTo>
                    <a:pt x="0" y="49"/>
                    <a:pt x="4" y="53"/>
                    <a:pt x="9" y="5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3"/>
            <p:cNvSpPr>
              <a:spLocks noChangeArrowheads="1"/>
            </p:cNvSpPr>
            <p:nvPr/>
          </p:nvSpPr>
          <p:spPr bwMode="auto">
            <a:xfrm>
              <a:off x="5928" y="1407"/>
              <a:ext cx="40" cy="13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4"/>
            <p:cNvSpPr>
              <a:spLocks noChangeArrowheads="1"/>
            </p:cNvSpPr>
            <p:nvPr/>
          </p:nvSpPr>
          <p:spPr bwMode="auto">
            <a:xfrm>
              <a:off x="5928" y="1407"/>
              <a:ext cx="40" cy="46"/>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5"/>
            <p:cNvSpPr>
              <a:spLocks noChangeArrowheads="1"/>
            </p:cNvSpPr>
            <p:nvPr/>
          </p:nvSpPr>
          <p:spPr bwMode="auto">
            <a:xfrm>
              <a:off x="5928" y="1617"/>
              <a:ext cx="40" cy="100"/>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6"/>
            <p:cNvSpPr>
              <a:spLocks noChangeArrowheads="1"/>
            </p:cNvSpPr>
            <p:nvPr/>
          </p:nvSpPr>
          <p:spPr bwMode="auto">
            <a:xfrm>
              <a:off x="5928" y="1617"/>
              <a:ext cx="40" cy="4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7"/>
            <p:cNvSpPr>
              <a:spLocks/>
            </p:cNvSpPr>
            <p:nvPr/>
          </p:nvSpPr>
          <p:spPr bwMode="auto">
            <a:xfrm>
              <a:off x="5902" y="1486"/>
              <a:ext cx="93" cy="131"/>
            </a:xfrm>
            <a:custGeom>
              <a:avLst/>
              <a:gdLst>
                <a:gd name="T0" fmla="*/ 39 w 39"/>
                <a:gd name="T1" fmla="*/ 44 h 55"/>
                <a:gd name="T2" fmla="*/ 28 w 39"/>
                <a:gd name="T3" fmla="*/ 55 h 55"/>
                <a:gd name="T4" fmla="*/ 11 w 39"/>
                <a:gd name="T5" fmla="*/ 55 h 55"/>
                <a:gd name="T6" fmla="*/ 0 w 39"/>
                <a:gd name="T7" fmla="*/ 44 h 55"/>
                <a:gd name="T8" fmla="*/ 0 w 39"/>
                <a:gd name="T9" fmla="*/ 11 h 55"/>
                <a:gd name="T10" fmla="*/ 11 w 39"/>
                <a:gd name="T11" fmla="*/ 0 h 55"/>
                <a:gd name="T12" fmla="*/ 28 w 39"/>
                <a:gd name="T13" fmla="*/ 0 h 55"/>
                <a:gd name="T14" fmla="*/ 39 w 39"/>
                <a:gd name="T15" fmla="*/ 11 h 55"/>
                <a:gd name="T16" fmla="*/ 39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39" y="44"/>
                  </a:moveTo>
                  <a:cubicBezTo>
                    <a:pt x="39" y="50"/>
                    <a:pt x="34" y="55"/>
                    <a:pt x="28" y="55"/>
                  </a:cubicBezTo>
                  <a:cubicBezTo>
                    <a:pt x="11" y="55"/>
                    <a:pt x="11" y="55"/>
                    <a:pt x="11" y="55"/>
                  </a:cubicBezTo>
                  <a:cubicBezTo>
                    <a:pt x="5" y="55"/>
                    <a:pt x="0" y="50"/>
                    <a:pt x="0" y="44"/>
                  </a:cubicBezTo>
                  <a:cubicBezTo>
                    <a:pt x="0" y="11"/>
                    <a:pt x="0" y="11"/>
                    <a:pt x="0" y="11"/>
                  </a:cubicBezTo>
                  <a:cubicBezTo>
                    <a:pt x="0" y="5"/>
                    <a:pt x="5" y="0"/>
                    <a:pt x="11" y="0"/>
                  </a:cubicBezTo>
                  <a:cubicBezTo>
                    <a:pt x="28" y="0"/>
                    <a:pt x="28" y="0"/>
                    <a:pt x="28" y="0"/>
                  </a:cubicBezTo>
                  <a:cubicBezTo>
                    <a:pt x="34" y="0"/>
                    <a:pt x="39" y="5"/>
                    <a:pt x="39" y="11"/>
                  </a:cubicBezTo>
                  <a:lnTo>
                    <a:pt x="39" y="44"/>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8"/>
            <p:cNvSpPr>
              <a:spLocks noChangeArrowheads="1"/>
            </p:cNvSpPr>
            <p:nvPr/>
          </p:nvSpPr>
          <p:spPr bwMode="auto">
            <a:xfrm>
              <a:off x="6100" y="1476"/>
              <a:ext cx="233" cy="129"/>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9"/>
            <p:cNvSpPr>
              <a:spLocks noChangeArrowheads="1"/>
            </p:cNvSpPr>
            <p:nvPr/>
          </p:nvSpPr>
          <p:spPr bwMode="auto">
            <a:xfrm>
              <a:off x="6100" y="1450"/>
              <a:ext cx="233" cy="26"/>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20"/>
            <p:cNvSpPr>
              <a:spLocks noChangeArrowheads="1"/>
            </p:cNvSpPr>
            <p:nvPr/>
          </p:nvSpPr>
          <p:spPr bwMode="auto">
            <a:xfrm>
              <a:off x="5997" y="1234"/>
              <a:ext cx="429" cy="219"/>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1"/>
            <p:cNvSpPr>
              <a:spLocks/>
            </p:cNvSpPr>
            <p:nvPr/>
          </p:nvSpPr>
          <p:spPr bwMode="auto">
            <a:xfrm>
              <a:off x="6078" y="1101"/>
              <a:ext cx="277" cy="140"/>
            </a:xfrm>
            <a:custGeom>
              <a:avLst/>
              <a:gdLst>
                <a:gd name="T0" fmla="*/ 58 w 116"/>
                <a:gd name="T1" fmla="*/ 0 h 59"/>
                <a:gd name="T2" fmla="*/ 0 w 116"/>
                <a:gd name="T3" fmla="*/ 59 h 59"/>
                <a:gd name="T4" fmla="*/ 116 w 116"/>
                <a:gd name="T5" fmla="*/ 59 h 59"/>
                <a:gd name="T6" fmla="*/ 58 w 116"/>
                <a:gd name="T7" fmla="*/ 0 h 59"/>
              </a:gdLst>
              <a:ahLst/>
              <a:cxnLst>
                <a:cxn ang="0">
                  <a:pos x="T0" y="T1"/>
                </a:cxn>
                <a:cxn ang="0">
                  <a:pos x="T2" y="T3"/>
                </a:cxn>
                <a:cxn ang="0">
                  <a:pos x="T4" y="T5"/>
                </a:cxn>
                <a:cxn ang="0">
                  <a:pos x="T6" y="T7"/>
                </a:cxn>
              </a:cxnLst>
              <a:rect l="0" t="0" r="r" b="b"/>
              <a:pathLst>
                <a:path w="116" h="59">
                  <a:moveTo>
                    <a:pt x="58" y="0"/>
                  </a:moveTo>
                  <a:cubicBezTo>
                    <a:pt x="26" y="0"/>
                    <a:pt x="0" y="26"/>
                    <a:pt x="0" y="59"/>
                  </a:cubicBezTo>
                  <a:cubicBezTo>
                    <a:pt x="116" y="59"/>
                    <a:pt x="116" y="59"/>
                    <a:pt x="116" y="59"/>
                  </a:cubicBezTo>
                  <a:cubicBezTo>
                    <a:pt x="116" y="26"/>
                    <a:pt x="90" y="0"/>
                    <a:pt x="58" y="0"/>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22"/>
            <p:cNvSpPr>
              <a:spLocks noChangeArrowheads="1"/>
            </p:cNvSpPr>
            <p:nvPr/>
          </p:nvSpPr>
          <p:spPr bwMode="auto">
            <a:xfrm>
              <a:off x="6131" y="1167"/>
              <a:ext cx="35" cy="36"/>
            </a:xfrm>
            <a:prstGeom prst="ellipse">
              <a:avLst/>
            </a:pr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23"/>
            <p:cNvSpPr>
              <a:spLocks noChangeArrowheads="1"/>
            </p:cNvSpPr>
            <p:nvPr/>
          </p:nvSpPr>
          <p:spPr bwMode="auto">
            <a:xfrm>
              <a:off x="6267" y="1167"/>
              <a:ext cx="35" cy="36"/>
            </a:xfrm>
            <a:prstGeom prst="ellipse">
              <a:avLst/>
            </a:pr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4"/>
            <p:cNvSpPr>
              <a:spLocks/>
            </p:cNvSpPr>
            <p:nvPr/>
          </p:nvSpPr>
          <p:spPr bwMode="auto">
            <a:xfrm>
              <a:off x="6090" y="1300"/>
              <a:ext cx="243" cy="88"/>
            </a:xfrm>
            <a:custGeom>
              <a:avLst/>
              <a:gdLst>
                <a:gd name="T0" fmla="*/ 102 w 102"/>
                <a:gd name="T1" fmla="*/ 18 h 37"/>
                <a:gd name="T2" fmla="*/ 83 w 102"/>
                <a:gd name="T3" fmla="*/ 37 h 37"/>
                <a:gd name="T4" fmla="*/ 19 w 102"/>
                <a:gd name="T5" fmla="*/ 37 h 37"/>
                <a:gd name="T6" fmla="*/ 0 w 102"/>
                <a:gd name="T7" fmla="*/ 18 h 37"/>
                <a:gd name="T8" fmla="*/ 0 w 102"/>
                <a:gd name="T9" fmla="*/ 18 h 37"/>
                <a:gd name="T10" fmla="*/ 19 w 102"/>
                <a:gd name="T11" fmla="*/ 0 h 37"/>
                <a:gd name="T12" fmla="*/ 83 w 102"/>
                <a:gd name="T13" fmla="*/ 0 h 37"/>
                <a:gd name="T14" fmla="*/ 102 w 102"/>
                <a:gd name="T15" fmla="*/ 18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37">
                  <a:moveTo>
                    <a:pt x="102" y="18"/>
                  </a:moveTo>
                  <a:cubicBezTo>
                    <a:pt x="102" y="29"/>
                    <a:pt x="94" y="37"/>
                    <a:pt x="83" y="37"/>
                  </a:cubicBezTo>
                  <a:cubicBezTo>
                    <a:pt x="19" y="37"/>
                    <a:pt x="19" y="37"/>
                    <a:pt x="19" y="37"/>
                  </a:cubicBezTo>
                  <a:cubicBezTo>
                    <a:pt x="8" y="37"/>
                    <a:pt x="0" y="29"/>
                    <a:pt x="0" y="18"/>
                  </a:cubicBezTo>
                  <a:cubicBezTo>
                    <a:pt x="0" y="18"/>
                    <a:pt x="0" y="18"/>
                    <a:pt x="0" y="18"/>
                  </a:cubicBezTo>
                  <a:cubicBezTo>
                    <a:pt x="0" y="8"/>
                    <a:pt x="8" y="0"/>
                    <a:pt x="19" y="0"/>
                  </a:cubicBezTo>
                  <a:cubicBezTo>
                    <a:pt x="83" y="0"/>
                    <a:pt x="83" y="0"/>
                    <a:pt x="83" y="0"/>
                  </a:cubicBezTo>
                  <a:cubicBezTo>
                    <a:pt x="94" y="0"/>
                    <a:pt x="102" y="8"/>
                    <a:pt x="102" y="18"/>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5"/>
            <p:cNvSpPr>
              <a:spLocks/>
            </p:cNvSpPr>
            <p:nvPr/>
          </p:nvSpPr>
          <p:spPr bwMode="auto">
            <a:xfrm>
              <a:off x="6207"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6"/>
            <p:cNvSpPr>
              <a:spLocks/>
            </p:cNvSpPr>
            <p:nvPr/>
          </p:nvSpPr>
          <p:spPr bwMode="auto">
            <a:xfrm>
              <a:off x="6181"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7"/>
            <p:cNvSpPr>
              <a:spLocks/>
            </p:cNvSpPr>
            <p:nvPr/>
          </p:nvSpPr>
          <p:spPr bwMode="auto">
            <a:xfrm>
              <a:off x="6152"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8"/>
            <p:cNvSpPr>
              <a:spLocks/>
            </p:cNvSpPr>
            <p:nvPr/>
          </p:nvSpPr>
          <p:spPr bwMode="auto">
            <a:xfrm>
              <a:off x="6126" y="1322"/>
              <a:ext cx="9"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9"/>
            <p:cNvSpPr>
              <a:spLocks/>
            </p:cNvSpPr>
            <p:nvPr/>
          </p:nvSpPr>
          <p:spPr bwMode="auto">
            <a:xfrm>
              <a:off x="6288"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0"/>
            <p:cNvSpPr>
              <a:spLocks/>
            </p:cNvSpPr>
            <p:nvPr/>
          </p:nvSpPr>
          <p:spPr bwMode="auto">
            <a:xfrm>
              <a:off x="6259" y="1322"/>
              <a:ext cx="12" cy="52"/>
            </a:xfrm>
            <a:custGeom>
              <a:avLst/>
              <a:gdLst>
                <a:gd name="T0" fmla="*/ 5 w 5"/>
                <a:gd name="T1" fmla="*/ 20 h 22"/>
                <a:gd name="T2" fmla="*/ 3 w 5"/>
                <a:gd name="T3" fmla="*/ 22 h 22"/>
                <a:gd name="T4" fmla="*/ 3 w 5"/>
                <a:gd name="T5" fmla="*/ 22 h 22"/>
                <a:gd name="T6" fmla="*/ 0 w 5"/>
                <a:gd name="T7" fmla="*/ 20 h 22"/>
                <a:gd name="T8" fmla="*/ 0 w 5"/>
                <a:gd name="T9" fmla="*/ 2 h 22"/>
                <a:gd name="T10" fmla="*/ 3 w 5"/>
                <a:gd name="T11" fmla="*/ 0 h 22"/>
                <a:gd name="T12" fmla="*/ 3 w 5"/>
                <a:gd name="T13" fmla="*/ 0 h 22"/>
                <a:gd name="T14" fmla="*/ 5 w 5"/>
                <a:gd name="T15" fmla="*/ 2 h 22"/>
                <a:gd name="T16" fmla="*/ 5 w 5"/>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2">
                  <a:moveTo>
                    <a:pt x="5" y="20"/>
                  </a:moveTo>
                  <a:cubicBezTo>
                    <a:pt x="5" y="21"/>
                    <a:pt x="4" y="22"/>
                    <a:pt x="3" y="22"/>
                  </a:cubicBezTo>
                  <a:cubicBezTo>
                    <a:pt x="3" y="22"/>
                    <a:pt x="3" y="22"/>
                    <a:pt x="3" y="22"/>
                  </a:cubicBezTo>
                  <a:cubicBezTo>
                    <a:pt x="1" y="22"/>
                    <a:pt x="0" y="21"/>
                    <a:pt x="0" y="20"/>
                  </a:cubicBezTo>
                  <a:cubicBezTo>
                    <a:pt x="0" y="2"/>
                    <a:pt x="0" y="2"/>
                    <a:pt x="0" y="2"/>
                  </a:cubicBezTo>
                  <a:cubicBezTo>
                    <a:pt x="0" y="1"/>
                    <a:pt x="1" y="0"/>
                    <a:pt x="3" y="0"/>
                  </a:cubicBezTo>
                  <a:cubicBezTo>
                    <a:pt x="3" y="0"/>
                    <a:pt x="3" y="0"/>
                    <a:pt x="3" y="0"/>
                  </a:cubicBezTo>
                  <a:cubicBezTo>
                    <a:pt x="4" y="0"/>
                    <a:pt x="5" y="1"/>
                    <a:pt x="5" y="2"/>
                  </a:cubicBezTo>
                  <a:lnTo>
                    <a:pt x="5" y="20"/>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1"/>
            <p:cNvSpPr>
              <a:spLocks/>
            </p:cNvSpPr>
            <p:nvPr/>
          </p:nvSpPr>
          <p:spPr bwMode="auto">
            <a:xfrm>
              <a:off x="6233" y="1322"/>
              <a:ext cx="10" cy="52"/>
            </a:xfrm>
            <a:custGeom>
              <a:avLst/>
              <a:gdLst>
                <a:gd name="T0" fmla="*/ 4 w 4"/>
                <a:gd name="T1" fmla="*/ 20 h 22"/>
                <a:gd name="T2" fmla="*/ 2 w 4"/>
                <a:gd name="T3" fmla="*/ 22 h 22"/>
                <a:gd name="T4" fmla="*/ 2 w 4"/>
                <a:gd name="T5" fmla="*/ 22 h 22"/>
                <a:gd name="T6" fmla="*/ 0 w 4"/>
                <a:gd name="T7" fmla="*/ 20 h 22"/>
                <a:gd name="T8" fmla="*/ 0 w 4"/>
                <a:gd name="T9" fmla="*/ 2 h 22"/>
                <a:gd name="T10" fmla="*/ 2 w 4"/>
                <a:gd name="T11" fmla="*/ 0 h 22"/>
                <a:gd name="T12" fmla="*/ 2 w 4"/>
                <a:gd name="T13" fmla="*/ 0 h 22"/>
                <a:gd name="T14" fmla="*/ 4 w 4"/>
                <a:gd name="T15" fmla="*/ 2 h 22"/>
                <a:gd name="T16" fmla="*/ 4 w 4"/>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2">
                  <a:moveTo>
                    <a:pt x="4" y="20"/>
                  </a:moveTo>
                  <a:cubicBezTo>
                    <a:pt x="4" y="21"/>
                    <a:pt x="3" y="22"/>
                    <a:pt x="2" y="22"/>
                  </a:cubicBezTo>
                  <a:cubicBezTo>
                    <a:pt x="2" y="22"/>
                    <a:pt x="2" y="22"/>
                    <a:pt x="2" y="22"/>
                  </a:cubicBezTo>
                  <a:cubicBezTo>
                    <a:pt x="1" y="22"/>
                    <a:pt x="0" y="21"/>
                    <a:pt x="0" y="20"/>
                  </a:cubicBezTo>
                  <a:cubicBezTo>
                    <a:pt x="0" y="2"/>
                    <a:pt x="0" y="2"/>
                    <a:pt x="0" y="2"/>
                  </a:cubicBezTo>
                  <a:cubicBezTo>
                    <a:pt x="0" y="1"/>
                    <a:pt x="1" y="0"/>
                    <a:pt x="2" y="0"/>
                  </a:cubicBezTo>
                  <a:cubicBezTo>
                    <a:pt x="2" y="0"/>
                    <a:pt x="2" y="0"/>
                    <a:pt x="2" y="0"/>
                  </a:cubicBezTo>
                  <a:cubicBezTo>
                    <a:pt x="3" y="0"/>
                    <a:pt x="4" y="1"/>
                    <a:pt x="4" y="2"/>
                  </a:cubicBezTo>
                  <a:lnTo>
                    <a:pt x="4" y="20"/>
                  </a:lnTo>
                  <a:close/>
                </a:path>
              </a:pathLst>
            </a:custGeom>
            <a:solidFill>
              <a:srgbClr val="FFFF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2"/>
            <p:cNvSpPr>
              <a:spLocks/>
            </p:cNvSpPr>
            <p:nvPr/>
          </p:nvSpPr>
          <p:spPr bwMode="auto">
            <a:xfrm>
              <a:off x="6047" y="1588"/>
              <a:ext cx="329" cy="93"/>
            </a:xfrm>
            <a:custGeom>
              <a:avLst/>
              <a:gdLst>
                <a:gd name="T0" fmla="*/ 11 w 138"/>
                <a:gd name="T1" fmla="*/ 39 h 39"/>
                <a:gd name="T2" fmla="*/ 0 w 138"/>
                <a:gd name="T3" fmla="*/ 28 h 39"/>
                <a:gd name="T4" fmla="*/ 0 w 138"/>
                <a:gd name="T5" fmla="*/ 11 h 39"/>
                <a:gd name="T6" fmla="*/ 11 w 138"/>
                <a:gd name="T7" fmla="*/ 0 h 39"/>
                <a:gd name="T8" fmla="*/ 127 w 138"/>
                <a:gd name="T9" fmla="*/ 0 h 39"/>
                <a:gd name="T10" fmla="*/ 138 w 138"/>
                <a:gd name="T11" fmla="*/ 11 h 39"/>
                <a:gd name="T12" fmla="*/ 138 w 138"/>
                <a:gd name="T13" fmla="*/ 28 h 39"/>
                <a:gd name="T14" fmla="*/ 127 w 138"/>
                <a:gd name="T15" fmla="*/ 39 h 39"/>
                <a:gd name="T16" fmla="*/ 11 w 138"/>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39">
                  <a:moveTo>
                    <a:pt x="11" y="39"/>
                  </a:moveTo>
                  <a:cubicBezTo>
                    <a:pt x="5" y="39"/>
                    <a:pt x="0" y="34"/>
                    <a:pt x="0" y="28"/>
                  </a:cubicBezTo>
                  <a:cubicBezTo>
                    <a:pt x="0" y="11"/>
                    <a:pt x="0" y="11"/>
                    <a:pt x="0" y="11"/>
                  </a:cubicBezTo>
                  <a:cubicBezTo>
                    <a:pt x="0" y="5"/>
                    <a:pt x="5" y="0"/>
                    <a:pt x="11" y="0"/>
                  </a:cubicBezTo>
                  <a:cubicBezTo>
                    <a:pt x="127" y="0"/>
                    <a:pt x="127" y="0"/>
                    <a:pt x="127" y="0"/>
                  </a:cubicBezTo>
                  <a:cubicBezTo>
                    <a:pt x="133" y="0"/>
                    <a:pt x="138" y="5"/>
                    <a:pt x="138" y="11"/>
                  </a:cubicBezTo>
                  <a:cubicBezTo>
                    <a:pt x="138" y="28"/>
                    <a:pt x="138" y="28"/>
                    <a:pt x="138" y="28"/>
                  </a:cubicBezTo>
                  <a:cubicBezTo>
                    <a:pt x="138" y="34"/>
                    <a:pt x="133" y="39"/>
                    <a:pt x="127" y="39"/>
                  </a:cubicBezTo>
                  <a:lnTo>
                    <a:pt x="11" y="39"/>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3"/>
            <p:cNvSpPr>
              <a:spLocks noChangeArrowheads="1"/>
            </p:cNvSpPr>
            <p:nvPr/>
          </p:nvSpPr>
          <p:spPr bwMode="auto">
            <a:xfrm>
              <a:off x="6104" y="1681"/>
              <a:ext cx="43" cy="264"/>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4"/>
            <p:cNvSpPr>
              <a:spLocks noChangeArrowheads="1"/>
            </p:cNvSpPr>
            <p:nvPr/>
          </p:nvSpPr>
          <p:spPr bwMode="auto">
            <a:xfrm>
              <a:off x="6104" y="1681"/>
              <a:ext cx="43" cy="4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5"/>
            <p:cNvSpPr>
              <a:spLocks noChangeArrowheads="1"/>
            </p:cNvSpPr>
            <p:nvPr/>
          </p:nvSpPr>
          <p:spPr bwMode="auto">
            <a:xfrm>
              <a:off x="6293" y="1681"/>
              <a:ext cx="43" cy="264"/>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6"/>
            <p:cNvSpPr>
              <a:spLocks noChangeArrowheads="1"/>
            </p:cNvSpPr>
            <p:nvPr/>
          </p:nvSpPr>
          <p:spPr bwMode="auto">
            <a:xfrm>
              <a:off x="6293" y="1681"/>
              <a:ext cx="43" cy="4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7"/>
            <p:cNvSpPr>
              <a:spLocks/>
            </p:cNvSpPr>
            <p:nvPr/>
          </p:nvSpPr>
          <p:spPr bwMode="auto">
            <a:xfrm>
              <a:off x="6364" y="1170"/>
              <a:ext cx="27" cy="49"/>
            </a:xfrm>
            <a:custGeom>
              <a:avLst/>
              <a:gdLst>
                <a:gd name="T0" fmla="*/ 0 w 11"/>
                <a:gd name="T1" fmla="*/ 0 h 21"/>
                <a:gd name="T2" fmla="*/ 0 w 11"/>
                <a:gd name="T3" fmla="*/ 0 h 21"/>
                <a:gd name="T4" fmla="*/ 0 w 11"/>
                <a:gd name="T5" fmla="*/ 21 h 21"/>
                <a:gd name="T6" fmla="*/ 0 w 11"/>
                <a:gd name="T7" fmla="*/ 21 h 21"/>
                <a:gd name="T8" fmla="*/ 11 w 11"/>
                <a:gd name="T9" fmla="*/ 11 h 21"/>
                <a:gd name="T10" fmla="*/ 0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0" y="0"/>
                  </a:moveTo>
                  <a:cubicBezTo>
                    <a:pt x="0" y="0"/>
                    <a:pt x="0" y="0"/>
                    <a:pt x="0" y="0"/>
                  </a:cubicBezTo>
                  <a:cubicBezTo>
                    <a:pt x="0" y="21"/>
                    <a:pt x="0" y="21"/>
                    <a:pt x="0" y="21"/>
                  </a:cubicBezTo>
                  <a:cubicBezTo>
                    <a:pt x="0" y="21"/>
                    <a:pt x="0" y="21"/>
                    <a:pt x="0" y="21"/>
                  </a:cubicBezTo>
                  <a:cubicBezTo>
                    <a:pt x="6" y="21"/>
                    <a:pt x="11" y="16"/>
                    <a:pt x="11" y="11"/>
                  </a:cubicBezTo>
                  <a:cubicBezTo>
                    <a:pt x="11" y="5"/>
                    <a:pt x="6" y="0"/>
                    <a:pt x="0" y="0"/>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8"/>
            <p:cNvSpPr>
              <a:spLocks noChangeArrowheads="1"/>
            </p:cNvSpPr>
            <p:nvPr/>
          </p:nvSpPr>
          <p:spPr bwMode="auto">
            <a:xfrm>
              <a:off x="6364" y="1065"/>
              <a:ext cx="7" cy="131"/>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9"/>
            <p:cNvSpPr>
              <a:spLocks/>
            </p:cNvSpPr>
            <p:nvPr/>
          </p:nvSpPr>
          <p:spPr bwMode="auto">
            <a:xfrm>
              <a:off x="6042" y="1170"/>
              <a:ext cx="27" cy="49"/>
            </a:xfrm>
            <a:custGeom>
              <a:avLst/>
              <a:gdLst>
                <a:gd name="T0" fmla="*/ 11 w 11"/>
                <a:gd name="T1" fmla="*/ 0 h 21"/>
                <a:gd name="T2" fmla="*/ 11 w 11"/>
                <a:gd name="T3" fmla="*/ 0 h 21"/>
                <a:gd name="T4" fmla="*/ 11 w 11"/>
                <a:gd name="T5" fmla="*/ 21 h 21"/>
                <a:gd name="T6" fmla="*/ 11 w 11"/>
                <a:gd name="T7" fmla="*/ 21 h 21"/>
                <a:gd name="T8" fmla="*/ 0 w 11"/>
                <a:gd name="T9" fmla="*/ 11 h 21"/>
                <a:gd name="T10" fmla="*/ 11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11" y="0"/>
                  </a:moveTo>
                  <a:cubicBezTo>
                    <a:pt x="11" y="0"/>
                    <a:pt x="11" y="0"/>
                    <a:pt x="11" y="0"/>
                  </a:cubicBezTo>
                  <a:cubicBezTo>
                    <a:pt x="11" y="21"/>
                    <a:pt x="11" y="21"/>
                    <a:pt x="11" y="21"/>
                  </a:cubicBezTo>
                  <a:cubicBezTo>
                    <a:pt x="11" y="21"/>
                    <a:pt x="11" y="21"/>
                    <a:pt x="11" y="21"/>
                  </a:cubicBezTo>
                  <a:cubicBezTo>
                    <a:pt x="5" y="21"/>
                    <a:pt x="0" y="16"/>
                    <a:pt x="0" y="11"/>
                  </a:cubicBezTo>
                  <a:cubicBezTo>
                    <a:pt x="0" y="5"/>
                    <a:pt x="5" y="0"/>
                    <a:pt x="11" y="0"/>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40"/>
            <p:cNvSpPr>
              <a:spLocks noChangeArrowheads="1"/>
            </p:cNvSpPr>
            <p:nvPr/>
          </p:nvSpPr>
          <p:spPr bwMode="auto">
            <a:xfrm>
              <a:off x="6061" y="1065"/>
              <a:ext cx="8" cy="131"/>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41"/>
            <p:cNvSpPr>
              <a:spLocks/>
            </p:cNvSpPr>
            <p:nvPr/>
          </p:nvSpPr>
          <p:spPr bwMode="auto">
            <a:xfrm>
              <a:off x="6061" y="1938"/>
              <a:ext cx="132" cy="45"/>
            </a:xfrm>
            <a:custGeom>
              <a:avLst/>
              <a:gdLst>
                <a:gd name="T0" fmla="*/ 55 w 55"/>
                <a:gd name="T1" fmla="*/ 19 h 19"/>
                <a:gd name="T2" fmla="*/ 34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4" y="8"/>
                    <a:pt x="45" y="0"/>
                    <a:pt x="34" y="0"/>
                  </a:cubicBezTo>
                  <a:cubicBezTo>
                    <a:pt x="20" y="0"/>
                    <a:pt x="20" y="0"/>
                    <a:pt x="20" y="0"/>
                  </a:cubicBezTo>
                  <a:cubicBezTo>
                    <a:pt x="9" y="0"/>
                    <a:pt x="0" y="8"/>
                    <a:pt x="0" y="19"/>
                  </a:cubicBezTo>
                  <a:lnTo>
                    <a:pt x="55" y="19"/>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42"/>
            <p:cNvSpPr>
              <a:spLocks noChangeArrowheads="1"/>
            </p:cNvSpPr>
            <p:nvPr/>
          </p:nvSpPr>
          <p:spPr bwMode="auto">
            <a:xfrm>
              <a:off x="6061" y="1983"/>
              <a:ext cx="132" cy="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
            <p:cNvSpPr>
              <a:spLocks/>
            </p:cNvSpPr>
            <p:nvPr/>
          </p:nvSpPr>
          <p:spPr bwMode="auto">
            <a:xfrm>
              <a:off x="6247" y="1938"/>
              <a:ext cx="132" cy="45"/>
            </a:xfrm>
            <a:custGeom>
              <a:avLst/>
              <a:gdLst>
                <a:gd name="T0" fmla="*/ 55 w 55"/>
                <a:gd name="T1" fmla="*/ 19 h 19"/>
                <a:gd name="T2" fmla="*/ 35 w 55"/>
                <a:gd name="T3" fmla="*/ 0 h 19"/>
                <a:gd name="T4" fmla="*/ 20 w 55"/>
                <a:gd name="T5" fmla="*/ 0 h 19"/>
                <a:gd name="T6" fmla="*/ 0 w 55"/>
                <a:gd name="T7" fmla="*/ 19 h 19"/>
                <a:gd name="T8" fmla="*/ 55 w 55"/>
                <a:gd name="T9" fmla="*/ 19 h 19"/>
              </a:gdLst>
              <a:ahLst/>
              <a:cxnLst>
                <a:cxn ang="0">
                  <a:pos x="T0" y="T1"/>
                </a:cxn>
                <a:cxn ang="0">
                  <a:pos x="T2" y="T3"/>
                </a:cxn>
                <a:cxn ang="0">
                  <a:pos x="T4" y="T5"/>
                </a:cxn>
                <a:cxn ang="0">
                  <a:pos x="T6" y="T7"/>
                </a:cxn>
                <a:cxn ang="0">
                  <a:pos x="T8" y="T9"/>
                </a:cxn>
              </a:cxnLst>
              <a:rect l="0" t="0" r="r" b="b"/>
              <a:pathLst>
                <a:path w="55" h="19">
                  <a:moveTo>
                    <a:pt x="55" y="19"/>
                  </a:moveTo>
                  <a:cubicBezTo>
                    <a:pt x="55" y="8"/>
                    <a:pt x="46" y="0"/>
                    <a:pt x="35" y="0"/>
                  </a:cubicBezTo>
                  <a:cubicBezTo>
                    <a:pt x="20" y="0"/>
                    <a:pt x="20" y="0"/>
                    <a:pt x="20" y="0"/>
                  </a:cubicBezTo>
                  <a:cubicBezTo>
                    <a:pt x="10" y="0"/>
                    <a:pt x="1" y="8"/>
                    <a:pt x="0" y="19"/>
                  </a:cubicBezTo>
                  <a:lnTo>
                    <a:pt x="55" y="19"/>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4"/>
            <p:cNvSpPr>
              <a:spLocks noChangeArrowheads="1"/>
            </p:cNvSpPr>
            <p:nvPr/>
          </p:nvSpPr>
          <p:spPr bwMode="auto">
            <a:xfrm>
              <a:off x="6247" y="1983"/>
              <a:ext cx="132" cy="24"/>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5"/>
            <p:cNvSpPr>
              <a:spLocks/>
            </p:cNvSpPr>
            <p:nvPr/>
          </p:nvSpPr>
          <p:spPr bwMode="auto">
            <a:xfrm>
              <a:off x="5885" y="1693"/>
              <a:ext cx="126" cy="107"/>
            </a:xfrm>
            <a:custGeom>
              <a:avLst/>
              <a:gdLst>
                <a:gd name="T0" fmla="*/ 17 w 53"/>
                <a:gd name="T1" fmla="*/ 36 h 45"/>
                <a:gd name="T2" fmla="*/ 13 w 53"/>
                <a:gd name="T3" fmla="*/ 27 h 45"/>
                <a:gd name="T4" fmla="*/ 27 w 53"/>
                <a:gd name="T5" fmla="*/ 13 h 45"/>
                <a:gd name="T6" fmla="*/ 40 w 53"/>
                <a:gd name="T7" fmla="*/ 27 h 45"/>
                <a:gd name="T8" fmla="*/ 36 w 53"/>
                <a:gd name="T9" fmla="*/ 36 h 45"/>
                <a:gd name="T10" fmla="*/ 45 w 53"/>
                <a:gd name="T11" fmla="*/ 45 h 45"/>
                <a:gd name="T12" fmla="*/ 53 w 53"/>
                <a:gd name="T13" fmla="*/ 27 h 45"/>
                <a:gd name="T14" fmla="*/ 27 w 53"/>
                <a:gd name="T15" fmla="*/ 0 h 45"/>
                <a:gd name="T16" fmla="*/ 0 w 53"/>
                <a:gd name="T17" fmla="*/ 27 h 45"/>
                <a:gd name="T18" fmla="*/ 8 w 53"/>
                <a:gd name="T19" fmla="*/ 45 h 45"/>
                <a:gd name="T20" fmla="*/ 17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17" y="36"/>
                  </a:moveTo>
                  <a:cubicBezTo>
                    <a:pt x="15" y="34"/>
                    <a:pt x="13" y="30"/>
                    <a:pt x="13" y="27"/>
                  </a:cubicBezTo>
                  <a:cubicBezTo>
                    <a:pt x="13" y="19"/>
                    <a:pt x="19" y="13"/>
                    <a:pt x="27" y="13"/>
                  </a:cubicBezTo>
                  <a:cubicBezTo>
                    <a:pt x="34" y="13"/>
                    <a:pt x="40" y="19"/>
                    <a:pt x="40" y="27"/>
                  </a:cubicBezTo>
                  <a:cubicBezTo>
                    <a:pt x="40" y="30"/>
                    <a:pt x="38" y="33"/>
                    <a:pt x="36" y="36"/>
                  </a:cubicBezTo>
                  <a:cubicBezTo>
                    <a:pt x="45" y="45"/>
                    <a:pt x="45" y="45"/>
                    <a:pt x="45" y="45"/>
                  </a:cubicBezTo>
                  <a:cubicBezTo>
                    <a:pt x="50" y="40"/>
                    <a:pt x="53" y="34"/>
                    <a:pt x="53" y="27"/>
                  </a:cubicBezTo>
                  <a:cubicBezTo>
                    <a:pt x="53" y="12"/>
                    <a:pt x="41" y="0"/>
                    <a:pt x="27" y="0"/>
                  </a:cubicBezTo>
                  <a:cubicBezTo>
                    <a:pt x="12" y="0"/>
                    <a:pt x="0" y="12"/>
                    <a:pt x="0" y="27"/>
                  </a:cubicBezTo>
                  <a:cubicBezTo>
                    <a:pt x="0" y="34"/>
                    <a:pt x="3" y="41"/>
                    <a:pt x="8" y="45"/>
                  </a:cubicBezTo>
                  <a:lnTo>
                    <a:pt x="17" y="36"/>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6"/>
            <p:cNvSpPr>
              <a:spLocks/>
            </p:cNvSpPr>
            <p:nvPr/>
          </p:nvSpPr>
          <p:spPr bwMode="auto">
            <a:xfrm>
              <a:off x="6424" y="1281"/>
              <a:ext cx="110" cy="126"/>
            </a:xfrm>
            <a:custGeom>
              <a:avLst/>
              <a:gdLst>
                <a:gd name="T0" fmla="*/ 37 w 46"/>
                <a:gd name="T1" fmla="*/ 53 h 53"/>
                <a:gd name="T2" fmla="*/ 0 w 46"/>
                <a:gd name="T3" fmla="*/ 53 h 53"/>
                <a:gd name="T4" fmla="*/ 0 w 46"/>
                <a:gd name="T5" fmla="*/ 0 h 53"/>
                <a:gd name="T6" fmla="*/ 37 w 46"/>
                <a:gd name="T7" fmla="*/ 0 h 53"/>
                <a:gd name="T8" fmla="*/ 46 w 46"/>
                <a:gd name="T9" fmla="*/ 9 h 53"/>
                <a:gd name="T10" fmla="*/ 46 w 46"/>
                <a:gd name="T11" fmla="*/ 44 h 53"/>
                <a:gd name="T12" fmla="*/ 37 w 46"/>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6" h="53">
                  <a:moveTo>
                    <a:pt x="37" y="53"/>
                  </a:moveTo>
                  <a:cubicBezTo>
                    <a:pt x="0" y="53"/>
                    <a:pt x="0" y="53"/>
                    <a:pt x="0" y="53"/>
                  </a:cubicBezTo>
                  <a:cubicBezTo>
                    <a:pt x="0" y="0"/>
                    <a:pt x="0" y="0"/>
                    <a:pt x="0" y="0"/>
                  </a:cubicBezTo>
                  <a:cubicBezTo>
                    <a:pt x="37" y="0"/>
                    <a:pt x="37" y="0"/>
                    <a:pt x="37" y="0"/>
                  </a:cubicBezTo>
                  <a:cubicBezTo>
                    <a:pt x="42" y="0"/>
                    <a:pt x="46" y="4"/>
                    <a:pt x="46" y="9"/>
                  </a:cubicBezTo>
                  <a:cubicBezTo>
                    <a:pt x="46" y="44"/>
                    <a:pt x="46" y="44"/>
                    <a:pt x="46" y="44"/>
                  </a:cubicBezTo>
                  <a:cubicBezTo>
                    <a:pt x="46" y="49"/>
                    <a:pt x="42" y="53"/>
                    <a:pt x="37" y="5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7"/>
            <p:cNvSpPr>
              <a:spLocks noChangeArrowheads="1"/>
            </p:cNvSpPr>
            <p:nvPr/>
          </p:nvSpPr>
          <p:spPr bwMode="auto">
            <a:xfrm>
              <a:off x="6453" y="1407"/>
              <a:ext cx="40" cy="136"/>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8"/>
            <p:cNvSpPr>
              <a:spLocks noChangeArrowheads="1"/>
            </p:cNvSpPr>
            <p:nvPr/>
          </p:nvSpPr>
          <p:spPr bwMode="auto">
            <a:xfrm>
              <a:off x="6453" y="1407"/>
              <a:ext cx="40" cy="46"/>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9"/>
            <p:cNvSpPr>
              <a:spLocks noChangeArrowheads="1"/>
            </p:cNvSpPr>
            <p:nvPr/>
          </p:nvSpPr>
          <p:spPr bwMode="auto">
            <a:xfrm>
              <a:off x="6453" y="1617"/>
              <a:ext cx="40" cy="100"/>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50"/>
            <p:cNvSpPr>
              <a:spLocks noChangeArrowheads="1"/>
            </p:cNvSpPr>
            <p:nvPr/>
          </p:nvSpPr>
          <p:spPr bwMode="auto">
            <a:xfrm>
              <a:off x="6453" y="1617"/>
              <a:ext cx="40" cy="4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1"/>
            <p:cNvSpPr>
              <a:spLocks/>
            </p:cNvSpPr>
            <p:nvPr/>
          </p:nvSpPr>
          <p:spPr bwMode="auto">
            <a:xfrm>
              <a:off x="6426" y="1486"/>
              <a:ext cx="93" cy="131"/>
            </a:xfrm>
            <a:custGeom>
              <a:avLst/>
              <a:gdLst>
                <a:gd name="T0" fmla="*/ 0 w 39"/>
                <a:gd name="T1" fmla="*/ 44 h 55"/>
                <a:gd name="T2" fmla="*/ 11 w 39"/>
                <a:gd name="T3" fmla="*/ 55 h 55"/>
                <a:gd name="T4" fmla="*/ 28 w 39"/>
                <a:gd name="T5" fmla="*/ 55 h 55"/>
                <a:gd name="T6" fmla="*/ 39 w 39"/>
                <a:gd name="T7" fmla="*/ 44 h 55"/>
                <a:gd name="T8" fmla="*/ 39 w 39"/>
                <a:gd name="T9" fmla="*/ 11 h 55"/>
                <a:gd name="T10" fmla="*/ 28 w 39"/>
                <a:gd name="T11" fmla="*/ 0 h 55"/>
                <a:gd name="T12" fmla="*/ 11 w 39"/>
                <a:gd name="T13" fmla="*/ 0 h 55"/>
                <a:gd name="T14" fmla="*/ 0 w 39"/>
                <a:gd name="T15" fmla="*/ 11 h 55"/>
                <a:gd name="T16" fmla="*/ 0 w 39"/>
                <a:gd name="T17"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5">
                  <a:moveTo>
                    <a:pt x="0" y="44"/>
                  </a:moveTo>
                  <a:cubicBezTo>
                    <a:pt x="0" y="50"/>
                    <a:pt x="5" y="55"/>
                    <a:pt x="11" y="55"/>
                  </a:cubicBezTo>
                  <a:cubicBezTo>
                    <a:pt x="28" y="55"/>
                    <a:pt x="28" y="55"/>
                    <a:pt x="28" y="55"/>
                  </a:cubicBezTo>
                  <a:cubicBezTo>
                    <a:pt x="34" y="55"/>
                    <a:pt x="39" y="50"/>
                    <a:pt x="39" y="44"/>
                  </a:cubicBezTo>
                  <a:cubicBezTo>
                    <a:pt x="39" y="11"/>
                    <a:pt x="39" y="11"/>
                    <a:pt x="39" y="11"/>
                  </a:cubicBezTo>
                  <a:cubicBezTo>
                    <a:pt x="39" y="5"/>
                    <a:pt x="34" y="0"/>
                    <a:pt x="28" y="0"/>
                  </a:cubicBezTo>
                  <a:cubicBezTo>
                    <a:pt x="11" y="0"/>
                    <a:pt x="11" y="0"/>
                    <a:pt x="11" y="0"/>
                  </a:cubicBezTo>
                  <a:cubicBezTo>
                    <a:pt x="5" y="0"/>
                    <a:pt x="0" y="5"/>
                    <a:pt x="0" y="11"/>
                  </a:cubicBezTo>
                  <a:lnTo>
                    <a:pt x="0" y="44"/>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2"/>
            <p:cNvSpPr>
              <a:spLocks/>
            </p:cNvSpPr>
            <p:nvPr/>
          </p:nvSpPr>
          <p:spPr bwMode="auto">
            <a:xfrm>
              <a:off x="6410" y="1693"/>
              <a:ext cx="126" cy="107"/>
            </a:xfrm>
            <a:custGeom>
              <a:avLst/>
              <a:gdLst>
                <a:gd name="T0" fmla="*/ 36 w 53"/>
                <a:gd name="T1" fmla="*/ 36 h 45"/>
                <a:gd name="T2" fmla="*/ 40 w 53"/>
                <a:gd name="T3" fmla="*/ 27 h 45"/>
                <a:gd name="T4" fmla="*/ 27 w 53"/>
                <a:gd name="T5" fmla="*/ 13 h 45"/>
                <a:gd name="T6" fmla="*/ 13 w 53"/>
                <a:gd name="T7" fmla="*/ 27 h 45"/>
                <a:gd name="T8" fmla="*/ 17 w 53"/>
                <a:gd name="T9" fmla="*/ 36 h 45"/>
                <a:gd name="T10" fmla="*/ 8 w 53"/>
                <a:gd name="T11" fmla="*/ 45 h 45"/>
                <a:gd name="T12" fmla="*/ 0 w 53"/>
                <a:gd name="T13" fmla="*/ 27 h 45"/>
                <a:gd name="T14" fmla="*/ 27 w 53"/>
                <a:gd name="T15" fmla="*/ 0 h 45"/>
                <a:gd name="T16" fmla="*/ 53 w 53"/>
                <a:gd name="T17" fmla="*/ 27 h 45"/>
                <a:gd name="T18" fmla="*/ 45 w 53"/>
                <a:gd name="T19" fmla="*/ 45 h 45"/>
                <a:gd name="T20" fmla="*/ 36 w 53"/>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45">
                  <a:moveTo>
                    <a:pt x="36" y="36"/>
                  </a:moveTo>
                  <a:cubicBezTo>
                    <a:pt x="38" y="34"/>
                    <a:pt x="40" y="30"/>
                    <a:pt x="40" y="27"/>
                  </a:cubicBezTo>
                  <a:cubicBezTo>
                    <a:pt x="40" y="19"/>
                    <a:pt x="34" y="13"/>
                    <a:pt x="27" y="13"/>
                  </a:cubicBezTo>
                  <a:cubicBezTo>
                    <a:pt x="19" y="13"/>
                    <a:pt x="13" y="19"/>
                    <a:pt x="13" y="27"/>
                  </a:cubicBezTo>
                  <a:cubicBezTo>
                    <a:pt x="13" y="30"/>
                    <a:pt x="15" y="33"/>
                    <a:pt x="17" y="36"/>
                  </a:cubicBezTo>
                  <a:cubicBezTo>
                    <a:pt x="8" y="45"/>
                    <a:pt x="8" y="45"/>
                    <a:pt x="8" y="45"/>
                  </a:cubicBezTo>
                  <a:cubicBezTo>
                    <a:pt x="3" y="40"/>
                    <a:pt x="0" y="34"/>
                    <a:pt x="0" y="27"/>
                  </a:cubicBezTo>
                  <a:cubicBezTo>
                    <a:pt x="0" y="12"/>
                    <a:pt x="12" y="0"/>
                    <a:pt x="27" y="0"/>
                  </a:cubicBezTo>
                  <a:cubicBezTo>
                    <a:pt x="41" y="0"/>
                    <a:pt x="53" y="12"/>
                    <a:pt x="53" y="27"/>
                  </a:cubicBezTo>
                  <a:cubicBezTo>
                    <a:pt x="53" y="34"/>
                    <a:pt x="50" y="41"/>
                    <a:pt x="45" y="45"/>
                  </a:cubicBezTo>
                  <a:lnTo>
                    <a:pt x="36" y="36"/>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1" name="Picture 50" descr="Two images presented; a gray-scale raster image of a dog and a vector image of a cartoon robot."/>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99237" y="1135062"/>
            <a:ext cx="2438400" cy="3653424"/>
          </a:xfrm>
          <a:prstGeom prst="rect">
            <a:avLst/>
          </a:prstGeom>
        </p:spPr>
      </p:pic>
      <p:sp>
        <p:nvSpPr>
          <p:cNvPr id="52" name="TextBox 51" descr="Two images presented; a gray-scale raster image of a dog and a vector image of a cartoon robot."/>
          <p:cNvSpPr txBox="1"/>
          <p:nvPr/>
        </p:nvSpPr>
        <p:spPr>
          <a:xfrm>
            <a:off x="6599237" y="601662"/>
            <a:ext cx="2438400" cy="523220"/>
          </a:xfrm>
          <a:prstGeom prst="rect">
            <a:avLst/>
          </a:prstGeom>
          <a:noFill/>
        </p:spPr>
        <p:txBody>
          <a:bodyPr wrap="square" rtlCol="0">
            <a:spAutoFit/>
          </a:bodyPr>
          <a:lstStyle/>
          <a:p>
            <a:pPr algn="ctr"/>
            <a:r>
              <a:rPr lang="en-US" sz="2800" dirty="0" smtClean="0"/>
              <a:t>Raster Image</a:t>
            </a:r>
            <a:endParaRPr lang="en-US" sz="2800" dirty="0"/>
          </a:p>
        </p:txBody>
      </p:sp>
      <p:sp>
        <p:nvSpPr>
          <p:cNvPr id="53" name="TextBox 52" descr="Two images presented; a gray-scale raster image of a dog and a vector image of a cartoon robot."/>
          <p:cNvSpPr txBox="1"/>
          <p:nvPr/>
        </p:nvSpPr>
        <p:spPr>
          <a:xfrm>
            <a:off x="9418637" y="2201862"/>
            <a:ext cx="2438400" cy="523220"/>
          </a:xfrm>
          <a:prstGeom prst="rect">
            <a:avLst/>
          </a:prstGeom>
          <a:noFill/>
        </p:spPr>
        <p:txBody>
          <a:bodyPr wrap="square" rtlCol="0">
            <a:spAutoFit/>
          </a:bodyPr>
          <a:lstStyle/>
          <a:p>
            <a:pPr algn="ctr"/>
            <a:r>
              <a:rPr lang="en-US" sz="2800" dirty="0" smtClean="0"/>
              <a:t>Vector Image</a:t>
            </a:r>
            <a:endParaRPr lang="en-US" sz="2800" dirty="0"/>
          </a:p>
        </p:txBody>
      </p:sp>
    </p:spTree>
    <p:extLst>
      <p:ext uri="{BB962C8B-B14F-4D97-AF65-F5344CB8AC3E}">
        <p14:creationId xmlns:p14="http://schemas.microsoft.com/office/powerpoint/2010/main" xmlns="" val="12293791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Raster vs. Vector Images</a:t>
            </a:r>
            <a:endParaRPr lang="en-US" dirty="0"/>
          </a:p>
        </p:txBody>
      </p:sp>
      <p:sp>
        <p:nvSpPr>
          <p:cNvPr id="3" name="Text Placeholder 2"/>
          <p:cNvSpPr>
            <a:spLocks noGrp="1"/>
          </p:cNvSpPr>
          <p:nvPr>
            <p:ph type="body" sz="quarter" idx="10"/>
          </p:nvPr>
        </p:nvSpPr>
        <p:spPr>
          <a:xfrm>
            <a:off x="365760" y="1371600"/>
            <a:ext cx="5669280" cy="2749470"/>
          </a:xfrm>
        </p:spPr>
        <p:txBody>
          <a:bodyPr/>
          <a:lstStyle/>
          <a:p>
            <a:r>
              <a:rPr lang="en-US" b="1" dirty="0" smtClean="0"/>
              <a:t>Raster Images</a:t>
            </a:r>
            <a:endParaRPr lang="en-US" b="1" dirty="0"/>
          </a:p>
          <a:p>
            <a:pPr marL="457200" indent="-457200">
              <a:buFont typeface="Arial"/>
              <a:buChar char="•"/>
            </a:pPr>
            <a:r>
              <a:rPr lang="en-US" dirty="0"/>
              <a:t>Photographs are raster images</a:t>
            </a:r>
          </a:p>
          <a:p>
            <a:pPr marL="457200" indent="-457200">
              <a:buFont typeface="Arial"/>
              <a:buChar char="•"/>
            </a:pPr>
            <a:r>
              <a:rPr lang="en-US" dirty="0"/>
              <a:t>Raster file formats include JPG, PNG, GIF, and BMP</a:t>
            </a:r>
          </a:p>
          <a:p>
            <a:pPr marL="457200" indent="-457200">
              <a:buFont typeface="Arial"/>
              <a:buChar char="•"/>
            </a:pPr>
            <a:r>
              <a:rPr lang="en-US" dirty="0"/>
              <a:t>Raster images pixelate when they are enlarged</a:t>
            </a:r>
          </a:p>
        </p:txBody>
      </p:sp>
      <p:sp>
        <p:nvSpPr>
          <p:cNvPr id="4" name="Text Placeholder 3"/>
          <p:cNvSpPr>
            <a:spLocks noGrp="1"/>
          </p:cNvSpPr>
          <p:nvPr>
            <p:ph type="body" sz="quarter" idx="11"/>
          </p:nvPr>
        </p:nvSpPr>
        <p:spPr>
          <a:xfrm>
            <a:off x="6400800" y="1371600"/>
            <a:ext cx="5669280" cy="4300665"/>
          </a:xfrm>
        </p:spPr>
        <p:txBody>
          <a:bodyPr/>
          <a:lstStyle/>
          <a:p>
            <a:r>
              <a:rPr lang="en-US" b="1" dirty="0" smtClean="0"/>
              <a:t>Vector Images</a:t>
            </a:r>
          </a:p>
          <a:p>
            <a:pPr marL="457200" indent="-457200">
              <a:buFont typeface="Arial"/>
              <a:buChar char="•"/>
            </a:pPr>
            <a:r>
              <a:rPr lang="en-US" dirty="0"/>
              <a:t>Digital illustrations are typically vector images</a:t>
            </a:r>
          </a:p>
          <a:p>
            <a:pPr marL="457200" indent="-457200">
              <a:buFont typeface="Arial"/>
              <a:buChar char="•"/>
            </a:pPr>
            <a:r>
              <a:rPr lang="en-US" dirty="0"/>
              <a:t>Vector images maintain quality when </a:t>
            </a:r>
            <a:r>
              <a:rPr lang="en-US" dirty="0" smtClean="0"/>
              <a:t>enlarged</a:t>
            </a:r>
          </a:p>
          <a:p>
            <a:pPr marL="457200" indent="-457200">
              <a:buFont typeface="Arial"/>
              <a:buChar char="•"/>
            </a:pPr>
            <a:r>
              <a:rPr lang="en-US" dirty="0" smtClean="0"/>
              <a:t>Vector </a:t>
            </a:r>
            <a:r>
              <a:rPr lang="en-US" dirty="0"/>
              <a:t>images are typically made with advanced programs like Photoshop or </a:t>
            </a:r>
            <a:r>
              <a:rPr lang="en-US" dirty="0" err="1"/>
              <a:t>CorelDRAW</a:t>
            </a:r>
            <a:r>
              <a:rPr lang="en-US" dirty="0"/>
              <a:t>, then converted into PNG or GIF </a:t>
            </a:r>
            <a:r>
              <a:rPr lang="en-US" dirty="0" smtClean="0"/>
              <a:t>formats (raster file types)</a:t>
            </a:r>
            <a:endParaRPr lang="en-US" dirty="0"/>
          </a:p>
        </p:txBody>
      </p:sp>
    </p:spTree>
    <p:extLst>
      <p:ext uri="{BB962C8B-B14F-4D97-AF65-F5344CB8AC3E}">
        <p14:creationId xmlns:p14="http://schemas.microsoft.com/office/powerpoint/2010/main" xmlns="" val="7253200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0262"/>
          </a:xfrm>
        </p:spPr>
        <p:txBody>
          <a:bodyPr/>
          <a:lstStyle/>
          <a:p>
            <a:pPr algn="ctr"/>
            <a:r>
              <a:rPr b="1"/>
              <a:t>What is HTML?</a:t>
            </a:r>
            <a:r>
              <a:rPr/>
              <a:t/>
            </a:r>
            <a:br>
              <a:rPr/>
            </a:br>
            <a:endParaRPr lang="en-US" dirty="0"/>
          </a:p>
        </p:txBody>
      </p:sp>
      <p:sp>
        <p:nvSpPr>
          <p:cNvPr id="4" name="Text Placeholder 3"/>
          <p:cNvSpPr>
            <a:spLocks noGrp="1"/>
          </p:cNvSpPr>
          <p:nvPr>
            <p:ph type="body" sz="quarter" idx="11"/>
          </p:nvPr>
        </p:nvSpPr>
        <p:spPr>
          <a:xfrm>
            <a:off x="-1" y="1287463"/>
            <a:ext cx="12436475" cy="5294078"/>
          </a:xfrm>
        </p:spPr>
        <p:txBody>
          <a:bodyPr/>
          <a:lstStyle/>
          <a:p>
            <a:pPr>
              <a:lnSpc>
                <a:spcPct val="150000"/>
              </a:lnSpc>
              <a:buFont typeface="Wingdings" pitchFamily="2" charset="2"/>
              <a:buChar char="Ø"/>
            </a:pPr>
            <a:r>
              <a:rPr lang="en-US" sz="2400" dirty="0" smtClean="0">
                <a:solidFill>
                  <a:schemeClr val="tx1">
                    <a:lumMod val="50000"/>
                  </a:schemeClr>
                </a:solidFill>
                <a:latin typeface="Georgia" pitchFamily="18" charset="0"/>
                <a:ea typeface="Tahoma" pitchFamily="34" charset="0"/>
                <a:cs typeface="Tahoma" pitchFamily="34" charset="0"/>
              </a:rPr>
              <a:t>HTML is the standard markup language for creating Web pages.</a:t>
            </a:r>
          </a:p>
          <a:p>
            <a:pPr>
              <a:lnSpc>
                <a:spcPct val="150000"/>
              </a:lnSpc>
              <a:buFont typeface="Wingdings" pitchFamily="2" charset="2"/>
              <a:buChar char="Ø"/>
            </a:pPr>
            <a:r>
              <a:rPr lang="en-US" sz="2400" dirty="0" smtClean="0">
                <a:solidFill>
                  <a:schemeClr val="tx1">
                    <a:lumMod val="50000"/>
                  </a:schemeClr>
                </a:solidFill>
                <a:latin typeface="Georgia" pitchFamily="18" charset="0"/>
                <a:ea typeface="Tahoma" pitchFamily="34" charset="0"/>
                <a:cs typeface="Tahoma" pitchFamily="34" charset="0"/>
              </a:rPr>
              <a:t>HTML stands for Hyper Text Markup Language.</a:t>
            </a:r>
          </a:p>
          <a:p>
            <a:pPr>
              <a:lnSpc>
                <a:spcPct val="150000"/>
              </a:lnSpc>
              <a:buFont typeface="Wingdings" pitchFamily="2" charset="2"/>
              <a:buChar char="Ø"/>
            </a:pPr>
            <a:r>
              <a:rPr lang="en-US" sz="2400" dirty="0" smtClean="0">
                <a:solidFill>
                  <a:schemeClr val="tx1">
                    <a:lumMod val="50000"/>
                  </a:schemeClr>
                </a:solidFill>
                <a:latin typeface="Georgia" pitchFamily="18" charset="0"/>
                <a:ea typeface="Tahoma" pitchFamily="34" charset="0"/>
                <a:cs typeface="Tahoma" pitchFamily="34" charset="0"/>
              </a:rPr>
              <a:t>HTML describes the structure of Web pages using markup tags.</a:t>
            </a:r>
          </a:p>
          <a:p>
            <a:pPr>
              <a:lnSpc>
                <a:spcPct val="150000"/>
              </a:lnSpc>
              <a:buFont typeface="Wingdings" pitchFamily="2" charset="2"/>
              <a:buChar char="Ø"/>
            </a:pPr>
            <a:r>
              <a:rPr lang="en-US" sz="2400" dirty="0" smtClean="0">
                <a:solidFill>
                  <a:schemeClr val="tx1">
                    <a:lumMod val="50000"/>
                  </a:schemeClr>
                </a:solidFill>
                <a:latin typeface="Georgia" pitchFamily="18" charset="0"/>
                <a:ea typeface="Tahoma" pitchFamily="34" charset="0"/>
                <a:cs typeface="Tahoma" pitchFamily="34" charset="0"/>
              </a:rPr>
              <a:t>HTML elements are the building blocks of HTML pages.</a:t>
            </a:r>
          </a:p>
          <a:p>
            <a:pPr>
              <a:lnSpc>
                <a:spcPct val="150000"/>
              </a:lnSpc>
              <a:buFont typeface="Wingdings" pitchFamily="2" charset="2"/>
              <a:buChar char="Ø"/>
            </a:pPr>
            <a:r>
              <a:rPr lang="en-US" sz="2400" dirty="0" smtClean="0">
                <a:solidFill>
                  <a:schemeClr val="tx1">
                    <a:lumMod val="50000"/>
                  </a:schemeClr>
                </a:solidFill>
                <a:latin typeface="Georgia" pitchFamily="18" charset="0"/>
                <a:ea typeface="Tahoma" pitchFamily="34" charset="0"/>
                <a:cs typeface="Tahoma" pitchFamily="34" charset="0"/>
              </a:rPr>
              <a:t>HTML elements are represented by tags.</a:t>
            </a:r>
          </a:p>
          <a:p>
            <a:pPr>
              <a:lnSpc>
                <a:spcPct val="150000"/>
              </a:lnSpc>
              <a:buFont typeface="Wingdings" pitchFamily="2" charset="2"/>
              <a:buChar char="Ø"/>
            </a:pPr>
            <a:r>
              <a:rPr lang="en-US" sz="2400" dirty="0" smtClean="0">
                <a:solidFill>
                  <a:schemeClr val="tx1">
                    <a:lumMod val="50000"/>
                  </a:schemeClr>
                </a:solidFill>
                <a:latin typeface="Georgia" pitchFamily="18" charset="0"/>
                <a:ea typeface="Tahoma" pitchFamily="34" charset="0"/>
                <a:cs typeface="Tahoma" pitchFamily="34" charset="0"/>
              </a:rPr>
              <a:t>HTML tags label pieces of content such as "heading", "paragraph", "table", and so on.</a:t>
            </a:r>
          </a:p>
          <a:p>
            <a:pPr>
              <a:lnSpc>
                <a:spcPct val="150000"/>
              </a:lnSpc>
              <a:buFont typeface="Wingdings" pitchFamily="2" charset="2"/>
              <a:buChar char="Ø"/>
            </a:pPr>
            <a:r>
              <a:rPr lang="en-US" sz="2400" dirty="0" smtClean="0">
                <a:solidFill>
                  <a:schemeClr val="tx1">
                    <a:lumMod val="50000"/>
                  </a:schemeClr>
                </a:solidFill>
                <a:latin typeface="Georgia" pitchFamily="18" charset="0"/>
                <a:ea typeface="Tahoma" pitchFamily="34" charset="0"/>
                <a:cs typeface="Tahoma" pitchFamily="34" charset="0"/>
              </a:rPr>
              <a:t>Browsers do not display the HTML tags, but use them to render the content of the page</a:t>
            </a:r>
          </a:p>
          <a:p>
            <a:pPr>
              <a:lnSpc>
                <a:spcPct val="150000"/>
              </a:lnSpc>
              <a:buNone/>
            </a:pPr>
            <a:r>
              <a:rPr lang="en-US" sz="1600" dirty="0" smtClean="0"/>
              <a:t/>
            </a:r>
            <a:br>
              <a:rPr lang="en-US" sz="1600" dirty="0" smtClean="0"/>
            </a:br>
            <a:endParaRPr lang="en-US" sz="1600" dirty="0"/>
          </a:p>
        </p:txBody>
      </p:sp>
    </p:spTree>
    <p:extLst>
      <p:ext uri="{BB962C8B-B14F-4D97-AF65-F5344CB8AC3E}">
        <p14:creationId xmlns:p14="http://schemas.microsoft.com/office/powerpoint/2010/main" xmlns="" val="265376377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rgbClr val="107C10"/>
                </a:solidFill>
                <a:latin typeface="Courier"/>
                <a:cs typeface="Courier"/>
              </a:rPr>
              <a:t>img</a:t>
            </a:r>
            <a:r>
              <a:rPr lang="en-US" b="1" dirty="0">
                <a:solidFill>
                  <a:srgbClr val="107C10"/>
                </a:solidFill>
              </a:rPr>
              <a:t> Element</a:t>
            </a:r>
          </a:p>
        </p:txBody>
      </p:sp>
      <p:sp>
        <p:nvSpPr>
          <p:cNvPr id="3" name="Text Placeholder 2"/>
          <p:cNvSpPr>
            <a:spLocks noGrp="1"/>
          </p:cNvSpPr>
          <p:nvPr>
            <p:ph type="body" sz="quarter" idx="10"/>
          </p:nvPr>
        </p:nvSpPr>
        <p:spPr>
          <a:xfrm>
            <a:off x="365760" y="1371600"/>
            <a:ext cx="11704320" cy="3585597"/>
          </a:xfrm>
        </p:spPr>
        <p:txBody>
          <a:bodyPr/>
          <a:lstStyle/>
          <a:p>
            <a:pPr marL="228600" indent="-228600">
              <a:lnSpc>
                <a:spcPct val="100000"/>
              </a:lnSpc>
              <a:buFont typeface="Wingdings" pitchFamily="2" charset="2"/>
              <a:buChar char="Ø"/>
            </a:pPr>
            <a:r>
              <a:rPr lang="en-US" dirty="0">
                <a:solidFill>
                  <a:schemeClr val="tx1">
                    <a:lumMod val="50000"/>
                  </a:schemeClr>
                </a:solidFill>
                <a:latin typeface="Georgia" pitchFamily="18" charset="0"/>
                <a:ea typeface="Tahoma" pitchFamily="34" charset="0"/>
                <a:cs typeface="Tahoma" pitchFamily="34" charset="0"/>
              </a:rPr>
              <a:t>Add images to a Web page using the &lt;</a:t>
            </a:r>
            <a:r>
              <a:rPr lang="en-US" dirty="0" err="1">
                <a:solidFill>
                  <a:schemeClr val="tx1">
                    <a:lumMod val="50000"/>
                  </a:schemeClr>
                </a:solidFill>
                <a:latin typeface="Georgia" pitchFamily="18" charset="0"/>
                <a:ea typeface="Tahoma" pitchFamily="34" charset="0"/>
                <a:cs typeface="Tahoma" pitchFamily="34" charset="0"/>
              </a:rPr>
              <a:t>img</a:t>
            </a:r>
            <a:r>
              <a:rPr lang="en-US" dirty="0">
                <a:solidFill>
                  <a:schemeClr val="tx1">
                    <a:lumMod val="50000"/>
                  </a:schemeClr>
                </a:solidFill>
                <a:latin typeface="Georgia" pitchFamily="18" charset="0"/>
                <a:ea typeface="Tahoma" pitchFamily="34" charset="0"/>
                <a:cs typeface="Tahoma" pitchFamily="34" charset="0"/>
              </a:rPr>
              <a:t>&gt; tag</a:t>
            </a:r>
          </a:p>
          <a:p>
            <a:pPr marL="228600" lvl="2">
              <a:lnSpc>
                <a:spcPct val="100000"/>
              </a:lnSpc>
              <a:buFont typeface="Wingdings" pitchFamily="2" charset="2"/>
              <a:buChar char="Ø"/>
            </a:pPr>
            <a:r>
              <a:rPr lang="en-US" sz="2800" spc="-30" dirty="0">
                <a:solidFill>
                  <a:schemeClr val="tx1">
                    <a:lumMod val="50000"/>
                  </a:schemeClr>
                </a:solidFill>
                <a:latin typeface="Georgia" pitchFamily="18" charset="0"/>
                <a:ea typeface="Tahoma" pitchFamily="34" charset="0"/>
                <a:cs typeface="Tahoma" pitchFamily="34" charset="0"/>
              </a:rPr>
              <a:t>NOTE: A closing tag is not required for the image element</a:t>
            </a:r>
          </a:p>
          <a:p>
            <a:pPr marL="228600" indent="-228600">
              <a:lnSpc>
                <a:spcPct val="100000"/>
              </a:lnSpc>
              <a:buFont typeface="Wingdings" pitchFamily="2" charset="2"/>
              <a:buChar char="Ø"/>
            </a:pPr>
            <a:r>
              <a:rPr lang="en-US" dirty="0">
                <a:solidFill>
                  <a:schemeClr val="tx1">
                    <a:lumMod val="50000"/>
                  </a:schemeClr>
                </a:solidFill>
                <a:latin typeface="Georgia" pitchFamily="18" charset="0"/>
                <a:ea typeface="Tahoma" pitchFamily="34" charset="0"/>
                <a:cs typeface="Tahoma" pitchFamily="34" charset="0"/>
              </a:rPr>
              <a:t>The &lt;</a:t>
            </a:r>
            <a:r>
              <a:rPr lang="en-US" dirty="0" err="1">
                <a:solidFill>
                  <a:schemeClr val="tx1">
                    <a:lumMod val="50000"/>
                  </a:schemeClr>
                </a:solidFill>
                <a:latin typeface="Georgia" pitchFamily="18" charset="0"/>
                <a:ea typeface="Tahoma" pitchFamily="34" charset="0"/>
                <a:cs typeface="Tahoma" pitchFamily="34" charset="0"/>
              </a:rPr>
              <a:t>img</a:t>
            </a:r>
            <a:r>
              <a:rPr lang="en-US" dirty="0">
                <a:solidFill>
                  <a:schemeClr val="tx1">
                    <a:lumMod val="50000"/>
                  </a:schemeClr>
                </a:solidFill>
                <a:latin typeface="Georgia" pitchFamily="18" charset="0"/>
                <a:ea typeface="Tahoma" pitchFamily="34" charset="0"/>
                <a:cs typeface="Tahoma" pitchFamily="34" charset="0"/>
              </a:rPr>
              <a:t>&gt; tag requires use of the </a:t>
            </a:r>
            <a:r>
              <a:rPr lang="en-US" dirty="0" err="1">
                <a:solidFill>
                  <a:schemeClr val="tx1">
                    <a:lumMod val="50000"/>
                  </a:schemeClr>
                </a:solidFill>
                <a:latin typeface="Georgia" pitchFamily="18" charset="0"/>
                <a:ea typeface="Tahoma" pitchFamily="34" charset="0"/>
                <a:cs typeface="Tahoma" pitchFamily="34" charset="0"/>
              </a:rPr>
              <a:t>src</a:t>
            </a:r>
            <a:r>
              <a:rPr lang="en-US" dirty="0">
                <a:solidFill>
                  <a:schemeClr val="tx1">
                    <a:lumMod val="50000"/>
                  </a:schemeClr>
                </a:solidFill>
                <a:latin typeface="Georgia" pitchFamily="18" charset="0"/>
                <a:ea typeface="Tahoma" pitchFamily="34" charset="0"/>
                <a:cs typeface="Tahoma" pitchFamily="34" charset="0"/>
              </a:rPr>
              <a:t> and alt attributes</a:t>
            </a:r>
          </a:p>
          <a:p>
            <a:pPr marL="228600" lvl="2">
              <a:lnSpc>
                <a:spcPct val="100000"/>
              </a:lnSpc>
              <a:buFont typeface="Wingdings" pitchFamily="2" charset="2"/>
              <a:buChar char="Ø"/>
            </a:pPr>
            <a:r>
              <a:rPr lang="en-US" sz="2800" spc="-30" dirty="0" err="1">
                <a:solidFill>
                  <a:schemeClr val="tx1">
                    <a:lumMod val="50000"/>
                  </a:schemeClr>
                </a:solidFill>
                <a:latin typeface="Georgia" pitchFamily="18" charset="0"/>
                <a:ea typeface="Tahoma" pitchFamily="34" charset="0"/>
                <a:cs typeface="Tahoma" pitchFamily="34" charset="0"/>
              </a:rPr>
              <a:t>src</a:t>
            </a:r>
            <a:r>
              <a:rPr lang="en-US" sz="2800" spc="-30" dirty="0">
                <a:solidFill>
                  <a:schemeClr val="tx1">
                    <a:lumMod val="50000"/>
                  </a:schemeClr>
                </a:solidFill>
                <a:latin typeface="Georgia" pitchFamily="18" charset="0"/>
                <a:ea typeface="Tahoma" pitchFamily="34" charset="0"/>
                <a:cs typeface="Tahoma" pitchFamily="34" charset="0"/>
              </a:rPr>
              <a:t> stands for source</a:t>
            </a:r>
          </a:p>
          <a:p>
            <a:pPr marL="228600" lvl="2">
              <a:lnSpc>
                <a:spcPct val="100000"/>
              </a:lnSpc>
              <a:buFont typeface="Wingdings" pitchFamily="2" charset="2"/>
              <a:buChar char="Ø"/>
            </a:pPr>
            <a:r>
              <a:rPr lang="en-US" sz="2800" spc="-30" dirty="0">
                <a:solidFill>
                  <a:schemeClr val="tx1">
                    <a:lumMod val="50000"/>
                  </a:schemeClr>
                </a:solidFill>
                <a:latin typeface="Georgia" pitchFamily="18" charset="0"/>
                <a:ea typeface="Tahoma" pitchFamily="34" charset="0"/>
                <a:cs typeface="Tahoma" pitchFamily="34" charset="0"/>
              </a:rPr>
              <a:t>alt stands for alternative</a:t>
            </a:r>
          </a:p>
          <a:p>
            <a:pPr marL="228600" indent="-228600">
              <a:lnSpc>
                <a:spcPct val="100000"/>
              </a:lnSpc>
              <a:buFont typeface="Wingdings" pitchFamily="2" charset="2"/>
              <a:buChar char="Ø"/>
            </a:pPr>
            <a:r>
              <a:rPr lang="en-US" dirty="0" err="1">
                <a:solidFill>
                  <a:schemeClr val="tx1">
                    <a:lumMod val="50000"/>
                  </a:schemeClr>
                </a:solidFill>
                <a:latin typeface="Georgia" pitchFamily="18" charset="0"/>
                <a:ea typeface="Tahoma" pitchFamily="34" charset="0"/>
                <a:cs typeface="Tahoma" pitchFamily="34" charset="0"/>
              </a:rPr>
              <a:t>src</a:t>
            </a:r>
            <a:r>
              <a:rPr lang="en-US" dirty="0">
                <a:solidFill>
                  <a:schemeClr val="tx1">
                    <a:lumMod val="50000"/>
                  </a:schemeClr>
                </a:solidFill>
                <a:latin typeface="Georgia" pitchFamily="18" charset="0"/>
                <a:ea typeface="Tahoma" pitchFamily="34" charset="0"/>
                <a:cs typeface="Tahoma" pitchFamily="34" charset="0"/>
              </a:rPr>
              <a:t> defines the pathway for the image file, while the value of the alt attribute makes text accessible to people with disabilities</a:t>
            </a:r>
          </a:p>
        </p:txBody>
      </p:sp>
    </p:spTree>
    <p:extLst>
      <p:ext uri="{BB962C8B-B14F-4D97-AF65-F5344CB8AC3E}">
        <p14:creationId xmlns:p14="http://schemas.microsoft.com/office/powerpoint/2010/main" xmlns="" val="2764857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07C10"/>
                </a:solidFill>
                <a:latin typeface="Calibri"/>
                <a:cs typeface="Calibri"/>
              </a:rPr>
              <a:t>Attributes of the </a:t>
            </a:r>
            <a:r>
              <a:rPr lang="en-US" dirty="0" err="1">
                <a:solidFill>
                  <a:srgbClr val="107C10"/>
                </a:solidFill>
                <a:latin typeface="Consolas"/>
                <a:cs typeface="Consolas"/>
              </a:rPr>
              <a:t>img</a:t>
            </a:r>
            <a:r>
              <a:rPr lang="en-US" dirty="0">
                <a:solidFill>
                  <a:srgbClr val="107C10"/>
                </a:solidFill>
                <a:latin typeface="Calibri"/>
                <a:cs typeface="Calibri"/>
              </a:rPr>
              <a:t> element</a:t>
            </a:r>
            <a:endParaRPr lang="en-US" dirty="0">
              <a:solidFill>
                <a:srgbClr val="107C10"/>
              </a:solidFill>
            </a:endParaRPr>
          </a:p>
        </p:txBody>
      </p:sp>
      <p:graphicFrame>
        <p:nvGraphicFramePr>
          <p:cNvPr id="3" name="Table 2" descr="Table showing attributes of the 'img' element including value and description."/>
          <p:cNvGraphicFramePr>
            <a:graphicFrameLocks noGrp="1"/>
          </p:cNvGraphicFramePr>
          <p:nvPr>
            <p:extLst>
              <p:ext uri="{D42A27DB-BD31-4B8C-83A1-F6EECF244321}">
                <p14:modId xmlns:p14="http://schemas.microsoft.com/office/powerpoint/2010/main" xmlns="" val="2435123586"/>
              </p:ext>
            </p:extLst>
          </p:nvPr>
        </p:nvGraphicFramePr>
        <p:xfrm>
          <a:off x="457197" y="1463040"/>
          <a:ext cx="11323639" cy="4114800"/>
        </p:xfrm>
        <a:graphic>
          <a:graphicData uri="http://schemas.openxmlformats.org/drawingml/2006/table">
            <a:tbl>
              <a:tblPr firstRow="1" bandRow="1">
                <a:tableStyleId>{5C22544A-7EE6-4342-B048-85BDC9FD1C3A}</a:tableStyleId>
              </a:tblPr>
              <a:tblGrid>
                <a:gridCol w="1951040"/>
                <a:gridCol w="2057400"/>
                <a:gridCol w="7315199"/>
              </a:tblGrid>
              <a:tr h="548640">
                <a:tc>
                  <a:txBody>
                    <a:bodyPr/>
                    <a:lstStyle/>
                    <a:p>
                      <a:r>
                        <a:rPr lang="en-US" sz="2400" dirty="0" smtClean="0"/>
                        <a:t>ATTRIBUTE</a:t>
                      </a:r>
                      <a:endParaRPr lang="en-US" sz="2400" dirty="0"/>
                    </a:p>
                  </a:txBody>
                  <a:tcPr/>
                </a:tc>
                <a:tc>
                  <a:txBody>
                    <a:bodyPr/>
                    <a:lstStyle/>
                    <a:p>
                      <a:r>
                        <a:rPr lang="en-US" sz="2400" dirty="0" smtClean="0"/>
                        <a:t>VALUE</a:t>
                      </a:r>
                      <a:endParaRPr lang="en-US" sz="2400" dirty="0"/>
                    </a:p>
                  </a:txBody>
                  <a:tcPr/>
                </a:tc>
                <a:tc>
                  <a:txBody>
                    <a:bodyPr/>
                    <a:lstStyle/>
                    <a:p>
                      <a:r>
                        <a:rPr lang="en-US" sz="2400" dirty="0" smtClean="0"/>
                        <a:t>DESCRIPTION</a:t>
                      </a:r>
                      <a:endParaRPr lang="en-US" sz="2400" dirty="0"/>
                    </a:p>
                  </a:txBody>
                  <a:tcPr/>
                </a:tc>
              </a:tr>
              <a:tr h="548640">
                <a:tc>
                  <a:txBody>
                    <a:bodyPr/>
                    <a:lstStyle/>
                    <a:p>
                      <a:r>
                        <a:rPr lang="en-US" sz="2400" dirty="0" err="1" smtClean="0">
                          <a:latin typeface="Consolas"/>
                          <a:cs typeface="Consolas"/>
                        </a:rPr>
                        <a:t>src</a:t>
                      </a:r>
                      <a:endParaRPr lang="en-US" sz="2400" dirty="0">
                        <a:latin typeface="Consolas"/>
                        <a:cs typeface="Consolas"/>
                      </a:endParaRPr>
                    </a:p>
                  </a:txBody>
                  <a:tcPr/>
                </a:tc>
                <a:tc>
                  <a:txBody>
                    <a:bodyPr/>
                    <a:lstStyle/>
                    <a:p>
                      <a:r>
                        <a:rPr lang="en-US" sz="2400" dirty="0" smtClean="0"/>
                        <a:t>URL</a:t>
                      </a:r>
                      <a:endParaRPr lang="en-US" sz="2400" dirty="0"/>
                    </a:p>
                  </a:txBody>
                  <a:tcPr/>
                </a:tc>
                <a:tc>
                  <a:txBody>
                    <a:bodyPr/>
                    <a:lstStyle/>
                    <a:p>
                      <a:r>
                        <a:rPr lang="en-US" sz="2400" dirty="0" smtClean="0"/>
                        <a:t>Specifies the location of an image</a:t>
                      </a:r>
                      <a:endParaRPr lang="en-US" sz="2400" dirty="0"/>
                    </a:p>
                  </a:txBody>
                  <a:tcPr/>
                </a:tc>
              </a:tr>
              <a:tr h="548640">
                <a:tc>
                  <a:txBody>
                    <a:bodyPr/>
                    <a:lstStyle/>
                    <a:p>
                      <a:r>
                        <a:rPr lang="en-US" sz="2400" dirty="0" smtClean="0">
                          <a:latin typeface="Consolas"/>
                          <a:cs typeface="Consolas"/>
                        </a:rPr>
                        <a:t>alt</a:t>
                      </a:r>
                      <a:endParaRPr lang="en-US" sz="2400" dirty="0">
                        <a:latin typeface="Consolas"/>
                        <a:cs typeface="Consolas"/>
                      </a:endParaRPr>
                    </a:p>
                  </a:txBody>
                  <a:tcPr/>
                </a:tc>
                <a:tc>
                  <a:txBody>
                    <a:bodyPr/>
                    <a:lstStyle/>
                    <a:p>
                      <a:r>
                        <a:rPr lang="en-US" sz="2400" dirty="0" smtClean="0"/>
                        <a:t>Text</a:t>
                      </a:r>
                      <a:endParaRPr lang="en-US" sz="2400" dirty="0"/>
                    </a:p>
                  </a:txBody>
                  <a:tcPr/>
                </a:tc>
                <a:tc>
                  <a:txBody>
                    <a:bodyPr/>
                    <a:lstStyle/>
                    <a:p>
                      <a:r>
                        <a:rPr lang="en-US" sz="2400" dirty="0" smtClean="0"/>
                        <a:t>Specifies alternate text for an image, which displays when a</a:t>
                      </a:r>
                      <a:r>
                        <a:rPr lang="en-US" sz="2400" baseline="0" dirty="0" smtClean="0"/>
                        <a:t> user hovers their mouse pointer over it</a:t>
                      </a:r>
                      <a:endParaRPr lang="en-US" sz="2400" dirty="0"/>
                    </a:p>
                  </a:txBody>
                  <a:tcPr/>
                </a:tc>
              </a:tr>
              <a:tr h="548640">
                <a:tc>
                  <a:txBody>
                    <a:bodyPr/>
                    <a:lstStyle/>
                    <a:p>
                      <a:r>
                        <a:rPr lang="en-US" sz="2400" dirty="0" smtClean="0">
                          <a:latin typeface="Consolas"/>
                          <a:cs typeface="Consolas"/>
                        </a:rPr>
                        <a:t>height</a:t>
                      </a:r>
                      <a:endParaRPr lang="en-US" sz="2400" dirty="0">
                        <a:latin typeface="Consolas"/>
                        <a:cs typeface="Consolas"/>
                      </a:endParaRPr>
                    </a:p>
                  </a:txBody>
                  <a:tcPr/>
                </a:tc>
                <a:tc>
                  <a:txBody>
                    <a:bodyPr/>
                    <a:lstStyle/>
                    <a:p>
                      <a:r>
                        <a:rPr lang="en-US" sz="2400" dirty="0" smtClean="0"/>
                        <a:t>pixels</a:t>
                      </a:r>
                      <a:endParaRPr lang="en-US" sz="2400" dirty="0"/>
                    </a:p>
                  </a:txBody>
                  <a:tcPr/>
                </a:tc>
                <a:tc>
                  <a:txBody>
                    <a:bodyPr/>
                    <a:lstStyle/>
                    <a:p>
                      <a:r>
                        <a:rPr lang="en-US" sz="2400" dirty="0" smtClean="0"/>
                        <a:t>Specifies the height of an image</a:t>
                      </a:r>
                      <a:endParaRPr lang="en-US" sz="2400" dirty="0"/>
                    </a:p>
                  </a:txBody>
                  <a:tcPr/>
                </a:tc>
              </a:tr>
              <a:tr h="548640">
                <a:tc>
                  <a:txBody>
                    <a:bodyPr/>
                    <a:lstStyle/>
                    <a:p>
                      <a:r>
                        <a:rPr lang="en-US" sz="2400" dirty="0" smtClean="0">
                          <a:latin typeface="Consolas"/>
                          <a:cs typeface="Consolas"/>
                        </a:rPr>
                        <a:t>Width</a:t>
                      </a:r>
                      <a:endParaRPr lang="en-US" sz="2400" dirty="0">
                        <a:latin typeface="Consolas"/>
                        <a:cs typeface="Consolas"/>
                      </a:endParaRPr>
                    </a:p>
                  </a:txBody>
                  <a:tcPr/>
                </a:tc>
                <a:tc>
                  <a:txBody>
                    <a:bodyPr/>
                    <a:lstStyle/>
                    <a:p>
                      <a:r>
                        <a:rPr lang="en-US" sz="2400" dirty="0" smtClean="0"/>
                        <a:t>pixels</a:t>
                      </a:r>
                      <a:endParaRPr lang="en-US" sz="2400" dirty="0"/>
                    </a:p>
                  </a:txBody>
                  <a:tcPr/>
                </a:tc>
                <a:tc>
                  <a:txBody>
                    <a:bodyPr/>
                    <a:lstStyle/>
                    <a:p>
                      <a:r>
                        <a:rPr lang="en-US" sz="2400" dirty="0" smtClean="0"/>
                        <a:t>Specifies</a:t>
                      </a:r>
                      <a:r>
                        <a:rPr lang="en-US" sz="2400" baseline="0" dirty="0" smtClean="0"/>
                        <a:t> the width of an image</a:t>
                      </a:r>
                      <a:endParaRPr lang="en-US" sz="2400" dirty="0"/>
                    </a:p>
                  </a:txBody>
                  <a:tcPr/>
                </a:tc>
              </a:tr>
              <a:tr h="548640">
                <a:tc>
                  <a:txBody>
                    <a:bodyPr/>
                    <a:lstStyle/>
                    <a:p>
                      <a:endParaRPr lang="en-US" sz="2400" dirty="0">
                        <a:latin typeface="Consolas"/>
                        <a:cs typeface="Consolas"/>
                      </a:endParaRPr>
                    </a:p>
                  </a:txBody>
                  <a:tcPr/>
                </a:tc>
                <a:tc>
                  <a:txBody>
                    <a:bodyPr/>
                    <a:lstStyle/>
                    <a:p>
                      <a:endParaRPr lang="en-US" sz="2400" dirty="0"/>
                    </a:p>
                  </a:txBody>
                  <a:tcPr/>
                </a:tc>
                <a:tc>
                  <a:txBody>
                    <a:bodyPr/>
                    <a:lstStyle/>
                    <a:p>
                      <a:endParaRPr lang="en-US" sz="2400" dirty="0"/>
                    </a:p>
                  </a:txBody>
                  <a:tcPr/>
                </a:tc>
              </a:tr>
              <a:tr h="548640">
                <a:tc>
                  <a:txBody>
                    <a:bodyPr/>
                    <a:lstStyle/>
                    <a:p>
                      <a:endParaRPr lang="en-US" sz="2400" dirty="0">
                        <a:latin typeface="Consolas"/>
                        <a:cs typeface="Consolas"/>
                      </a:endParaRPr>
                    </a:p>
                  </a:txBody>
                  <a:tcPr/>
                </a:tc>
                <a:tc>
                  <a:txBody>
                    <a:bodyPr/>
                    <a:lstStyle/>
                    <a:p>
                      <a:endParaRPr lang="en-US" sz="2400" dirty="0"/>
                    </a:p>
                  </a:txBody>
                  <a:tcPr/>
                </a:tc>
                <a:tc>
                  <a:txBody>
                    <a:bodyPr/>
                    <a:lstStyle/>
                    <a:p>
                      <a:endParaRPr lang="en-US" sz="2400" dirty="0"/>
                    </a:p>
                  </a:txBody>
                  <a:tcPr/>
                </a:tc>
              </a:tr>
            </a:tbl>
          </a:graphicData>
        </a:graphic>
      </p:graphicFrame>
    </p:spTree>
    <p:extLst>
      <p:ext uri="{BB962C8B-B14F-4D97-AF65-F5344CB8AC3E}">
        <p14:creationId xmlns:p14="http://schemas.microsoft.com/office/powerpoint/2010/main" xmlns="" val="331445072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0262"/>
          </a:xfrm>
        </p:spPr>
        <p:txBody>
          <a:bodyPr/>
          <a:lstStyle/>
          <a:p>
            <a:pPr algn="ctr"/>
            <a:r>
              <a:rPr b="1" smtClean="0"/>
              <a:t>Versions of HTML</a:t>
            </a:r>
            <a:endParaRPr lang="en-US" dirty="0"/>
          </a:p>
        </p:txBody>
      </p:sp>
      <p:sp>
        <p:nvSpPr>
          <p:cNvPr id="4" name="Text Placeholder 3"/>
          <p:cNvSpPr>
            <a:spLocks noGrp="1"/>
          </p:cNvSpPr>
          <p:nvPr>
            <p:ph type="body" sz="quarter" idx="11"/>
          </p:nvPr>
        </p:nvSpPr>
        <p:spPr>
          <a:xfrm>
            <a:off x="-1" y="830262"/>
            <a:ext cx="12436475" cy="6272486"/>
          </a:xfrm>
        </p:spPr>
        <p:txBody>
          <a:bodyPr/>
          <a:lstStyle/>
          <a:p>
            <a:pPr>
              <a:buFont typeface="Wingdings" pitchFamily="2" charset="2"/>
              <a:buChar char="Ø"/>
            </a:pPr>
            <a:r>
              <a:rPr lang="en-US" sz="2800" dirty="0" smtClean="0">
                <a:solidFill>
                  <a:schemeClr val="tx1">
                    <a:lumMod val="50000"/>
                  </a:schemeClr>
                </a:solidFill>
                <a:latin typeface="Georgia" pitchFamily="18" charset="0"/>
                <a:ea typeface="Tahoma" pitchFamily="34" charset="0"/>
                <a:cs typeface="Tahoma" pitchFamily="34" charset="0"/>
              </a:rPr>
              <a:t>Throughout the 2000s, HTML 4.01 was the standard for web pages.</a:t>
            </a:r>
          </a:p>
          <a:p>
            <a:pPr marL="228600" lvl="2">
              <a:buNone/>
            </a:pPr>
            <a:r>
              <a:rPr lang="en-US" sz="2800" dirty="0" smtClean="0">
                <a:solidFill>
                  <a:schemeClr val="tx1">
                    <a:lumMod val="50000"/>
                  </a:schemeClr>
                </a:solidFill>
                <a:latin typeface="Georgia" pitchFamily="18" charset="0"/>
                <a:ea typeface="Tahoma" pitchFamily="34" charset="0"/>
                <a:cs typeface="Tahoma" pitchFamily="34" charset="0"/>
              </a:rPr>
              <a:t>    HTML 4.01 was limited in what it could provide users.</a:t>
            </a:r>
          </a:p>
          <a:p>
            <a:pPr marL="228600" lvl="2">
              <a:buNone/>
            </a:pPr>
            <a:endParaRPr lang="en-US" sz="2800" dirty="0" smtClean="0">
              <a:solidFill>
                <a:schemeClr val="tx1">
                  <a:lumMod val="50000"/>
                </a:schemeClr>
              </a:solidFill>
              <a:latin typeface="Georgia" pitchFamily="18" charset="0"/>
              <a:ea typeface="Tahoma" pitchFamily="34" charset="0"/>
              <a:cs typeface="Tahoma" pitchFamily="34" charset="0"/>
            </a:endParaRPr>
          </a:p>
          <a:p>
            <a:pPr>
              <a:buFont typeface="Wingdings" pitchFamily="2" charset="2"/>
              <a:buChar char="Ø"/>
            </a:pPr>
            <a:r>
              <a:rPr lang="en-US" sz="2800" dirty="0" smtClean="0">
                <a:solidFill>
                  <a:schemeClr val="tx1">
                    <a:lumMod val="50000"/>
                  </a:schemeClr>
                </a:solidFill>
                <a:latin typeface="Georgia" pitchFamily="18" charset="0"/>
                <a:ea typeface="Tahoma" pitchFamily="34" charset="0"/>
                <a:cs typeface="Tahoma" pitchFamily="34" charset="0"/>
              </a:rPr>
              <a:t>A strong demand for a rich web experience, including audio, video, and interactivity led to the development of a new HTML standard.</a:t>
            </a:r>
          </a:p>
          <a:p>
            <a:pPr>
              <a:buNone/>
            </a:pPr>
            <a:endParaRPr lang="en-US" sz="2800" dirty="0" smtClean="0">
              <a:solidFill>
                <a:schemeClr val="tx1">
                  <a:lumMod val="50000"/>
                </a:schemeClr>
              </a:solidFill>
              <a:latin typeface="Georgia" pitchFamily="18" charset="0"/>
              <a:ea typeface="Tahoma" pitchFamily="34" charset="0"/>
              <a:cs typeface="Tahoma" pitchFamily="34" charset="0"/>
            </a:endParaRPr>
          </a:p>
          <a:p>
            <a:pPr>
              <a:buFont typeface="Wingdings" pitchFamily="2" charset="2"/>
              <a:buChar char="Ø"/>
            </a:pPr>
            <a:r>
              <a:rPr lang="en-US" sz="2800" dirty="0" smtClean="0">
                <a:solidFill>
                  <a:schemeClr val="tx1">
                    <a:lumMod val="50000"/>
                  </a:schemeClr>
                </a:solidFill>
                <a:latin typeface="Georgia" pitchFamily="18" charset="0"/>
                <a:ea typeface="Tahoma" pitchFamily="34" charset="0"/>
                <a:cs typeface="Tahoma" pitchFamily="34" charset="0"/>
              </a:rPr>
              <a:t>The World Wide Web Consortium (W3C) is the standards organization responsible for the development of HTML5</a:t>
            </a:r>
          </a:p>
          <a:p>
            <a:pPr>
              <a:buNone/>
            </a:pPr>
            <a:endParaRPr lang="en-US" sz="2800" dirty="0" smtClean="0">
              <a:solidFill>
                <a:schemeClr val="tx1">
                  <a:lumMod val="50000"/>
                </a:schemeClr>
              </a:solidFill>
              <a:latin typeface="Georgia" pitchFamily="18" charset="0"/>
              <a:ea typeface="Tahoma" pitchFamily="34" charset="0"/>
              <a:cs typeface="Tahoma" pitchFamily="34" charset="0"/>
            </a:endParaRPr>
          </a:p>
          <a:p>
            <a:pPr>
              <a:buFont typeface="Wingdings" pitchFamily="2" charset="2"/>
              <a:buChar char="Ø"/>
            </a:pPr>
            <a:r>
              <a:rPr lang="en-US" sz="2800" dirty="0" smtClean="0">
                <a:solidFill>
                  <a:schemeClr val="tx1">
                    <a:lumMod val="50000"/>
                  </a:schemeClr>
                </a:solidFill>
                <a:latin typeface="Georgia" pitchFamily="18" charset="0"/>
                <a:ea typeface="Tahoma" pitchFamily="34" charset="0"/>
                <a:cs typeface="Tahoma" pitchFamily="34" charset="0"/>
              </a:rPr>
              <a:t>The HTML5 standard encompasses HTML markup tags, Cascading Style Sheets (CSS), and JavaScript</a:t>
            </a:r>
          </a:p>
          <a:p>
            <a:pPr>
              <a:buNone/>
            </a:pPr>
            <a:endParaRPr lang="en-US" sz="2800" dirty="0" smtClean="0">
              <a:solidFill>
                <a:schemeClr val="tx1">
                  <a:lumMod val="50000"/>
                </a:schemeClr>
              </a:solidFill>
              <a:latin typeface="Georgia" pitchFamily="18" charset="0"/>
              <a:ea typeface="Tahoma" pitchFamily="34" charset="0"/>
              <a:cs typeface="Tahoma" pitchFamily="34" charset="0"/>
            </a:endParaRPr>
          </a:p>
          <a:p>
            <a:pPr>
              <a:buFont typeface="Wingdings" pitchFamily="2" charset="2"/>
              <a:buChar char="Ø"/>
            </a:pPr>
            <a:r>
              <a:rPr lang="en-US" sz="2800" dirty="0" smtClean="0">
                <a:solidFill>
                  <a:schemeClr val="tx1">
                    <a:lumMod val="50000"/>
                  </a:schemeClr>
                </a:solidFill>
                <a:latin typeface="Georgia" pitchFamily="18" charset="0"/>
                <a:ea typeface="Tahoma" pitchFamily="34" charset="0"/>
                <a:cs typeface="Tahoma" pitchFamily="34" charset="0"/>
              </a:rPr>
              <a:t>HTML5 is platform-independent</a:t>
            </a:r>
          </a:p>
          <a:p>
            <a:pPr marL="457200" indent="-457200">
              <a:buFont typeface="Arial"/>
              <a:buChar char="•"/>
            </a:pPr>
            <a:endParaRPr lang="en-US" dirty="0"/>
          </a:p>
        </p:txBody>
      </p:sp>
    </p:spTree>
    <p:extLst>
      <p:ext uri="{BB962C8B-B14F-4D97-AF65-F5344CB8AC3E}">
        <p14:creationId xmlns:p14="http://schemas.microsoft.com/office/powerpoint/2010/main" xmlns="" val="265376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500"/>
                                        <p:tgtEl>
                                          <p:spTgt spid="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fade">
                                      <p:cBhvr>
                                        <p:cTn id="3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097280"/>
            <a:ext cx="8443278" cy="1485582"/>
          </a:xfrm>
        </p:spPr>
        <p:txBody>
          <a:bodyPr/>
          <a:lstStyle/>
          <a:p>
            <a:r>
              <a:rPr smtClean="0"/>
              <a:t>HTML Lists</a:t>
            </a:r>
            <a:r>
              <a:rPr lang="en-US" dirty="0" smtClean="0"/>
              <a:t> and </a:t>
            </a:r>
            <a:r>
              <a:rPr smtClean="0"/>
              <a:t>Tables</a:t>
            </a:r>
            <a:endParaRPr lang="en-US" dirty="0"/>
          </a:p>
        </p:txBody>
      </p:sp>
    </p:spTree>
    <p:extLst>
      <p:ext uri="{BB962C8B-B14F-4D97-AF65-F5344CB8AC3E}">
        <p14:creationId xmlns:p14="http://schemas.microsoft.com/office/powerpoint/2010/main" xmlns="" val="4267425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Creating Lists</a:t>
            </a:r>
            <a:endParaRPr lang="en-US" b="1" dirty="0"/>
          </a:p>
        </p:txBody>
      </p:sp>
      <p:sp>
        <p:nvSpPr>
          <p:cNvPr id="3" name="Text Placeholder 2"/>
          <p:cNvSpPr>
            <a:spLocks noGrp="1"/>
          </p:cNvSpPr>
          <p:nvPr>
            <p:ph type="body" sz="quarter" idx="10"/>
          </p:nvPr>
        </p:nvSpPr>
        <p:spPr>
          <a:xfrm>
            <a:off x="365760" y="1371600"/>
            <a:ext cx="5852477" cy="4293483"/>
          </a:xfrm>
        </p:spPr>
        <p:txBody>
          <a:bodyPr/>
          <a:lstStyle/>
          <a:p>
            <a:pPr marL="228600" indent="-228600">
              <a:buFont typeface="Wingdings" pitchFamily="2" charset="2"/>
              <a:buChar char="Ø"/>
            </a:pPr>
            <a:r>
              <a:rPr lang="en-US" spc="0" dirty="0">
                <a:solidFill>
                  <a:schemeClr val="tx1">
                    <a:lumMod val="50000"/>
                  </a:schemeClr>
                </a:solidFill>
                <a:latin typeface="Georgia" pitchFamily="18" charset="0"/>
                <a:ea typeface="Tahoma" pitchFamily="34" charset="0"/>
                <a:cs typeface="Tahoma" pitchFamily="34" charset="0"/>
              </a:rPr>
              <a:t>There are two primary types of lists in HTML5: ordered and unordered</a:t>
            </a:r>
          </a:p>
          <a:p>
            <a:pPr marL="228600" indent="-228600">
              <a:buFont typeface="Wingdings" pitchFamily="2" charset="2"/>
              <a:buChar char="Ø"/>
            </a:pPr>
            <a:r>
              <a:rPr lang="en-US" spc="0" dirty="0">
                <a:solidFill>
                  <a:schemeClr val="tx1">
                    <a:lumMod val="50000"/>
                  </a:schemeClr>
                </a:solidFill>
                <a:latin typeface="Georgia" pitchFamily="18" charset="0"/>
                <a:ea typeface="Tahoma" pitchFamily="34" charset="0"/>
                <a:cs typeface="Tahoma" pitchFamily="34" charset="0"/>
              </a:rPr>
              <a:t>Ordered lists use the &lt;</a:t>
            </a:r>
            <a:r>
              <a:rPr lang="en-US" spc="0" dirty="0" err="1">
                <a:solidFill>
                  <a:schemeClr val="tx1">
                    <a:lumMod val="50000"/>
                  </a:schemeClr>
                </a:solidFill>
                <a:latin typeface="Georgia" pitchFamily="18" charset="0"/>
                <a:ea typeface="Tahoma" pitchFamily="34" charset="0"/>
                <a:cs typeface="Tahoma" pitchFamily="34" charset="0"/>
              </a:rPr>
              <a:t>ol</a:t>
            </a:r>
            <a:r>
              <a:rPr lang="en-US" spc="0" dirty="0">
                <a:solidFill>
                  <a:schemeClr val="tx1">
                    <a:lumMod val="50000"/>
                  </a:schemeClr>
                </a:solidFill>
                <a:latin typeface="Georgia" pitchFamily="18" charset="0"/>
                <a:ea typeface="Tahoma" pitchFamily="34" charset="0"/>
                <a:cs typeface="Tahoma" pitchFamily="34" charset="0"/>
              </a:rPr>
              <a:t>&gt; tag and order items in a list using numbers</a:t>
            </a:r>
          </a:p>
          <a:p>
            <a:pPr marL="228600" indent="-228600">
              <a:buFont typeface="Wingdings" pitchFamily="2" charset="2"/>
              <a:buChar char="Ø"/>
            </a:pPr>
            <a:r>
              <a:rPr lang="en-US" spc="0" dirty="0">
                <a:solidFill>
                  <a:schemeClr val="tx1">
                    <a:lumMod val="50000"/>
                  </a:schemeClr>
                </a:solidFill>
                <a:latin typeface="Georgia" pitchFamily="18" charset="0"/>
                <a:ea typeface="Tahoma" pitchFamily="34" charset="0"/>
                <a:cs typeface="Tahoma" pitchFamily="34" charset="0"/>
              </a:rPr>
              <a:t>Unordered lists use the &lt;</a:t>
            </a:r>
            <a:r>
              <a:rPr lang="en-US" spc="0" dirty="0" err="1">
                <a:solidFill>
                  <a:schemeClr val="tx1">
                    <a:lumMod val="50000"/>
                  </a:schemeClr>
                </a:solidFill>
                <a:latin typeface="Georgia" pitchFamily="18" charset="0"/>
                <a:ea typeface="Tahoma" pitchFamily="34" charset="0"/>
                <a:cs typeface="Tahoma" pitchFamily="34" charset="0"/>
              </a:rPr>
              <a:t>ul</a:t>
            </a:r>
            <a:r>
              <a:rPr lang="en-US" spc="0" dirty="0">
                <a:solidFill>
                  <a:schemeClr val="tx1">
                    <a:lumMod val="50000"/>
                  </a:schemeClr>
                </a:solidFill>
                <a:latin typeface="Georgia" pitchFamily="18" charset="0"/>
                <a:ea typeface="Tahoma" pitchFamily="34" charset="0"/>
                <a:cs typeface="Tahoma" pitchFamily="34" charset="0"/>
              </a:rPr>
              <a:t>&gt; tag and display items in a bulleted list</a:t>
            </a:r>
          </a:p>
          <a:p>
            <a:pPr marL="228600" indent="-228600">
              <a:buFont typeface="Wingdings" pitchFamily="2" charset="2"/>
              <a:buChar char="Ø"/>
            </a:pPr>
            <a:r>
              <a:rPr lang="en-US" spc="0" dirty="0">
                <a:solidFill>
                  <a:schemeClr val="tx1">
                    <a:lumMod val="50000"/>
                  </a:schemeClr>
                </a:solidFill>
                <a:latin typeface="Georgia" pitchFamily="18" charset="0"/>
                <a:ea typeface="Tahoma" pitchFamily="34" charset="0"/>
                <a:cs typeface="Tahoma" pitchFamily="34" charset="0"/>
              </a:rPr>
              <a:t>You can add items to both types of lists using the &lt;li&gt; tag</a:t>
            </a:r>
          </a:p>
        </p:txBody>
      </p:sp>
      <p:sp>
        <p:nvSpPr>
          <p:cNvPr id="4" name="Content Placeholder 2"/>
          <p:cNvSpPr txBox="1">
            <a:spLocks/>
          </p:cNvSpPr>
          <p:nvPr/>
        </p:nvSpPr>
        <p:spPr>
          <a:xfrm>
            <a:off x="6599237" y="1363662"/>
            <a:ext cx="5181600" cy="1879979"/>
          </a:xfrm>
          <a:prstGeom prst="rect">
            <a:avLst/>
          </a:prstGeom>
          <a:ln>
            <a:solidFill>
              <a:srgbClr val="FEB900"/>
            </a:solidFill>
          </a:ln>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800" dirty="0" smtClean="0">
              <a:solidFill>
                <a:srgbClr val="4F76AC"/>
              </a:solidFill>
              <a:highlight>
                <a:srgbClr val="FFFFFF"/>
              </a:highlight>
              <a:latin typeface="Consolas"/>
            </a:endParaRPr>
          </a:p>
          <a:p>
            <a:pPr marL="0" indent="0">
              <a:buNone/>
            </a:pPr>
            <a:r>
              <a:rPr lang="en-US" sz="2800" dirty="0" smtClean="0">
                <a:solidFill>
                  <a:srgbClr val="4F76AC"/>
                </a:solidFill>
                <a:highlight>
                  <a:srgbClr val="FFFFFF"/>
                </a:highlight>
                <a:latin typeface="Consolas"/>
              </a:rPr>
              <a:t>&lt;</a:t>
            </a:r>
            <a:r>
              <a:rPr lang="en-US" sz="2800" dirty="0">
                <a:solidFill>
                  <a:srgbClr val="823125"/>
                </a:solidFill>
                <a:highlight>
                  <a:srgbClr val="FFFFFF"/>
                </a:highlight>
                <a:latin typeface="Consolas"/>
              </a:rPr>
              <a:t>h3</a:t>
            </a:r>
            <a:r>
              <a:rPr lang="en-US" sz="2800" dirty="0">
                <a:solidFill>
                  <a:srgbClr val="4F76AC"/>
                </a:solidFill>
                <a:highlight>
                  <a:srgbClr val="FFFFFF"/>
                </a:highlight>
                <a:latin typeface="Consolas"/>
              </a:rPr>
              <a:t>&gt;</a:t>
            </a:r>
            <a:r>
              <a:rPr lang="en-US" sz="2800" dirty="0">
                <a:solidFill>
                  <a:srgbClr val="000000"/>
                </a:solidFill>
                <a:highlight>
                  <a:srgbClr val="FFFFFF"/>
                </a:highlight>
                <a:latin typeface="Consolas"/>
              </a:rPr>
              <a:t>Favorite Foods</a:t>
            </a:r>
            <a:r>
              <a:rPr lang="en-US" sz="2800" dirty="0">
                <a:solidFill>
                  <a:srgbClr val="4F76AC"/>
                </a:solidFill>
                <a:highlight>
                  <a:srgbClr val="FFFFFF"/>
                </a:highlight>
                <a:latin typeface="Consolas"/>
              </a:rPr>
              <a:t>&lt;/</a:t>
            </a:r>
            <a:r>
              <a:rPr lang="en-US" sz="2800" dirty="0">
                <a:solidFill>
                  <a:srgbClr val="823125"/>
                </a:solidFill>
                <a:highlight>
                  <a:srgbClr val="FFFFFF"/>
                </a:highlight>
                <a:latin typeface="Consolas"/>
              </a:rPr>
              <a:t>h3</a:t>
            </a:r>
            <a:r>
              <a:rPr lang="en-US" sz="2800" dirty="0">
                <a:solidFill>
                  <a:srgbClr val="4F76AC"/>
                </a:solidFill>
                <a:highlight>
                  <a:srgbClr val="FFFFFF"/>
                </a:highlight>
                <a:latin typeface="Consolas"/>
              </a:rPr>
              <a:t>&gt;</a:t>
            </a:r>
            <a:endParaRPr lang="en-US" sz="2800" dirty="0">
              <a:solidFill>
                <a:srgbClr val="000000"/>
              </a:solidFill>
              <a:highlight>
                <a:srgbClr val="FFFFFF"/>
              </a:highlight>
              <a:latin typeface="Consolas"/>
            </a:endParaRPr>
          </a:p>
          <a:p>
            <a:pPr marL="0" indent="0">
              <a:buNone/>
            </a:pPr>
            <a:r>
              <a:rPr lang="en-US" sz="2800" dirty="0">
                <a:solidFill>
                  <a:srgbClr val="4F76AC"/>
                </a:solidFill>
                <a:highlight>
                  <a:srgbClr val="FFFFFF"/>
                </a:highlight>
                <a:latin typeface="Consolas"/>
              </a:rPr>
              <a:t>&lt;</a:t>
            </a:r>
            <a:r>
              <a:rPr lang="en-US" sz="2800" dirty="0" err="1">
                <a:solidFill>
                  <a:srgbClr val="823125"/>
                </a:solidFill>
                <a:highlight>
                  <a:srgbClr val="FFFFFF"/>
                </a:highlight>
                <a:latin typeface="Consolas"/>
              </a:rPr>
              <a:t>ol</a:t>
            </a:r>
            <a:r>
              <a:rPr lang="en-US" sz="2800" dirty="0">
                <a:solidFill>
                  <a:srgbClr val="4F76AC"/>
                </a:solidFill>
                <a:highlight>
                  <a:srgbClr val="FFFFFF"/>
                </a:highlight>
                <a:latin typeface="Consolas"/>
              </a:rPr>
              <a:t>&gt;</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	</a:t>
            </a:r>
            <a:r>
              <a:rPr lang="en-US" sz="2800" dirty="0">
                <a:solidFill>
                  <a:srgbClr val="4F76AC"/>
                </a:solidFill>
                <a:highlight>
                  <a:srgbClr val="FFFFFF"/>
                </a:highlight>
                <a:latin typeface="Consolas"/>
              </a:rPr>
              <a:t>&lt;</a:t>
            </a:r>
            <a:r>
              <a:rPr lang="en-US" sz="2800" dirty="0">
                <a:solidFill>
                  <a:srgbClr val="823125"/>
                </a:solidFill>
                <a:highlight>
                  <a:srgbClr val="FFFFFF"/>
                </a:highlight>
                <a:latin typeface="Consolas"/>
              </a:rPr>
              <a:t>li</a:t>
            </a:r>
            <a:r>
              <a:rPr lang="en-US" sz="2800" dirty="0">
                <a:solidFill>
                  <a:srgbClr val="4F76AC"/>
                </a:solidFill>
                <a:highlight>
                  <a:srgbClr val="FFFFFF"/>
                </a:highlight>
                <a:latin typeface="Consolas"/>
              </a:rPr>
              <a:t>&gt;</a:t>
            </a:r>
            <a:r>
              <a:rPr lang="en-US" sz="2800" dirty="0">
                <a:solidFill>
                  <a:srgbClr val="000000"/>
                </a:solidFill>
                <a:highlight>
                  <a:srgbClr val="FFFFFF"/>
                </a:highlight>
                <a:latin typeface="Consolas"/>
              </a:rPr>
              <a:t>Pizza</a:t>
            </a:r>
            <a:r>
              <a:rPr lang="en-US" sz="2800" dirty="0">
                <a:solidFill>
                  <a:srgbClr val="4F76AC"/>
                </a:solidFill>
                <a:highlight>
                  <a:srgbClr val="FFFFFF"/>
                </a:highlight>
                <a:latin typeface="Consolas"/>
              </a:rPr>
              <a:t>&lt;/</a:t>
            </a:r>
            <a:r>
              <a:rPr lang="en-US" sz="2800" dirty="0">
                <a:solidFill>
                  <a:srgbClr val="823125"/>
                </a:solidFill>
                <a:highlight>
                  <a:srgbClr val="FFFFFF"/>
                </a:highlight>
                <a:latin typeface="Consolas"/>
              </a:rPr>
              <a:t>li</a:t>
            </a:r>
            <a:r>
              <a:rPr lang="en-US" sz="2800" dirty="0">
                <a:solidFill>
                  <a:srgbClr val="4F76AC"/>
                </a:solidFill>
                <a:highlight>
                  <a:srgbClr val="FFFFFF"/>
                </a:highlight>
                <a:latin typeface="Consolas"/>
              </a:rPr>
              <a:t>&gt;</a:t>
            </a:r>
            <a:endParaRPr lang="en-US" sz="2800" dirty="0">
              <a:solidFill>
                <a:srgbClr val="000000"/>
              </a:solidFill>
              <a:highlight>
                <a:srgbClr val="FFFFFF"/>
              </a:highlight>
              <a:latin typeface="Consolas"/>
            </a:endParaRPr>
          </a:p>
          <a:p>
            <a:pPr marL="0" indent="0">
              <a:buNone/>
            </a:pPr>
            <a:r>
              <a:rPr lang="en-US" sz="2800" dirty="0">
                <a:solidFill>
                  <a:srgbClr val="000000"/>
                </a:solidFill>
                <a:highlight>
                  <a:srgbClr val="FFFFFF"/>
                </a:highlight>
                <a:latin typeface="Consolas"/>
              </a:rPr>
              <a:t>	</a:t>
            </a:r>
            <a:r>
              <a:rPr lang="en-US" sz="2800" dirty="0">
                <a:solidFill>
                  <a:srgbClr val="4F76AC"/>
                </a:solidFill>
                <a:highlight>
                  <a:srgbClr val="FFFFFF"/>
                </a:highlight>
                <a:latin typeface="Consolas"/>
              </a:rPr>
              <a:t>&lt;</a:t>
            </a:r>
            <a:r>
              <a:rPr lang="en-US" sz="2800" dirty="0">
                <a:solidFill>
                  <a:srgbClr val="823125"/>
                </a:solidFill>
                <a:highlight>
                  <a:srgbClr val="FFFFFF"/>
                </a:highlight>
                <a:latin typeface="Consolas"/>
              </a:rPr>
              <a:t>li</a:t>
            </a:r>
            <a:r>
              <a:rPr lang="en-US" sz="2800" dirty="0">
                <a:solidFill>
                  <a:srgbClr val="4F76AC"/>
                </a:solidFill>
                <a:highlight>
                  <a:srgbClr val="FFFFFF"/>
                </a:highlight>
                <a:latin typeface="Consolas"/>
              </a:rPr>
              <a:t>&gt;</a:t>
            </a:r>
            <a:r>
              <a:rPr lang="en-US" sz="2800" dirty="0">
                <a:solidFill>
                  <a:srgbClr val="000000"/>
                </a:solidFill>
                <a:highlight>
                  <a:srgbClr val="FFFFFF"/>
                </a:highlight>
                <a:latin typeface="Consolas"/>
              </a:rPr>
              <a:t>Cake</a:t>
            </a:r>
            <a:r>
              <a:rPr lang="en-US" sz="2800" dirty="0">
                <a:solidFill>
                  <a:srgbClr val="4F76AC"/>
                </a:solidFill>
                <a:highlight>
                  <a:srgbClr val="FFFFFF"/>
                </a:highlight>
                <a:latin typeface="Consolas"/>
              </a:rPr>
              <a:t>&lt;/</a:t>
            </a:r>
            <a:r>
              <a:rPr lang="en-US" sz="2800" dirty="0">
                <a:solidFill>
                  <a:srgbClr val="823125"/>
                </a:solidFill>
                <a:highlight>
                  <a:srgbClr val="FFFFFF"/>
                </a:highlight>
                <a:latin typeface="Consolas"/>
              </a:rPr>
              <a:t>li</a:t>
            </a:r>
            <a:r>
              <a:rPr lang="en-US" sz="2800" dirty="0">
                <a:solidFill>
                  <a:srgbClr val="4F76AC"/>
                </a:solidFill>
                <a:highlight>
                  <a:srgbClr val="FFFFFF"/>
                </a:highlight>
                <a:latin typeface="Consolas"/>
              </a:rPr>
              <a:t>&gt;</a:t>
            </a:r>
            <a:endParaRPr lang="en-US" sz="2800" dirty="0">
              <a:solidFill>
                <a:srgbClr val="000000"/>
              </a:solidFill>
              <a:highlight>
                <a:srgbClr val="FFFFFF"/>
              </a:highlight>
              <a:latin typeface="Consolas"/>
            </a:endParaRPr>
          </a:p>
          <a:p>
            <a:pPr marL="0" indent="0">
              <a:buNone/>
            </a:pPr>
            <a:r>
              <a:rPr lang="en-US" sz="2800" dirty="0">
                <a:solidFill>
                  <a:srgbClr val="4F76AC"/>
                </a:solidFill>
                <a:highlight>
                  <a:srgbClr val="FFFFFF"/>
                </a:highlight>
                <a:latin typeface="Consolas"/>
              </a:rPr>
              <a:t>&lt;/</a:t>
            </a:r>
            <a:r>
              <a:rPr lang="en-US" sz="2800" dirty="0" err="1">
                <a:solidFill>
                  <a:srgbClr val="823125"/>
                </a:solidFill>
                <a:highlight>
                  <a:srgbClr val="FFFFFF"/>
                </a:highlight>
                <a:latin typeface="Consolas"/>
              </a:rPr>
              <a:t>ol</a:t>
            </a:r>
            <a:r>
              <a:rPr lang="en-US" sz="2800" dirty="0">
                <a:solidFill>
                  <a:srgbClr val="4F76AC"/>
                </a:solidFill>
                <a:highlight>
                  <a:srgbClr val="FFFFFF"/>
                </a:highlight>
                <a:latin typeface="Consolas"/>
              </a:rPr>
              <a:t>&gt;</a:t>
            </a:r>
            <a:endParaRPr lang="en-US" sz="2800" dirty="0">
              <a:latin typeface="Consolas"/>
              <a:cs typeface="Consolas"/>
            </a:endParaRPr>
          </a:p>
        </p:txBody>
      </p:sp>
      <p:sp>
        <p:nvSpPr>
          <p:cNvPr id="6" name="Content Placeholder 2"/>
          <p:cNvSpPr txBox="1">
            <a:spLocks/>
          </p:cNvSpPr>
          <p:nvPr/>
        </p:nvSpPr>
        <p:spPr>
          <a:xfrm>
            <a:off x="6599237" y="4108894"/>
            <a:ext cx="5181600" cy="2207768"/>
          </a:xfrm>
          <a:prstGeom prst="rect">
            <a:avLst/>
          </a:prstGeom>
          <a:ln>
            <a:solidFill>
              <a:srgbClr val="FEB900"/>
            </a:solidFill>
          </a:ln>
        </p:spPr>
        <p:txBody>
          <a:bodyPr vert="horz" lIns="91440" tIns="45720" rIns="91440" bIns="45720" rtlCol="0" anchor="ct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a:latin typeface="Consolas"/>
              <a:cs typeface="Consolas"/>
            </a:endParaRPr>
          </a:p>
          <a:p>
            <a:pPr marL="0" indent="0">
              <a:buNone/>
            </a:pPr>
            <a:r>
              <a:rPr lang="en-US" sz="2000" dirty="0">
                <a:solidFill>
                  <a:srgbClr val="4F76AC"/>
                </a:solidFill>
                <a:highlight>
                  <a:srgbClr val="FFFFFF"/>
                </a:highlight>
                <a:latin typeface="Consolas"/>
              </a:rPr>
              <a:t>&lt;</a:t>
            </a:r>
            <a:r>
              <a:rPr lang="en-US" sz="2000" dirty="0">
                <a:solidFill>
                  <a:srgbClr val="823125"/>
                </a:solidFill>
                <a:highlight>
                  <a:srgbClr val="FFFFFF"/>
                </a:highlight>
                <a:latin typeface="Consolas"/>
              </a:rPr>
              <a:t>h3</a:t>
            </a:r>
            <a:r>
              <a:rPr lang="en-US" sz="2000" dirty="0">
                <a:solidFill>
                  <a:srgbClr val="4F76AC"/>
                </a:solidFill>
                <a:highlight>
                  <a:srgbClr val="FFFFFF"/>
                </a:highlight>
                <a:latin typeface="Consolas"/>
              </a:rPr>
              <a:t>&gt;</a:t>
            </a:r>
            <a:r>
              <a:rPr lang="en-US" sz="2000" dirty="0">
                <a:solidFill>
                  <a:srgbClr val="000000"/>
                </a:solidFill>
                <a:highlight>
                  <a:srgbClr val="FFFFFF"/>
                </a:highlight>
                <a:latin typeface="Consolas"/>
              </a:rPr>
              <a:t>Seattle To-Do List</a:t>
            </a:r>
            <a:r>
              <a:rPr lang="en-US" sz="2000" dirty="0">
                <a:solidFill>
                  <a:srgbClr val="4F76AC"/>
                </a:solidFill>
                <a:highlight>
                  <a:srgbClr val="FFFFFF"/>
                </a:highlight>
                <a:latin typeface="Consolas"/>
              </a:rPr>
              <a:t>&lt;/</a:t>
            </a:r>
            <a:r>
              <a:rPr lang="en-US" sz="2000" dirty="0">
                <a:solidFill>
                  <a:srgbClr val="823125"/>
                </a:solidFill>
                <a:highlight>
                  <a:srgbClr val="FFFFFF"/>
                </a:highlight>
                <a:latin typeface="Consolas"/>
              </a:rPr>
              <a:t>h3</a:t>
            </a:r>
            <a:r>
              <a:rPr lang="en-US" sz="2000" dirty="0">
                <a:solidFill>
                  <a:srgbClr val="4F76AC"/>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4F76AC"/>
                </a:solidFill>
                <a:highlight>
                  <a:srgbClr val="FFFFFF"/>
                </a:highlight>
                <a:latin typeface="Consolas"/>
              </a:rPr>
              <a:t>&lt;</a:t>
            </a:r>
            <a:r>
              <a:rPr lang="en-US" sz="2000" dirty="0" err="1" smtClean="0">
                <a:solidFill>
                  <a:srgbClr val="823125"/>
                </a:solidFill>
                <a:highlight>
                  <a:srgbClr val="FFFFFF"/>
                </a:highlight>
                <a:latin typeface="Consolas"/>
              </a:rPr>
              <a:t>ul</a:t>
            </a:r>
            <a:r>
              <a:rPr lang="en-US" sz="2000" dirty="0" smtClean="0">
                <a:solidFill>
                  <a:srgbClr val="823125"/>
                </a:solidFill>
                <a:highlight>
                  <a:srgbClr val="FFFFFF"/>
                </a:highlight>
                <a:latin typeface="Consolas"/>
              </a:rPr>
              <a:t> style=“list-style-</a:t>
            </a:r>
            <a:r>
              <a:rPr lang="en-US" sz="2000" dirty="0" err="1" smtClean="0">
                <a:solidFill>
                  <a:srgbClr val="823125"/>
                </a:solidFill>
                <a:highlight>
                  <a:srgbClr val="FFFFFF"/>
                </a:highlight>
                <a:latin typeface="Consolas"/>
              </a:rPr>
              <a:t>type:disc</a:t>
            </a:r>
            <a:r>
              <a:rPr lang="en-US" sz="2000" dirty="0" smtClean="0">
                <a:solidFill>
                  <a:srgbClr val="823125"/>
                </a:solidFill>
                <a:highlight>
                  <a:srgbClr val="FFFFFF"/>
                </a:highlight>
                <a:latin typeface="Consolas"/>
              </a:rPr>
              <a:t>;”</a:t>
            </a:r>
            <a:r>
              <a:rPr lang="en-US" sz="2000" dirty="0" smtClean="0">
                <a:solidFill>
                  <a:srgbClr val="4F76AC"/>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4F76AC"/>
                </a:solidFill>
                <a:highlight>
                  <a:srgbClr val="FFFFFF"/>
                </a:highlight>
                <a:latin typeface="Consolas"/>
              </a:rPr>
              <a:t>&lt;</a:t>
            </a:r>
            <a:r>
              <a:rPr lang="en-US" sz="2000" dirty="0">
                <a:solidFill>
                  <a:srgbClr val="823125"/>
                </a:solidFill>
                <a:highlight>
                  <a:srgbClr val="FFFFFF"/>
                </a:highlight>
                <a:latin typeface="Consolas"/>
              </a:rPr>
              <a:t>li</a:t>
            </a:r>
            <a:r>
              <a:rPr lang="en-US" sz="2000" dirty="0">
                <a:solidFill>
                  <a:srgbClr val="4F76AC"/>
                </a:solidFill>
                <a:highlight>
                  <a:srgbClr val="FFFFFF"/>
                </a:highlight>
                <a:latin typeface="Consolas"/>
              </a:rPr>
              <a:t>&gt;</a:t>
            </a:r>
            <a:r>
              <a:rPr lang="en-US" sz="2000" dirty="0">
                <a:solidFill>
                  <a:srgbClr val="000000"/>
                </a:solidFill>
                <a:highlight>
                  <a:srgbClr val="FFFFFF"/>
                </a:highlight>
                <a:latin typeface="Consolas"/>
              </a:rPr>
              <a:t>Visit Space Needle</a:t>
            </a:r>
            <a:r>
              <a:rPr lang="en-US" sz="2000" dirty="0">
                <a:solidFill>
                  <a:srgbClr val="4F76AC"/>
                </a:solidFill>
                <a:highlight>
                  <a:srgbClr val="FFFFFF"/>
                </a:highlight>
                <a:latin typeface="Consolas"/>
              </a:rPr>
              <a:t>&lt;/</a:t>
            </a:r>
            <a:r>
              <a:rPr lang="en-US" sz="2000" dirty="0">
                <a:solidFill>
                  <a:srgbClr val="823125"/>
                </a:solidFill>
                <a:highlight>
                  <a:srgbClr val="FFFFFF"/>
                </a:highlight>
                <a:latin typeface="Consolas"/>
              </a:rPr>
              <a:t>li</a:t>
            </a:r>
            <a:r>
              <a:rPr lang="en-US" sz="2000" dirty="0">
                <a:solidFill>
                  <a:srgbClr val="4F76AC"/>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000000"/>
                </a:solidFill>
                <a:highlight>
                  <a:srgbClr val="FFFFFF"/>
                </a:highlight>
                <a:latin typeface="Consolas"/>
              </a:rPr>
              <a:t>	</a:t>
            </a:r>
            <a:r>
              <a:rPr lang="en-US" sz="2000" dirty="0">
                <a:solidFill>
                  <a:srgbClr val="4F76AC"/>
                </a:solidFill>
                <a:highlight>
                  <a:srgbClr val="FFFFFF"/>
                </a:highlight>
                <a:latin typeface="Consolas"/>
              </a:rPr>
              <a:t>&lt;</a:t>
            </a:r>
            <a:r>
              <a:rPr lang="en-US" sz="2000" dirty="0">
                <a:solidFill>
                  <a:srgbClr val="823125"/>
                </a:solidFill>
                <a:highlight>
                  <a:srgbClr val="FFFFFF"/>
                </a:highlight>
                <a:latin typeface="Consolas"/>
              </a:rPr>
              <a:t>li</a:t>
            </a:r>
            <a:r>
              <a:rPr lang="en-US" sz="2000" dirty="0">
                <a:solidFill>
                  <a:srgbClr val="4F76AC"/>
                </a:solidFill>
                <a:highlight>
                  <a:srgbClr val="FFFFFF"/>
                </a:highlight>
                <a:latin typeface="Consolas"/>
              </a:rPr>
              <a:t>&gt;</a:t>
            </a:r>
            <a:r>
              <a:rPr lang="en-US" sz="2000" dirty="0">
                <a:solidFill>
                  <a:srgbClr val="000000"/>
                </a:solidFill>
                <a:highlight>
                  <a:srgbClr val="FFFFFF"/>
                </a:highlight>
                <a:latin typeface="Consolas"/>
              </a:rPr>
              <a:t>Buy rain jacket</a:t>
            </a:r>
            <a:r>
              <a:rPr lang="en-US" sz="2000" dirty="0">
                <a:solidFill>
                  <a:srgbClr val="4F76AC"/>
                </a:solidFill>
                <a:highlight>
                  <a:srgbClr val="FFFFFF"/>
                </a:highlight>
                <a:latin typeface="Consolas"/>
              </a:rPr>
              <a:t>&lt;/</a:t>
            </a:r>
            <a:r>
              <a:rPr lang="en-US" sz="2000" dirty="0">
                <a:solidFill>
                  <a:srgbClr val="823125"/>
                </a:solidFill>
                <a:highlight>
                  <a:srgbClr val="FFFFFF"/>
                </a:highlight>
                <a:latin typeface="Consolas"/>
              </a:rPr>
              <a:t>li</a:t>
            </a:r>
            <a:r>
              <a:rPr lang="en-US" sz="2000" dirty="0">
                <a:solidFill>
                  <a:srgbClr val="4F76AC"/>
                </a:solidFill>
                <a:highlight>
                  <a:srgbClr val="FFFFFF"/>
                </a:highlight>
                <a:latin typeface="Consolas"/>
              </a:rPr>
              <a:t>&gt;</a:t>
            </a:r>
            <a:endParaRPr lang="en-US" sz="2000" dirty="0">
              <a:solidFill>
                <a:srgbClr val="000000"/>
              </a:solidFill>
              <a:highlight>
                <a:srgbClr val="FFFFFF"/>
              </a:highlight>
              <a:latin typeface="Consolas"/>
            </a:endParaRPr>
          </a:p>
          <a:p>
            <a:pPr marL="0" indent="0">
              <a:buNone/>
            </a:pPr>
            <a:r>
              <a:rPr lang="en-US" sz="2000" dirty="0">
                <a:solidFill>
                  <a:srgbClr val="4F76AC"/>
                </a:solidFill>
                <a:highlight>
                  <a:srgbClr val="FFFFFF"/>
                </a:highlight>
                <a:latin typeface="Consolas"/>
              </a:rPr>
              <a:t>&lt;/</a:t>
            </a:r>
            <a:r>
              <a:rPr lang="en-US" sz="2000" dirty="0" err="1">
                <a:solidFill>
                  <a:srgbClr val="823125"/>
                </a:solidFill>
                <a:highlight>
                  <a:srgbClr val="FFFFFF"/>
                </a:highlight>
                <a:latin typeface="Consolas"/>
              </a:rPr>
              <a:t>ul</a:t>
            </a:r>
            <a:r>
              <a:rPr lang="en-US" sz="2000" dirty="0">
                <a:solidFill>
                  <a:srgbClr val="4F76AC"/>
                </a:solidFill>
                <a:highlight>
                  <a:srgbClr val="FFFFFF"/>
                </a:highlight>
                <a:latin typeface="Consolas"/>
              </a:rPr>
              <a:t>&gt;</a:t>
            </a:r>
            <a:endParaRPr lang="en-US" sz="2000" dirty="0">
              <a:latin typeface="Consolas"/>
              <a:cs typeface="Consolas"/>
            </a:endParaRPr>
          </a:p>
        </p:txBody>
      </p:sp>
      <p:sp>
        <p:nvSpPr>
          <p:cNvPr id="8" name="Content Placeholder 2"/>
          <p:cNvSpPr txBox="1">
            <a:spLocks/>
          </p:cNvSpPr>
          <p:nvPr/>
        </p:nvSpPr>
        <p:spPr>
          <a:xfrm>
            <a:off x="8428037" y="1058862"/>
            <a:ext cx="3124200" cy="533400"/>
          </a:xfrm>
          <a:prstGeom prst="rect">
            <a:avLst/>
          </a:prstGeom>
          <a:solidFill>
            <a:srgbClr val="FFFFFF"/>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dirty="0" smtClean="0">
                <a:solidFill>
                  <a:schemeClr val="accent2"/>
                </a:solidFill>
              </a:rPr>
              <a:t>ORDERED LISTS</a:t>
            </a:r>
            <a:endParaRPr lang="en-US" sz="2800" dirty="0">
              <a:solidFill>
                <a:schemeClr val="accent2"/>
              </a:solidFill>
            </a:endParaRPr>
          </a:p>
        </p:txBody>
      </p:sp>
      <p:sp>
        <p:nvSpPr>
          <p:cNvPr id="9" name="Content Placeholder 2"/>
          <p:cNvSpPr txBox="1">
            <a:spLocks/>
          </p:cNvSpPr>
          <p:nvPr/>
        </p:nvSpPr>
        <p:spPr>
          <a:xfrm>
            <a:off x="7970837" y="3802062"/>
            <a:ext cx="3581400" cy="533400"/>
          </a:xfrm>
          <a:prstGeom prst="rect">
            <a:avLst/>
          </a:prstGeom>
          <a:solidFill>
            <a:srgbClr val="FFFFFF"/>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dirty="0" smtClean="0">
                <a:solidFill>
                  <a:schemeClr val="accent2"/>
                </a:solidFill>
              </a:rPr>
              <a:t>UNORDERED LISTS</a:t>
            </a:r>
            <a:endParaRPr lang="en-US" sz="2800" dirty="0">
              <a:solidFill>
                <a:schemeClr val="accent2"/>
              </a:solidFill>
            </a:endParaRPr>
          </a:p>
        </p:txBody>
      </p:sp>
    </p:spTree>
    <p:extLst>
      <p:ext uri="{BB962C8B-B14F-4D97-AF65-F5344CB8AC3E}">
        <p14:creationId xmlns:p14="http://schemas.microsoft.com/office/powerpoint/2010/main" xmlns="" val="33461143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07C10"/>
                </a:solidFill>
              </a:rPr>
              <a:t>Lists Demo</a:t>
            </a:r>
            <a:endParaRPr lang="en-US" dirty="0">
              <a:solidFill>
                <a:srgbClr val="107C10"/>
              </a:solidFill>
            </a:endParaRPr>
          </a:p>
        </p:txBody>
      </p:sp>
      <p:sp>
        <p:nvSpPr>
          <p:cNvPr id="3" name="Rectangle 2"/>
          <p:cNvSpPr/>
          <p:nvPr/>
        </p:nvSpPr>
        <p:spPr>
          <a:xfrm>
            <a:off x="427037" y="1211262"/>
            <a:ext cx="11506200" cy="4893647"/>
          </a:xfrm>
          <a:prstGeom prst="rect">
            <a:avLst/>
          </a:prstGeom>
        </p:spPr>
        <p:txBody>
          <a:bodyPr wrap="square">
            <a:spAutoFit/>
          </a:bodyPr>
          <a:lstStyle/>
          <a:p>
            <a:r>
              <a:rPr lang="en-US" dirty="0">
                <a:solidFill>
                  <a:srgbClr val="000000"/>
                </a:solidFill>
                <a:highlight>
                  <a:srgbClr val="FFFFFF"/>
                </a:highlight>
                <a:latin typeface="Consolas"/>
              </a:rPr>
              <a:t>  </a:t>
            </a:r>
            <a:r>
              <a:rPr lang="en-US" sz="2400" dirty="0">
                <a:solidFill>
                  <a:srgbClr val="000000"/>
                </a:solidFill>
                <a:highlight>
                  <a:srgbClr val="FFFFFF"/>
                </a:highlight>
                <a:latin typeface="Consolas"/>
              </a:rPr>
              <a:t>  </a:t>
            </a:r>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body</a:t>
            </a:r>
            <a:r>
              <a:rPr lang="en-US" sz="2400" dirty="0">
                <a:solidFill>
                  <a:srgbClr val="4F76AC"/>
                </a:solidFill>
                <a:highlight>
                  <a:srgbClr val="FFFFFF"/>
                </a:highlight>
                <a:latin typeface="Consolas"/>
              </a:rPr>
              <a:t>&gt;</a:t>
            </a:r>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h3</a:t>
            </a:r>
            <a:r>
              <a:rPr lang="en-US" sz="2400" dirty="0">
                <a:solidFill>
                  <a:srgbClr val="4F76AC"/>
                </a:solidFill>
                <a:highlight>
                  <a:srgbClr val="FFFFFF"/>
                </a:highlight>
                <a:latin typeface="Consolas"/>
              </a:rPr>
              <a:t>&gt;</a:t>
            </a:r>
            <a:r>
              <a:rPr lang="en-US" sz="2400" dirty="0">
                <a:solidFill>
                  <a:srgbClr val="000000"/>
                </a:solidFill>
                <a:highlight>
                  <a:srgbClr val="FFFFFF"/>
                </a:highlight>
                <a:latin typeface="Consolas"/>
              </a:rPr>
              <a:t>Favorite Foods</a:t>
            </a:r>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h3</a:t>
            </a:r>
            <a:r>
              <a:rPr lang="en-US" sz="2400" dirty="0">
                <a:solidFill>
                  <a:srgbClr val="4F76AC"/>
                </a:solidFill>
                <a:highlight>
                  <a:srgbClr val="FFFFFF"/>
                </a:highlight>
                <a:latin typeface="Consolas"/>
              </a:rPr>
              <a:t>&gt;</a:t>
            </a:r>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r>
              <a:rPr lang="en-US" sz="2400" dirty="0">
                <a:solidFill>
                  <a:srgbClr val="4F76AC"/>
                </a:solidFill>
                <a:highlight>
                  <a:srgbClr val="FFFFFF"/>
                </a:highlight>
                <a:latin typeface="Consolas"/>
              </a:rPr>
              <a:t>&lt;</a:t>
            </a:r>
            <a:r>
              <a:rPr lang="en-US" sz="2400" dirty="0" err="1">
                <a:solidFill>
                  <a:srgbClr val="823125"/>
                </a:solidFill>
                <a:highlight>
                  <a:srgbClr val="FFFFFF"/>
                </a:highlight>
                <a:latin typeface="Consolas"/>
              </a:rPr>
              <a:t>ol</a:t>
            </a:r>
            <a:r>
              <a:rPr lang="en-US" sz="2400" dirty="0">
                <a:solidFill>
                  <a:srgbClr val="4F76AC"/>
                </a:solidFill>
                <a:highlight>
                  <a:srgbClr val="FFFFFF"/>
                </a:highlight>
                <a:latin typeface="Consolas"/>
              </a:rPr>
              <a:t>&gt;</a:t>
            </a:r>
            <a:endParaRPr lang="en-US" sz="2400" dirty="0">
              <a:solidFill>
                <a:srgbClr val="000000"/>
              </a:solidFill>
              <a:highlight>
                <a:srgbClr val="FFFFFF"/>
              </a:highlight>
              <a:latin typeface="Consolas"/>
            </a:endParaRPr>
          </a:p>
          <a:p>
            <a:r>
              <a:rPr lang="it-IT" sz="2400" dirty="0">
                <a:solidFill>
                  <a:srgbClr val="000000"/>
                </a:solidFill>
                <a:highlight>
                  <a:srgbClr val="FFFFFF"/>
                </a:highlight>
                <a:latin typeface="Consolas"/>
              </a:rPr>
              <a:t>	        </a:t>
            </a:r>
            <a:r>
              <a:rPr lang="it-IT" sz="2400" dirty="0">
                <a:solidFill>
                  <a:srgbClr val="4F76AC"/>
                </a:solidFill>
                <a:highlight>
                  <a:srgbClr val="FFFFFF"/>
                </a:highlight>
                <a:latin typeface="Consolas"/>
              </a:rPr>
              <a:t>&lt;</a:t>
            </a:r>
            <a:r>
              <a:rPr lang="it-IT" sz="2400" dirty="0">
                <a:solidFill>
                  <a:srgbClr val="823125"/>
                </a:solidFill>
                <a:highlight>
                  <a:srgbClr val="FFFFFF"/>
                </a:highlight>
                <a:latin typeface="Consolas"/>
              </a:rPr>
              <a:t>li</a:t>
            </a:r>
            <a:r>
              <a:rPr lang="it-IT" sz="2400" dirty="0">
                <a:solidFill>
                  <a:srgbClr val="4F76AC"/>
                </a:solidFill>
                <a:highlight>
                  <a:srgbClr val="FFFFFF"/>
                </a:highlight>
                <a:latin typeface="Consolas"/>
              </a:rPr>
              <a:t>&gt;</a:t>
            </a:r>
            <a:r>
              <a:rPr lang="it-IT" sz="2400" dirty="0">
                <a:solidFill>
                  <a:srgbClr val="000000"/>
                </a:solidFill>
                <a:highlight>
                  <a:srgbClr val="FFFFFF"/>
                </a:highlight>
                <a:latin typeface="Consolas"/>
              </a:rPr>
              <a:t>Pizza</a:t>
            </a:r>
            <a:r>
              <a:rPr lang="it-IT" sz="2400" dirty="0">
                <a:solidFill>
                  <a:srgbClr val="4F76AC"/>
                </a:solidFill>
                <a:highlight>
                  <a:srgbClr val="FFFFFF"/>
                </a:highlight>
                <a:latin typeface="Consolas"/>
              </a:rPr>
              <a:t>&lt;/</a:t>
            </a:r>
            <a:r>
              <a:rPr lang="it-IT" sz="2400" dirty="0">
                <a:solidFill>
                  <a:srgbClr val="823125"/>
                </a:solidFill>
                <a:highlight>
                  <a:srgbClr val="FFFFFF"/>
                </a:highlight>
                <a:latin typeface="Consolas"/>
              </a:rPr>
              <a:t>li</a:t>
            </a:r>
            <a:r>
              <a:rPr lang="it-IT" sz="2400" dirty="0">
                <a:solidFill>
                  <a:srgbClr val="4F76AC"/>
                </a:solidFill>
                <a:highlight>
                  <a:srgbClr val="FFFFFF"/>
                </a:highlight>
                <a:latin typeface="Consolas"/>
              </a:rPr>
              <a:t>&gt;</a:t>
            </a:r>
            <a:endParaRPr lang="it-IT" sz="2400" dirty="0">
              <a:solidFill>
                <a:srgbClr val="000000"/>
              </a:solidFill>
              <a:highlight>
                <a:srgbClr val="FFFFFF"/>
              </a:highlight>
              <a:latin typeface="Consolas"/>
            </a:endParaRPr>
          </a:p>
          <a:p>
            <a:r>
              <a:rPr lang="it-IT" sz="2400" dirty="0">
                <a:solidFill>
                  <a:srgbClr val="000000"/>
                </a:solidFill>
                <a:highlight>
                  <a:srgbClr val="FFFFFF"/>
                </a:highlight>
                <a:latin typeface="Consolas"/>
              </a:rPr>
              <a:t>	        </a:t>
            </a:r>
            <a:r>
              <a:rPr lang="it-IT" sz="2400" dirty="0">
                <a:solidFill>
                  <a:srgbClr val="4F76AC"/>
                </a:solidFill>
                <a:highlight>
                  <a:srgbClr val="FFFFFF"/>
                </a:highlight>
                <a:latin typeface="Consolas"/>
              </a:rPr>
              <a:t>&lt;</a:t>
            </a:r>
            <a:r>
              <a:rPr lang="it-IT" sz="2400" dirty="0">
                <a:solidFill>
                  <a:srgbClr val="823125"/>
                </a:solidFill>
                <a:highlight>
                  <a:srgbClr val="FFFFFF"/>
                </a:highlight>
                <a:latin typeface="Consolas"/>
              </a:rPr>
              <a:t>li</a:t>
            </a:r>
            <a:r>
              <a:rPr lang="it-IT" sz="2400" dirty="0">
                <a:solidFill>
                  <a:srgbClr val="4F76AC"/>
                </a:solidFill>
                <a:highlight>
                  <a:srgbClr val="FFFFFF"/>
                </a:highlight>
                <a:latin typeface="Consolas"/>
              </a:rPr>
              <a:t>&gt;</a:t>
            </a:r>
            <a:r>
              <a:rPr lang="it-IT" sz="2400" dirty="0">
                <a:solidFill>
                  <a:srgbClr val="000000"/>
                </a:solidFill>
                <a:highlight>
                  <a:srgbClr val="FFFFFF"/>
                </a:highlight>
                <a:latin typeface="Consolas"/>
              </a:rPr>
              <a:t>Cake</a:t>
            </a:r>
            <a:r>
              <a:rPr lang="it-IT" sz="2400" dirty="0">
                <a:solidFill>
                  <a:srgbClr val="4F76AC"/>
                </a:solidFill>
                <a:highlight>
                  <a:srgbClr val="FFFFFF"/>
                </a:highlight>
                <a:latin typeface="Consolas"/>
              </a:rPr>
              <a:t>&lt;/</a:t>
            </a:r>
            <a:r>
              <a:rPr lang="it-IT" sz="2400" dirty="0">
                <a:solidFill>
                  <a:srgbClr val="823125"/>
                </a:solidFill>
                <a:highlight>
                  <a:srgbClr val="FFFFFF"/>
                </a:highlight>
                <a:latin typeface="Consolas"/>
              </a:rPr>
              <a:t>li</a:t>
            </a:r>
            <a:r>
              <a:rPr lang="it-IT" sz="2400" dirty="0">
                <a:solidFill>
                  <a:srgbClr val="4F76AC"/>
                </a:solidFill>
                <a:highlight>
                  <a:srgbClr val="FFFFFF"/>
                </a:highlight>
                <a:latin typeface="Consolas"/>
              </a:rPr>
              <a:t>&gt;</a:t>
            </a:r>
            <a:endParaRPr lang="it-IT" sz="2400" dirty="0">
              <a:solidFill>
                <a:srgbClr val="000000"/>
              </a:solidFill>
              <a:highlight>
                <a:srgbClr val="FFFFFF"/>
              </a:highlight>
              <a:latin typeface="Consolas"/>
            </a:endParaRPr>
          </a:p>
          <a:p>
            <a:r>
              <a:rPr lang="it-IT" sz="2400" dirty="0">
                <a:solidFill>
                  <a:srgbClr val="000000"/>
                </a:solidFill>
                <a:highlight>
                  <a:srgbClr val="FFFFFF"/>
                </a:highlight>
                <a:latin typeface="Consolas"/>
              </a:rPr>
              <a:t>        </a:t>
            </a:r>
            <a:r>
              <a:rPr lang="it-IT" sz="2400" dirty="0">
                <a:solidFill>
                  <a:srgbClr val="4F76AC"/>
                </a:solidFill>
                <a:highlight>
                  <a:srgbClr val="FFFFFF"/>
                </a:highlight>
                <a:latin typeface="Consolas"/>
              </a:rPr>
              <a:t>&lt;/</a:t>
            </a:r>
            <a:r>
              <a:rPr lang="it-IT" sz="2400" dirty="0" err="1">
                <a:solidFill>
                  <a:srgbClr val="823125"/>
                </a:solidFill>
                <a:highlight>
                  <a:srgbClr val="FFFFFF"/>
                </a:highlight>
                <a:latin typeface="Consolas"/>
              </a:rPr>
              <a:t>ol</a:t>
            </a:r>
            <a:r>
              <a:rPr lang="it-IT" sz="2400" dirty="0">
                <a:solidFill>
                  <a:srgbClr val="4F76AC"/>
                </a:solidFill>
                <a:highlight>
                  <a:srgbClr val="FFFFFF"/>
                </a:highlight>
                <a:latin typeface="Consolas"/>
              </a:rPr>
              <a:t>&gt;</a:t>
            </a:r>
            <a:endParaRPr lang="it-IT" sz="2400" dirty="0">
              <a:solidFill>
                <a:srgbClr val="000000"/>
              </a:solidFill>
              <a:highlight>
                <a:srgbClr val="FFFFFF"/>
              </a:highlight>
              <a:latin typeface="Consolas"/>
            </a:endParaRPr>
          </a:p>
          <a:p>
            <a:endParaRPr lang="it-IT" sz="2400" dirty="0">
              <a:solidFill>
                <a:srgbClr val="000000"/>
              </a:solidFill>
              <a:highlight>
                <a:srgbClr val="FFFFFF"/>
              </a:highlight>
              <a:latin typeface="Consolas"/>
            </a:endParaRPr>
          </a:p>
          <a:p>
            <a:r>
              <a:rPr lang="pl-PL" sz="2400" dirty="0">
                <a:solidFill>
                  <a:srgbClr val="000000"/>
                </a:solidFill>
                <a:highlight>
                  <a:srgbClr val="FFFFFF"/>
                </a:highlight>
                <a:latin typeface="Consolas"/>
              </a:rPr>
              <a:t>        </a:t>
            </a:r>
            <a:r>
              <a:rPr lang="pl-PL" sz="2400" dirty="0">
                <a:solidFill>
                  <a:srgbClr val="4F76AC"/>
                </a:solidFill>
                <a:highlight>
                  <a:srgbClr val="FFFFFF"/>
                </a:highlight>
                <a:latin typeface="Consolas"/>
              </a:rPr>
              <a:t>&lt;</a:t>
            </a:r>
            <a:r>
              <a:rPr lang="pl-PL" sz="2400" dirty="0">
                <a:solidFill>
                  <a:srgbClr val="823125"/>
                </a:solidFill>
                <a:highlight>
                  <a:srgbClr val="FFFFFF"/>
                </a:highlight>
                <a:latin typeface="Consolas"/>
              </a:rPr>
              <a:t>h3</a:t>
            </a:r>
            <a:r>
              <a:rPr lang="pl-PL" sz="2400" dirty="0">
                <a:solidFill>
                  <a:srgbClr val="4F76AC"/>
                </a:solidFill>
                <a:highlight>
                  <a:srgbClr val="FFFFFF"/>
                </a:highlight>
                <a:latin typeface="Consolas"/>
              </a:rPr>
              <a:t>&gt;</a:t>
            </a:r>
            <a:r>
              <a:rPr lang="pl-PL" sz="2400" dirty="0">
                <a:solidFill>
                  <a:srgbClr val="000000"/>
                </a:solidFill>
                <a:highlight>
                  <a:srgbClr val="FFFFFF"/>
                </a:highlight>
                <a:latin typeface="Consolas"/>
              </a:rPr>
              <a:t>Seattle To-Do List</a:t>
            </a:r>
            <a:r>
              <a:rPr lang="pl-PL" sz="2400" dirty="0">
                <a:solidFill>
                  <a:srgbClr val="4F76AC"/>
                </a:solidFill>
                <a:highlight>
                  <a:srgbClr val="FFFFFF"/>
                </a:highlight>
                <a:latin typeface="Consolas"/>
              </a:rPr>
              <a:t>&lt;/</a:t>
            </a:r>
            <a:r>
              <a:rPr lang="pl-PL" sz="2400" dirty="0">
                <a:solidFill>
                  <a:srgbClr val="823125"/>
                </a:solidFill>
                <a:highlight>
                  <a:srgbClr val="FFFFFF"/>
                </a:highlight>
                <a:latin typeface="Consolas"/>
              </a:rPr>
              <a:t>h3</a:t>
            </a:r>
            <a:r>
              <a:rPr lang="pl-PL" sz="2400" dirty="0">
                <a:solidFill>
                  <a:srgbClr val="4F76AC"/>
                </a:solidFill>
                <a:highlight>
                  <a:srgbClr val="FFFFFF"/>
                </a:highlight>
                <a:latin typeface="Consolas"/>
              </a:rPr>
              <a:t>&gt;</a:t>
            </a:r>
            <a:endParaRPr lang="pl-PL" sz="2400" dirty="0">
              <a:solidFill>
                <a:srgbClr val="000000"/>
              </a:solidFill>
              <a:highlight>
                <a:srgbClr val="FFFFFF"/>
              </a:highlight>
              <a:latin typeface="Consolas"/>
            </a:endParaRPr>
          </a:p>
          <a:p>
            <a:r>
              <a:rPr lang="pl-PL" sz="2400" dirty="0">
                <a:solidFill>
                  <a:srgbClr val="000000"/>
                </a:solidFill>
                <a:highlight>
                  <a:srgbClr val="FFFFFF"/>
                </a:highlight>
                <a:latin typeface="Consolas"/>
              </a:rPr>
              <a:t>        </a:t>
            </a:r>
            <a:r>
              <a:rPr lang="pl-PL" sz="2400" dirty="0">
                <a:solidFill>
                  <a:srgbClr val="4F76AC"/>
                </a:solidFill>
                <a:highlight>
                  <a:srgbClr val="FFFFFF"/>
                </a:highlight>
                <a:latin typeface="Consolas"/>
              </a:rPr>
              <a:t>&lt;</a:t>
            </a:r>
            <a:r>
              <a:rPr lang="pl-PL" sz="2400" dirty="0">
                <a:solidFill>
                  <a:srgbClr val="823125"/>
                </a:solidFill>
                <a:highlight>
                  <a:srgbClr val="FFFFFF"/>
                </a:highlight>
                <a:latin typeface="Consolas"/>
              </a:rPr>
              <a:t>ul</a:t>
            </a:r>
            <a:r>
              <a:rPr lang="pl-PL" sz="2400" dirty="0">
                <a:solidFill>
                  <a:srgbClr val="4F76AC"/>
                </a:solidFill>
                <a:highlight>
                  <a:srgbClr val="FFFFFF"/>
                </a:highlight>
                <a:latin typeface="Consolas"/>
              </a:rPr>
              <a:t>&gt;</a:t>
            </a:r>
            <a:endParaRPr lang="pl-PL" sz="2400" dirty="0">
              <a:solidFill>
                <a:srgbClr val="000000"/>
              </a:solidFill>
              <a:highlight>
                <a:srgbClr val="FFFFFF"/>
              </a:highlight>
              <a:latin typeface="Consolas"/>
            </a:endParaRPr>
          </a:p>
          <a:p>
            <a:r>
              <a:rPr lang="pl-PL" sz="2400" dirty="0">
                <a:solidFill>
                  <a:srgbClr val="000000"/>
                </a:solidFill>
                <a:highlight>
                  <a:srgbClr val="FFFFFF"/>
                </a:highlight>
                <a:latin typeface="Consolas"/>
              </a:rPr>
              <a:t>	        </a:t>
            </a:r>
            <a:r>
              <a:rPr lang="pl-PL" sz="2400" dirty="0">
                <a:solidFill>
                  <a:srgbClr val="4F76AC"/>
                </a:solidFill>
                <a:highlight>
                  <a:srgbClr val="FFFFFF"/>
                </a:highlight>
                <a:latin typeface="Consolas"/>
              </a:rPr>
              <a:t>&lt;</a:t>
            </a:r>
            <a:r>
              <a:rPr lang="pl-PL" sz="2400" dirty="0">
                <a:solidFill>
                  <a:srgbClr val="823125"/>
                </a:solidFill>
                <a:highlight>
                  <a:srgbClr val="FFFFFF"/>
                </a:highlight>
                <a:latin typeface="Consolas"/>
              </a:rPr>
              <a:t>li</a:t>
            </a:r>
            <a:r>
              <a:rPr lang="pl-PL" sz="2400" dirty="0">
                <a:solidFill>
                  <a:srgbClr val="4F76AC"/>
                </a:solidFill>
                <a:highlight>
                  <a:srgbClr val="FFFFFF"/>
                </a:highlight>
                <a:latin typeface="Consolas"/>
              </a:rPr>
              <a:t>&gt;</a:t>
            </a:r>
            <a:r>
              <a:rPr lang="pl-PL" sz="2400" dirty="0" err="1">
                <a:solidFill>
                  <a:srgbClr val="000000"/>
                </a:solidFill>
                <a:highlight>
                  <a:srgbClr val="FFFFFF"/>
                </a:highlight>
                <a:latin typeface="Consolas"/>
              </a:rPr>
              <a:t>Visit</a:t>
            </a:r>
            <a:r>
              <a:rPr lang="pl-PL" sz="2400" dirty="0">
                <a:solidFill>
                  <a:srgbClr val="000000"/>
                </a:solidFill>
                <a:highlight>
                  <a:srgbClr val="FFFFFF"/>
                </a:highlight>
                <a:latin typeface="Consolas"/>
              </a:rPr>
              <a:t> Space </a:t>
            </a:r>
            <a:r>
              <a:rPr lang="pl-PL" sz="2400" dirty="0" err="1">
                <a:solidFill>
                  <a:srgbClr val="000000"/>
                </a:solidFill>
                <a:highlight>
                  <a:srgbClr val="FFFFFF"/>
                </a:highlight>
                <a:latin typeface="Consolas"/>
              </a:rPr>
              <a:t>Needle</a:t>
            </a:r>
            <a:r>
              <a:rPr lang="pl-PL" sz="2400" dirty="0">
                <a:solidFill>
                  <a:srgbClr val="4F76AC"/>
                </a:solidFill>
                <a:highlight>
                  <a:srgbClr val="FFFFFF"/>
                </a:highlight>
                <a:latin typeface="Consolas"/>
              </a:rPr>
              <a:t>&lt;/</a:t>
            </a:r>
            <a:r>
              <a:rPr lang="pl-PL" sz="2400" dirty="0">
                <a:solidFill>
                  <a:srgbClr val="823125"/>
                </a:solidFill>
                <a:highlight>
                  <a:srgbClr val="FFFFFF"/>
                </a:highlight>
                <a:latin typeface="Consolas"/>
              </a:rPr>
              <a:t>li</a:t>
            </a:r>
            <a:r>
              <a:rPr lang="pl-PL" sz="2400" dirty="0">
                <a:solidFill>
                  <a:srgbClr val="4F76AC"/>
                </a:solidFill>
                <a:highlight>
                  <a:srgbClr val="FFFFFF"/>
                </a:highlight>
                <a:latin typeface="Consolas"/>
              </a:rPr>
              <a:t>&gt;</a:t>
            </a:r>
            <a:endParaRPr lang="pl-PL" sz="2400" dirty="0">
              <a:solidFill>
                <a:srgbClr val="000000"/>
              </a:solidFill>
              <a:highlight>
                <a:srgbClr val="FFFFFF"/>
              </a:highlight>
              <a:latin typeface="Consolas"/>
            </a:endParaRPr>
          </a:p>
          <a:p>
            <a:r>
              <a:rPr lang="fi-FI" sz="2400" dirty="0">
                <a:solidFill>
                  <a:srgbClr val="000000"/>
                </a:solidFill>
                <a:highlight>
                  <a:srgbClr val="FFFFFF"/>
                </a:highlight>
                <a:latin typeface="Consolas"/>
              </a:rPr>
              <a:t>	        </a:t>
            </a:r>
            <a:r>
              <a:rPr lang="fi-FI" sz="2400" dirty="0">
                <a:solidFill>
                  <a:srgbClr val="4F76AC"/>
                </a:solidFill>
                <a:highlight>
                  <a:srgbClr val="FFFFFF"/>
                </a:highlight>
                <a:latin typeface="Consolas"/>
              </a:rPr>
              <a:t>&lt;</a:t>
            </a:r>
            <a:r>
              <a:rPr lang="fi-FI" sz="2400" dirty="0">
                <a:solidFill>
                  <a:srgbClr val="823125"/>
                </a:solidFill>
                <a:highlight>
                  <a:srgbClr val="FFFFFF"/>
                </a:highlight>
                <a:latin typeface="Consolas"/>
              </a:rPr>
              <a:t>li</a:t>
            </a:r>
            <a:r>
              <a:rPr lang="fi-FI" sz="2400" dirty="0">
                <a:solidFill>
                  <a:srgbClr val="4F76AC"/>
                </a:solidFill>
                <a:highlight>
                  <a:srgbClr val="FFFFFF"/>
                </a:highlight>
                <a:latin typeface="Consolas"/>
              </a:rPr>
              <a:t>&gt;</a:t>
            </a:r>
            <a:r>
              <a:rPr lang="fi-FI" sz="2400" dirty="0" err="1">
                <a:solidFill>
                  <a:srgbClr val="000000"/>
                </a:solidFill>
                <a:highlight>
                  <a:srgbClr val="FFFFFF"/>
                </a:highlight>
                <a:latin typeface="Consolas"/>
              </a:rPr>
              <a:t>Buy</a:t>
            </a:r>
            <a:r>
              <a:rPr lang="fi-FI" sz="2400" dirty="0">
                <a:solidFill>
                  <a:srgbClr val="000000"/>
                </a:solidFill>
                <a:highlight>
                  <a:srgbClr val="FFFFFF"/>
                </a:highlight>
                <a:latin typeface="Consolas"/>
              </a:rPr>
              <a:t> </a:t>
            </a:r>
            <a:r>
              <a:rPr lang="fi-FI" sz="2400" dirty="0" err="1">
                <a:solidFill>
                  <a:srgbClr val="000000"/>
                </a:solidFill>
                <a:highlight>
                  <a:srgbClr val="FFFFFF"/>
                </a:highlight>
                <a:latin typeface="Consolas"/>
              </a:rPr>
              <a:t>rain</a:t>
            </a:r>
            <a:r>
              <a:rPr lang="fi-FI" sz="2400" dirty="0">
                <a:solidFill>
                  <a:srgbClr val="000000"/>
                </a:solidFill>
                <a:highlight>
                  <a:srgbClr val="FFFFFF"/>
                </a:highlight>
                <a:latin typeface="Consolas"/>
              </a:rPr>
              <a:t> </a:t>
            </a:r>
            <a:r>
              <a:rPr lang="fi-FI" sz="2400" dirty="0" err="1">
                <a:solidFill>
                  <a:srgbClr val="000000"/>
                </a:solidFill>
                <a:highlight>
                  <a:srgbClr val="FFFFFF"/>
                </a:highlight>
                <a:latin typeface="Consolas"/>
              </a:rPr>
              <a:t>jacket</a:t>
            </a:r>
            <a:r>
              <a:rPr lang="fi-FI" sz="2400" dirty="0">
                <a:solidFill>
                  <a:srgbClr val="4F76AC"/>
                </a:solidFill>
                <a:highlight>
                  <a:srgbClr val="FFFFFF"/>
                </a:highlight>
                <a:latin typeface="Consolas"/>
              </a:rPr>
              <a:t>&lt;/</a:t>
            </a:r>
            <a:r>
              <a:rPr lang="fi-FI" sz="2400" dirty="0">
                <a:solidFill>
                  <a:srgbClr val="823125"/>
                </a:solidFill>
                <a:highlight>
                  <a:srgbClr val="FFFFFF"/>
                </a:highlight>
                <a:latin typeface="Consolas"/>
              </a:rPr>
              <a:t>li</a:t>
            </a:r>
            <a:r>
              <a:rPr lang="fi-FI" sz="2400" dirty="0">
                <a:solidFill>
                  <a:srgbClr val="4F76AC"/>
                </a:solidFill>
                <a:highlight>
                  <a:srgbClr val="FFFFFF"/>
                </a:highlight>
                <a:latin typeface="Consolas"/>
              </a:rPr>
              <a:t>&gt;</a:t>
            </a:r>
            <a:endParaRPr lang="fi-FI" sz="2400" dirty="0">
              <a:solidFill>
                <a:srgbClr val="000000"/>
              </a:solidFill>
              <a:highlight>
                <a:srgbClr val="FFFFFF"/>
              </a:highlight>
              <a:latin typeface="Consolas"/>
            </a:endParaRPr>
          </a:p>
          <a:p>
            <a:r>
              <a:rPr lang="fi-FI" sz="2400" dirty="0">
                <a:solidFill>
                  <a:srgbClr val="000000"/>
                </a:solidFill>
                <a:highlight>
                  <a:srgbClr val="FFFFFF"/>
                </a:highlight>
                <a:latin typeface="Consolas"/>
              </a:rPr>
              <a:t>        </a:t>
            </a:r>
            <a:r>
              <a:rPr lang="fi-FI" sz="2400" dirty="0">
                <a:solidFill>
                  <a:srgbClr val="4F76AC"/>
                </a:solidFill>
                <a:highlight>
                  <a:srgbClr val="FFFFFF"/>
                </a:highlight>
                <a:latin typeface="Consolas"/>
              </a:rPr>
              <a:t>&lt;/</a:t>
            </a:r>
            <a:r>
              <a:rPr lang="fi-FI" sz="2400" dirty="0" err="1">
                <a:solidFill>
                  <a:srgbClr val="823125"/>
                </a:solidFill>
                <a:highlight>
                  <a:srgbClr val="FFFFFF"/>
                </a:highlight>
                <a:latin typeface="Consolas"/>
              </a:rPr>
              <a:t>ul</a:t>
            </a:r>
            <a:r>
              <a:rPr lang="fi-FI" sz="2400" dirty="0">
                <a:solidFill>
                  <a:srgbClr val="4F76AC"/>
                </a:solidFill>
                <a:highlight>
                  <a:srgbClr val="FFFFFF"/>
                </a:highlight>
                <a:latin typeface="Consolas"/>
              </a:rPr>
              <a:t>&gt;</a:t>
            </a:r>
            <a:endParaRPr lang="fi-FI" sz="2400" dirty="0">
              <a:solidFill>
                <a:srgbClr val="000000"/>
              </a:solidFill>
              <a:highlight>
                <a:srgbClr val="FFFFFF"/>
              </a:highlight>
              <a:latin typeface="Consolas"/>
            </a:endParaRPr>
          </a:p>
          <a:p>
            <a:r>
              <a:rPr lang="fi-FI" sz="2400" dirty="0">
                <a:solidFill>
                  <a:srgbClr val="000000"/>
                </a:solidFill>
                <a:highlight>
                  <a:srgbClr val="FFFFFF"/>
                </a:highlight>
                <a:latin typeface="Consolas"/>
              </a:rPr>
              <a:t>    </a:t>
            </a:r>
            <a:r>
              <a:rPr lang="fi-FI" sz="2400" dirty="0">
                <a:solidFill>
                  <a:srgbClr val="4F76AC"/>
                </a:solidFill>
                <a:highlight>
                  <a:srgbClr val="FFFFFF"/>
                </a:highlight>
                <a:latin typeface="Consolas"/>
              </a:rPr>
              <a:t>&lt;/</a:t>
            </a:r>
            <a:r>
              <a:rPr lang="fi-FI" sz="2400" dirty="0" err="1">
                <a:solidFill>
                  <a:srgbClr val="823125"/>
                </a:solidFill>
                <a:highlight>
                  <a:srgbClr val="FFFFFF"/>
                </a:highlight>
                <a:latin typeface="Consolas"/>
              </a:rPr>
              <a:t>body</a:t>
            </a:r>
            <a:r>
              <a:rPr lang="fi-FI" sz="2400" dirty="0">
                <a:solidFill>
                  <a:srgbClr val="4F76AC"/>
                </a:solidFill>
                <a:highlight>
                  <a:srgbClr val="FFFFFF"/>
                </a:highlight>
                <a:latin typeface="Consolas"/>
              </a:rPr>
              <a:t>&gt;</a:t>
            </a:r>
            <a:endParaRPr lang="en-US" sz="2400" dirty="0"/>
          </a:p>
        </p:txBody>
      </p:sp>
    </p:spTree>
    <p:extLst>
      <p:ext uri="{BB962C8B-B14F-4D97-AF65-F5344CB8AC3E}">
        <p14:creationId xmlns:p14="http://schemas.microsoft.com/office/powerpoint/2010/main" xmlns="" val="16447400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400" b="1"/>
              <a:t>Unordered HTML List - Choose List Item Marker</a:t>
            </a:r>
          </a:p>
        </p:txBody>
      </p:sp>
      <p:sp>
        <p:nvSpPr>
          <p:cNvPr id="3" name="Text Placeholder 2"/>
          <p:cNvSpPr>
            <a:spLocks noGrp="1"/>
          </p:cNvSpPr>
          <p:nvPr>
            <p:ph type="body" sz="quarter" idx="10"/>
          </p:nvPr>
        </p:nvSpPr>
        <p:spPr>
          <a:xfrm>
            <a:off x="365760" y="1371600"/>
            <a:ext cx="11338877" cy="1425005"/>
          </a:xfrm>
        </p:spPr>
        <p:txBody>
          <a:bodyPr/>
          <a:lstStyle/>
          <a:p>
            <a:pPr marL="228600" indent="-228600">
              <a:buFont typeface="Wingdings" pitchFamily="2" charset="2"/>
              <a:buChar char="Ø"/>
            </a:pPr>
            <a:r>
              <a:rPr lang="en-US" spc="0" dirty="0" smtClean="0">
                <a:solidFill>
                  <a:schemeClr val="tx1">
                    <a:lumMod val="50000"/>
                  </a:schemeClr>
                </a:solidFill>
                <a:latin typeface="Georgia" pitchFamily="18" charset="0"/>
                <a:ea typeface="Tahoma" pitchFamily="34" charset="0"/>
                <a:cs typeface="Tahoma" pitchFamily="34" charset="0"/>
              </a:rPr>
              <a:t>The CSS list-style-type property is used to define the style of the list item marker:</a:t>
            </a:r>
          </a:p>
          <a:p>
            <a:pPr marL="228600" indent="-228600"/>
            <a:endParaRPr lang="en-US" spc="0" dirty="0">
              <a:solidFill>
                <a:schemeClr val="tx1">
                  <a:lumMod val="50000"/>
                </a:schemeClr>
              </a:solidFill>
              <a:latin typeface="Georgia" pitchFamily="18" charset="0"/>
              <a:ea typeface="Tahoma" pitchFamily="34" charset="0"/>
              <a:cs typeface="Tahoma" pitchFamily="34" charset="0"/>
            </a:endParaRPr>
          </a:p>
        </p:txBody>
      </p:sp>
      <p:graphicFrame>
        <p:nvGraphicFramePr>
          <p:cNvPr id="10" name="Table 9"/>
          <p:cNvGraphicFramePr>
            <a:graphicFrameLocks noGrp="1"/>
          </p:cNvGraphicFramePr>
          <p:nvPr/>
        </p:nvGraphicFramePr>
        <p:xfrm>
          <a:off x="960437" y="2659062"/>
          <a:ext cx="10515600" cy="3581401"/>
        </p:xfrm>
        <a:graphic>
          <a:graphicData uri="http://schemas.openxmlformats.org/drawingml/2006/table">
            <a:tbl>
              <a:tblPr firstRow="1" bandRow="1">
                <a:tableStyleId>{5C22544A-7EE6-4342-B048-85BDC9FD1C3A}</a:tableStyleId>
              </a:tblPr>
              <a:tblGrid>
                <a:gridCol w="5257800"/>
                <a:gridCol w="5257800"/>
              </a:tblGrid>
              <a:tr h="617483">
                <a:tc>
                  <a:txBody>
                    <a:bodyPr/>
                    <a:lstStyle/>
                    <a:p>
                      <a:pPr algn="ctr"/>
                      <a:r>
                        <a:rPr lang="en-US" sz="2400" b="1" dirty="0" smtClean="0">
                          <a:solidFill>
                            <a:schemeClr val="bg2">
                              <a:lumMod val="10000"/>
                            </a:schemeClr>
                          </a:solidFill>
                        </a:rPr>
                        <a:t>Value</a:t>
                      </a:r>
                      <a:endParaRPr lang="en-US" sz="2400" b="1" dirty="0">
                        <a:solidFill>
                          <a:schemeClr val="bg2">
                            <a:lumMod val="10000"/>
                          </a:schemeClr>
                        </a:solidFill>
                      </a:endParaRPr>
                    </a:p>
                  </a:txBody>
                  <a:tcPr/>
                </a:tc>
                <a:tc>
                  <a:txBody>
                    <a:bodyPr/>
                    <a:lstStyle/>
                    <a:p>
                      <a:pPr algn="ctr"/>
                      <a:r>
                        <a:rPr lang="en-US" sz="2400" b="1" dirty="0" smtClean="0">
                          <a:solidFill>
                            <a:schemeClr val="bg2">
                              <a:lumMod val="10000"/>
                            </a:schemeClr>
                          </a:solidFill>
                        </a:rPr>
                        <a:t>Description</a:t>
                      </a:r>
                      <a:endParaRPr lang="en-US" sz="2400" b="1" dirty="0">
                        <a:solidFill>
                          <a:schemeClr val="bg2">
                            <a:lumMod val="10000"/>
                          </a:schemeClr>
                        </a:solidFill>
                      </a:endParaRPr>
                    </a:p>
                  </a:txBody>
                  <a:tcPr/>
                </a:tc>
              </a:tr>
              <a:tr h="1111469">
                <a:tc>
                  <a:txBody>
                    <a:bodyPr/>
                    <a:lstStyle/>
                    <a:p>
                      <a:pPr algn="ctr"/>
                      <a:r>
                        <a:rPr lang="en-US" sz="2400" b="1" dirty="0" smtClean="0">
                          <a:solidFill>
                            <a:schemeClr val="bg2">
                              <a:lumMod val="10000"/>
                            </a:schemeClr>
                          </a:solidFill>
                        </a:rPr>
                        <a:t>disc</a:t>
                      </a:r>
                      <a:endParaRPr lang="en-US" sz="2400" b="1" dirty="0">
                        <a:solidFill>
                          <a:schemeClr val="bg2">
                            <a:lumMod val="10000"/>
                          </a:schemeClr>
                        </a:solidFill>
                      </a:endParaRPr>
                    </a:p>
                  </a:txBody>
                  <a:tcPr/>
                </a:tc>
                <a:tc>
                  <a:txBody>
                    <a:bodyPr/>
                    <a:lstStyle/>
                    <a:p>
                      <a:pPr algn="ctr"/>
                      <a:r>
                        <a:rPr lang="en-US" sz="2400" b="1" dirty="0" smtClean="0">
                          <a:solidFill>
                            <a:schemeClr val="bg2">
                              <a:lumMod val="10000"/>
                            </a:schemeClr>
                          </a:solidFill>
                        </a:rPr>
                        <a:t>Sets the list item marker to a bullet (Default)</a:t>
                      </a:r>
                      <a:endParaRPr lang="en-US" sz="2400" b="1" dirty="0">
                        <a:solidFill>
                          <a:schemeClr val="bg2">
                            <a:lumMod val="10000"/>
                          </a:schemeClr>
                        </a:solidFill>
                      </a:endParaRPr>
                    </a:p>
                  </a:txBody>
                  <a:tcPr/>
                </a:tc>
              </a:tr>
              <a:tr h="617483">
                <a:tc>
                  <a:txBody>
                    <a:bodyPr/>
                    <a:lstStyle/>
                    <a:p>
                      <a:pPr algn="ctr"/>
                      <a:r>
                        <a:rPr lang="en-US" sz="2400" b="1" dirty="0" smtClean="0">
                          <a:solidFill>
                            <a:schemeClr val="bg2">
                              <a:lumMod val="10000"/>
                            </a:schemeClr>
                          </a:solidFill>
                        </a:rPr>
                        <a:t>circle</a:t>
                      </a:r>
                      <a:endParaRPr lang="en-US" sz="2400" b="1" dirty="0">
                        <a:solidFill>
                          <a:schemeClr val="bg2">
                            <a:lumMod val="10000"/>
                          </a:schemeClr>
                        </a:solidFill>
                      </a:endParaRPr>
                    </a:p>
                  </a:txBody>
                  <a:tcPr/>
                </a:tc>
                <a:tc>
                  <a:txBody>
                    <a:bodyPr/>
                    <a:lstStyle/>
                    <a:p>
                      <a:pPr algn="ctr"/>
                      <a:r>
                        <a:rPr lang="en-US" sz="2400" b="1" dirty="0" smtClean="0">
                          <a:solidFill>
                            <a:schemeClr val="bg2">
                              <a:lumMod val="10000"/>
                            </a:schemeClr>
                          </a:solidFill>
                        </a:rPr>
                        <a:t>Sets the list item marker to a circle</a:t>
                      </a:r>
                      <a:endParaRPr lang="en-US" sz="2400" b="1" dirty="0">
                        <a:solidFill>
                          <a:schemeClr val="bg2">
                            <a:lumMod val="10000"/>
                          </a:schemeClr>
                        </a:solidFill>
                      </a:endParaRPr>
                    </a:p>
                  </a:txBody>
                  <a:tcPr/>
                </a:tc>
              </a:tr>
              <a:tr h="617483">
                <a:tc>
                  <a:txBody>
                    <a:bodyPr/>
                    <a:lstStyle/>
                    <a:p>
                      <a:pPr algn="ctr"/>
                      <a:r>
                        <a:rPr lang="en-US" sz="2400" b="1" dirty="0" smtClean="0">
                          <a:solidFill>
                            <a:schemeClr val="bg2">
                              <a:lumMod val="10000"/>
                            </a:schemeClr>
                          </a:solidFill>
                        </a:rPr>
                        <a:t>square</a:t>
                      </a:r>
                      <a:endParaRPr lang="en-US" sz="2400" b="1" dirty="0">
                        <a:solidFill>
                          <a:schemeClr val="bg2">
                            <a:lumMod val="10000"/>
                          </a:schemeClr>
                        </a:solidFill>
                      </a:endParaRPr>
                    </a:p>
                  </a:txBody>
                  <a:tcPr/>
                </a:tc>
                <a:tc>
                  <a:txBody>
                    <a:bodyPr/>
                    <a:lstStyle/>
                    <a:p>
                      <a:pPr algn="ctr"/>
                      <a:r>
                        <a:rPr lang="en-US" sz="2400" b="1" dirty="0" smtClean="0">
                          <a:solidFill>
                            <a:schemeClr val="bg2">
                              <a:lumMod val="10000"/>
                            </a:schemeClr>
                          </a:solidFill>
                        </a:rPr>
                        <a:t>Sets the list item marker to square</a:t>
                      </a:r>
                      <a:endParaRPr lang="en-US" sz="2400" b="1" dirty="0">
                        <a:solidFill>
                          <a:schemeClr val="bg2">
                            <a:lumMod val="10000"/>
                          </a:schemeClr>
                        </a:solidFill>
                      </a:endParaRPr>
                    </a:p>
                  </a:txBody>
                  <a:tcPr/>
                </a:tc>
              </a:tr>
              <a:tr h="617483">
                <a:tc>
                  <a:txBody>
                    <a:bodyPr/>
                    <a:lstStyle/>
                    <a:p>
                      <a:pPr algn="ctr"/>
                      <a:r>
                        <a:rPr lang="en-US" sz="2400" b="1" dirty="0" smtClean="0">
                          <a:solidFill>
                            <a:schemeClr val="bg2">
                              <a:lumMod val="10000"/>
                            </a:schemeClr>
                          </a:solidFill>
                        </a:rPr>
                        <a:t>none</a:t>
                      </a:r>
                      <a:endParaRPr lang="en-US" sz="2400" b="1" dirty="0">
                        <a:solidFill>
                          <a:schemeClr val="bg2">
                            <a:lumMod val="10000"/>
                          </a:schemeClr>
                        </a:solidFill>
                      </a:endParaRPr>
                    </a:p>
                  </a:txBody>
                  <a:tcPr/>
                </a:tc>
                <a:tc>
                  <a:txBody>
                    <a:bodyPr/>
                    <a:lstStyle/>
                    <a:p>
                      <a:pPr algn="ctr"/>
                      <a:r>
                        <a:rPr lang="en-US" sz="2400" b="1" dirty="0" smtClean="0">
                          <a:solidFill>
                            <a:schemeClr val="bg2">
                              <a:lumMod val="10000"/>
                            </a:schemeClr>
                          </a:solidFill>
                        </a:rPr>
                        <a:t>The list item will not marked</a:t>
                      </a:r>
                      <a:endParaRPr lang="en-US" sz="2400" b="1" dirty="0">
                        <a:solidFill>
                          <a:schemeClr val="bg2">
                            <a:lumMod val="10000"/>
                          </a:schemeClr>
                        </a:solidFill>
                      </a:endParaRPr>
                    </a:p>
                  </a:txBody>
                  <a:tcPr/>
                </a:tc>
              </a:tr>
            </a:tbl>
          </a:graphicData>
        </a:graphic>
      </p:graphicFrame>
    </p:spTree>
    <p:extLst>
      <p:ext uri="{BB962C8B-B14F-4D97-AF65-F5344CB8AC3E}">
        <p14:creationId xmlns:p14="http://schemas.microsoft.com/office/powerpoint/2010/main" xmlns="" val="33461143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4400" b="1"/>
              <a:t>O</a:t>
            </a:r>
            <a:r>
              <a:rPr sz="4400" b="1" smtClean="0"/>
              <a:t>rdered </a:t>
            </a:r>
            <a:r>
              <a:rPr sz="4400" b="1"/>
              <a:t>HTML List - Choose </a:t>
            </a:r>
            <a:r>
              <a:rPr sz="4400" b="1" smtClean="0"/>
              <a:t>Type</a:t>
            </a:r>
            <a:endParaRPr sz="4400" b="1"/>
          </a:p>
        </p:txBody>
      </p:sp>
      <p:sp>
        <p:nvSpPr>
          <p:cNvPr id="3" name="Text Placeholder 2"/>
          <p:cNvSpPr>
            <a:spLocks noGrp="1"/>
          </p:cNvSpPr>
          <p:nvPr>
            <p:ph type="body" sz="quarter" idx="10"/>
          </p:nvPr>
        </p:nvSpPr>
        <p:spPr>
          <a:xfrm>
            <a:off x="365760" y="1371600"/>
            <a:ext cx="11338877" cy="1425005"/>
          </a:xfrm>
        </p:spPr>
        <p:txBody>
          <a:bodyPr/>
          <a:lstStyle/>
          <a:p>
            <a:pPr marL="228600" indent="-228600">
              <a:buFont typeface="Wingdings" pitchFamily="2" charset="2"/>
              <a:buChar char="Ø"/>
            </a:pPr>
            <a:r>
              <a:rPr lang="en-US" spc="0" dirty="0" smtClean="0">
                <a:solidFill>
                  <a:schemeClr val="tx1">
                    <a:lumMod val="50000"/>
                  </a:schemeClr>
                </a:solidFill>
                <a:latin typeface="Georgia" pitchFamily="18" charset="0"/>
                <a:ea typeface="Tahoma" pitchFamily="34" charset="0"/>
                <a:cs typeface="Tahoma" pitchFamily="34" charset="0"/>
              </a:rPr>
              <a:t>The CSS list-style-type property is used to define the style of the list item marker:</a:t>
            </a:r>
          </a:p>
          <a:p>
            <a:pPr marL="228600" indent="-228600"/>
            <a:endParaRPr lang="en-US" spc="0" dirty="0">
              <a:solidFill>
                <a:schemeClr val="tx1">
                  <a:lumMod val="50000"/>
                </a:schemeClr>
              </a:solidFill>
              <a:latin typeface="Georgia" pitchFamily="18" charset="0"/>
              <a:ea typeface="Tahoma" pitchFamily="34" charset="0"/>
              <a:cs typeface="Tahoma" pitchFamily="34" charset="0"/>
            </a:endParaRPr>
          </a:p>
        </p:txBody>
      </p:sp>
      <p:graphicFrame>
        <p:nvGraphicFramePr>
          <p:cNvPr id="10" name="Table 9"/>
          <p:cNvGraphicFramePr>
            <a:graphicFrameLocks noGrp="1"/>
          </p:cNvGraphicFramePr>
          <p:nvPr/>
        </p:nvGraphicFramePr>
        <p:xfrm>
          <a:off x="960437" y="2659062"/>
          <a:ext cx="10515600" cy="4198884"/>
        </p:xfrm>
        <a:graphic>
          <a:graphicData uri="http://schemas.openxmlformats.org/drawingml/2006/table">
            <a:tbl>
              <a:tblPr firstRow="1" bandRow="1">
                <a:tableStyleId>{5C22544A-7EE6-4342-B048-85BDC9FD1C3A}</a:tableStyleId>
              </a:tblPr>
              <a:tblGrid>
                <a:gridCol w="5257800"/>
                <a:gridCol w="5257800"/>
              </a:tblGrid>
              <a:tr h="617483">
                <a:tc>
                  <a:txBody>
                    <a:bodyPr/>
                    <a:lstStyle/>
                    <a:p>
                      <a:pPr algn="ctr"/>
                      <a:r>
                        <a:rPr lang="en-US" sz="2400" b="1" dirty="0" smtClean="0">
                          <a:solidFill>
                            <a:schemeClr val="bg2">
                              <a:lumMod val="10000"/>
                            </a:schemeClr>
                          </a:solidFill>
                        </a:rPr>
                        <a:t>Attribute</a:t>
                      </a:r>
                      <a:endParaRPr lang="en-US" sz="2400" b="1" dirty="0">
                        <a:solidFill>
                          <a:schemeClr val="bg2">
                            <a:lumMod val="10000"/>
                          </a:schemeClr>
                        </a:solidFill>
                      </a:endParaRPr>
                    </a:p>
                  </a:txBody>
                  <a:tcPr/>
                </a:tc>
                <a:tc>
                  <a:txBody>
                    <a:bodyPr/>
                    <a:lstStyle/>
                    <a:p>
                      <a:pPr algn="ctr"/>
                      <a:r>
                        <a:rPr lang="en-US" sz="2400" b="1" dirty="0" smtClean="0">
                          <a:solidFill>
                            <a:schemeClr val="bg2">
                              <a:lumMod val="10000"/>
                            </a:schemeClr>
                          </a:solidFill>
                        </a:rPr>
                        <a:t>Value</a:t>
                      </a:r>
                      <a:endParaRPr lang="en-US" sz="2400" b="1" dirty="0">
                        <a:solidFill>
                          <a:schemeClr val="bg2">
                            <a:lumMod val="10000"/>
                          </a:schemeClr>
                        </a:solidFill>
                      </a:endParaRPr>
                    </a:p>
                  </a:txBody>
                  <a:tcPr/>
                </a:tc>
              </a:tr>
              <a:tr h="1111469">
                <a:tc>
                  <a:txBody>
                    <a:bodyPr/>
                    <a:lstStyle/>
                    <a:p>
                      <a:pPr algn="ctr"/>
                      <a:r>
                        <a:rPr lang="en-US" sz="2400" b="1" dirty="0" smtClean="0">
                          <a:solidFill>
                            <a:schemeClr val="bg2">
                              <a:lumMod val="10000"/>
                            </a:schemeClr>
                          </a:solidFill>
                        </a:rPr>
                        <a:t>Type</a:t>
                      </a:r>
                      <a:endParaRPr lang="en-US" sz="2400" b="1" dirty="0">
                        <a:solidFill>
                          <a:schemeClr val="bg2">
                            <a:lumMod val="10000"/>
                          </a:schemeClr>
                        </a:solidFill>
                      </a:endParaRPr>
                    </a:p>
                  </a:txBody>
                  <a:tcPr/>
                </a:tc>
                <a:tc>
                  <a:txBody>
                    <a:bodyPr/>
                    <a:lstStyle/>
                    <a:p>
                      <a:pPr algn="ctr"/>
                      <a:r>
                        <a:rPr lang="en-US" sz="2400" b="1" dirty="0" smtClean="0">
                          <a:solidFill>
                            <a:schemeClr val="bg2">
                              <a:lumMod val="10000"/>
                            </a:schemeClr>
                          </a:solidFill>
                        </a:rPr>
                        <a:t>1</a:t>
                      </a:r>
                      <a:endParaRPr lang="en-US" sz="2400" b="1" dirty="0">
                        <a:solidFill>
                          <a:schemeClr val="bg2">
                            <a:lumMod val="10000"/>
                          </a:schemeClr>
                        </a:solidFill>
                      </a:endParaRPr>
                    </a:p>
                  </a:txBody>
                  <a:tcPr/>
                </a:tc>
              </a:tr>
              <a:tr h="617483">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2400" b="1" dirty="0" smtClean="0">
                          <a:solidFill>
                            <a:schemeClr val="bg2">
                              <a:lumMod val="10000"/>
                            </a:schemeClr>
                          </a:solidFill>
                        </a:rPr>
                        <a:t>Type</a:t>
                      </a:r>
                    </a:p>
                  </a:txBody>
                  <a:tcPr/>
                </a:tc>
                <a:tc>
                  <a:txBody>
                    <a:bodyPr/>
                    <a:lstStyle/>
                    <a:p>
                      <a:pPr algn="ctr"/>
                      <a:r>
                        <a:rPr lang="en-US" sz="2400" b="1" dirty="0" smtClean="0">
                          <a:solidFill>
                            <a:schemeClr val="bg2">
                              <a:lumMod val="10000"/>
                            </a:schemeClr>
                          </a:solidFill>
                        </a:rPr>
                        <a:t>A</a:t>
                      </a:r>
                      <a:endParaRPr lang="en-US" sz="2400" b="1" dirty="0">
                        <a:solidFill>
                          <a:schemeClr val="bg2">
                            <a:lumMod val="10000"/>
                          </a:schemeClr>
                        </a:solidFill>
                      </a:endParaRPr>
                    </a:p>
                  </a:txBody>
                  <a:tcPr/>
                </a:tc>
              </a:tr>
              <a:tr h="617483">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2400" b="1" dirty="0" smtClean="0">
                          <a:solidFill>
                            <a:schemeClr val="bg2">
                              <a:lumMod val="10000"/>
                            </a:schemeClr>
                          </a:solidFill>
                        </a:rPr>
                        <a:t>Type</a:t>
                      </a:r>
                    </a:p>
                  </a:txBody>
                  <a:tcPr/>
                </a:tc>
                <a:tc>
                  <a:txBody>
                    <a:bodyPr/>
                    <a:lstStyle/>
                    <a:p>
                      <a:pPr algn="ctr"/>
                      <a:r>
                        <a:rPr lang="en-US" sz="2400" b="1" dirty="0" smtClean="0">
                          <a:solidFill>
                            <a:schemeClr val="bg2">
                              <a:lumMod val="10000"/>
                            </a:schemeClr>
                          </a:solidFill>
                        </a:rPr>
                        <a:t>a</a:t>
                      </a:r>
                      <a:endParaRPr lang="en-US" sz="2400" b="1" dirty="0">
                        <a:solidFill>
                          <a:schemeClr val="bg2">
                            <a:lumMod val="10000"/>
                          </a:schemeClr>
                        </a:solidFill>
                      </a:endParaRPr>
                    </a:p>
                  </a:txBody>
                  <a:tcPr/>
                </a:tc>
              </a:tr>
              <a:tr h="617483">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2400" b="1" dirty="0" smtClean="0">
                          <a:solidFill>
                            <a:schemeClr val="bg2">
                              <a:lumMod val="10000"/>
                            </a:schemeClr>
                          </a:solidFill>
                        </a:rPr>
                        <a:t>Type</a:t>
                      </a:r>
                    </a:p>
                  </a:txBody>
                  <a:tcPr/>
                </a:tc>
                <a:tc>
                  <a:txBody>
                    <a:bodyPr/>
                    <a:lstStyle/>
                    <a:p>
                      <a:pPr algn="ctr"/>
                      <a:r>
                        <a:rPr lang="en-US" sz="2400" b="1" dirty="0" err="1" smtClean="0">
                          <a:solidFill>
                            <a:schemeClr val="bg2">
                              <a:lumMod val="10000"/>
                            </a:schemeClr>
                          </a:solidFill>
                        </a:rPr>
                        <a:t>i</a:t>
                      </a:r>
                      <a:endParaRPr lang="en-US" sz="2400" b="1" dirty="0">
                        <a:solidFill>
                          <a:schemeClr val="bg2">
                            <a:lumMod val="10000"/>
                          </a:schemeClr>
                        </a:solidFill>
                      </a:endParaRPr>
                    </a:p>
                  </a:txBody>
                  <a:tcPr/>
                </a:tc>
              </a:tr>
              <a:tr h="617483">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2400" b="1" dirty="0" smtClean="0">
                          <a:solidFill>
                            <a:schemeClr val="bg2">
                              <a:lumMod val="10000"/>
                            </a:schemeClr>
                          </a:solidFill>
                        </a:rPr>
                        <a:t>Type</a:t>
                      </a:r>
                    </a:p>
                  </a:txBody>
                  <a:tcPr/>
                </a:tc>
                <a:tc>
                  <a:txBody>
                    <a:bodyPr/>
                    <a:lstStyle/>
                    <a:p>
                      <a:pPr algn="ctr"/>
                      <a:r>
                        <a:rPr lang="en-US" sz="2400" b="1" dirty="0" smtClean="0">
                          <a:solidFill>
                            <a:schemeClr val="bg2">
                              <a:lumMod val="10000"/>
                            </a:schemeClr>
                          </a:solidFill>
                        </a:rPr>
                        <a:t>I</a:t>
                      </a:r>
                      <a:endParaRPr lang="en-US" sz="2400" b="1" dirty="0">
                        <a:solidFill>
                          <a:schemeClr val="bg2">
                            <a:lumMod val="10000"/>
                          </a:schemeClr>
                        </a:solidFill>
                      </a:endParaRPr>
                    </a:p>
                  </a:txBody>
                  <a:tcPr/>
                </a:tc>
              </a:tr>
            </a:tbl>
          </a:graphicData>
        </a:graphic>
      </p:graphicFrame>
    </p:spTree>
    <p:extLst>
      <p:ext uri="{BB962C8B-B14F-4D97-AF65-F5344CB8AC3E}">
        <p14:creationId xmlns:p14="http://schemas.microsoft.com/office/powerpoint/2010/main" xmlns="" val="33461143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107C10"/>
                </a:solidFill>
              </a:rPr>
              <a:t>Creating Tables</a:t>
            </a:r>
            <a:endParaRPr lang="en-US" b="1" dirty="0">
              <a:solidFill>
                <a:srgbClr val="107C10"/>
              </a:solidFill>
            </a:endParaRPr>
          </a:p>
        </p:txBody>
      </p:sp>
      <p:sp>
        <p:nvSpPr>
          <p:cNvPr id="3" name="Text Placeholder 2"/>
          <p:cNvSpPr>
            <a:spLocks noGrp="1"/>
          </p:cNvSpPr>
          <p:nvPr>
            <p:ph type="body" sz="quarter" idx="10"/>
          </p:nvPr>
        </p:nvSpPr>
        <p:spPr>
          <a:xfrm>
            <a:off x="365760" y="1371600"/>
            <a:ext cx="11719877" cy="5021262"/>
          </a:xfrm>
        </p:spPr>
        <p:txBody>
          <a:bodyPr/>
          <a:lstStyle/>
          <a:p>
            <a:pPr marL="228600" indent="-228600">
              <a:buFont typeface="Wingdings" pitchFamily="2" charset="2"/>
              <a:buChar char="Ø"/>
            </a:pPr>
            <a:r>
              <a:rPr lang="en-US" sz="3600" spc="0" dirty="0">
                <a:solidFill>
                  <a:schemeClr val="tx1">
                    <a:lumMod val="50000"/>
                  </a:schemeClr>
                </a:solidFill>
                <a:latin typeface="Georgia" pitchFamily="18" charset="0"/>
                <a:ea typeface="Tahoma" pitchFamily="34" charset="0"/>
                <a:cs typeface="Tahoma" pitchFamily="34" charset="0"/>
              </a:rPr>
              <a:t>Tables consist of columns and rows, and they display content in a grid</a:t>
            </a:r>
          </a:p>
          <a:p>
            <a:pPr marL="228600" indent="-228600">
              <a:buFont typeface="Wingdings" pitchFamily="2" charset="2"/>
              <a:buChar char="Ø"/>
            </a:pPr>
            <a:r>
              <a:rPr lang="en-US" sz="3600" spc="0" dirty="0">
                <a:solidFill>
                  <a:schemeClr val="tx1">
                    <a:lumMod val="50000"/>
                  </a:schemeClr>
                </a:solidFill>
                <a:latin typeface="Georgia" pitchFamily="18" charset="0"/>
                <a:ea typeface="Tahoma" pitchFamily="34" charset="0"/>
                <a:cs typeface="Tahoma" pitchFamily="34" charset="0"/>
              </a:rPr>
              <a:t>To create a table with HTML, you will use a combination of the tags featured in the table </a:t>
            </a:r>
            <a:r>
              <a:rPr lang="en-US" sz="3600" spc="0" dirty="0" smtClean="0">
                <a:solidFill>
                  <a:schemeClr val="tx1">
                    <a:lumMod val="50000"/>
                  </a:schemeClr>
                </a:solidFill>
                <a:latin typeface="Georgia" pitchFamily="18" charset="0"/>
                <a:ea typeface="Tahoma" pitchFamily="34" charset="0"/>
                <a:cs typeface="Tahoma" pitchFamily="34" charset="0"/>
              </a:rPr>
              <a:t>below</a:t>
            </a:r>
          </a:p>
          <a:p>
            <a:pPr marL="228600" indent="-228600">
              <a:buFont typeface="Wingdings" pitchFamily="2" charset="2"/>
              <a:buChar char="Ø"/>
            </a:pPr>
            <a:r>
              <a:rPr lang="en-US" sz="3600" spc="0" dirty="0" smtClean="0">
                <a:solidFill>
                  <a:schemeClr val="tx1">
                    <a:lumMod val="50000"/>
                  </a:schemeClr>
                </a:solidFill>
                <a:latin typeface="Georgia" pitchFamily="18" charset="0"/>
                <a:ea typeface="Tahoma" pitchFamily="34" charset="0"/>
                <a:cs typeface="Tahoma" pitchFamily="34" charset="0"/>
              </a:rPr>
              <a:t>An HTML table is defined with the &lt;table&gt; tag.</a:t>
            </a:r>
          </a:p>
          <a:p>
            <a:pPr marL="228600" indent="-228600">
              <a:buFont typeface="Wingdings" pitchFamily="2" charset="2"/>
              <a:buChar char="Ø"/>
            </a:pPr>
            <a:r>
              <a:rPr lang="en-US" sz="3600" spc="0" dirty="0" smtClean="0">
                <a:solidFill>
                  <a:schemeClr val="tx1">
                    <a:lumMod val="50000"/>
                  </a:schemeClr>
                </a:solidFill>
                <a:latin typeface="Georgia" pitchFamily="18" charset="0"/>
                <a:ea typeface="Tahoma" pitchFamily="34" charset="0"/>
                <a:cs typeface="Tahoma" pitchFamily="34" charset="0"/>
              </a:rPr>
              <a:t>Each table row is defined with the &lt;</a:t>
            </a:r>
            <a:r>
              <a:rPr lang="en-US" sz="3600" spc="0" dirty="0" err="1" smtClean="0">
                <a:solidFill>
                  <a:schemeClr val="tx1">
                    <a:lumMod val="50000"/>
                  </a:schemeClr>
                </a:solidFill>
                <a:latin typeface="Georgia" pitchFamily="18" charset="0"/>
                <a:ea typeface="Tahoma" pitchFamily="34" charset="0"/>
                <a:cs typeface="Tahoma" pitchFamily="34" charset="0"/>
              </a:rPr>
              <a:t>tr</a:t>
            </a:r>
            <a:r>
              <a:rPr lang="en-US" sz="3600" spc="0" dirty="0" smtClean="0">
                <a:solidFill>
                  <a:schemeClr val="tx1">
                    <a:lumMod val="50000"/>
                  </a:schemeClr>
                </a:solidFill>
                <a:latin typeface="Georgia" pitchFamily="18" charset="0"/>
                <a:ea typeface="Tahoma" pitchFamily="34" charset="0"/>
                <a:cs typeface="Tahoma" pitchFamily="34" charset="0"/>
              </a:rPr>
              <a:t>&gt; tag. A table header is defined with the &lt;</a:t>
            </a:r>
            <a:r>
              <a:rPr lang="en-US" sz="3600" spc="0" dirty="0" err="1" smtClean="0">
                <a:solidFill>
                  <a:schemeClr val="tx1">
                    <a:lumMod val="50000"/>
                  </a:schemeClr>
                </a:solidFill>
                <a:latin typeface="Georgia" pitchFamily="18" charset="0"/>
                <a:ea typeface="Tahoma" pitchFamily="34" charset="0"/>
                <a:cs typeface="Tahoma" pitchFamily="34" charset="0"/>
              </a:rPr>
              <a:t>th</a:t>
            </a:r>
            <a:r>
              <a:rPr lang="en-US" sz="3600" spc="0" dirty="0" smtClean="0">
                <a:solidFill>
                  <a:schemeClr val="tx1">
                    <a:lumMod val="50000"/>
                  </a:schemeClr>
                </a:solidFill>
                <a:latin typeface="Georgia" pitchFamily="18" charset="0"/>
                <a:ea typeface="Tahoma" pitchFamily="34" charset="0"/>
                <a:cs typeface="Tahoma" pitchFamily="34" charset="0"/>
              </a:rPr>
              <a:t>&gt; tag. By default, table headings are bold and centered.</a:t>
            </a:r>
          </a:p>
          <a:p>
            <a:pPr marL="228600" indent="-228600">
              <a:buFont typeface="Wingdings" pitchFamily="2" charset="2"/>
              <a:buChar char="Ø"/>
            </a:pPr>
            <a:r>
              <a:rPr lang="en-US" sz="3600" spc="0" dirty="0" smtClean="0">
                <a:solidFill>
                  <a:schemeClr val="tx1">
                    <a:lumMod val="50000"/>
                  </a:schemeClr>
                </a:solidFill>
                <a:latin typeface="Georgia" pitchFamily="18" charset="0"/>
                <a:ea typeface="Tahoma" pitchFamily="34" charset="0"/>
                <a:cs typeface="Tahoma" pitchFamily="34" charset="0"/>
              </a:rPr>
              <a:t> A table data/cell is defined with the &lt;td&gt; tag.</a:t>
            </a:r>
            <a:endParaRPr lang="en-US" sz="3600" spc="0" dirty="0">
              <a:solidFill>
                <a:schemeClr val="tx1">
                  <a:lumMod val="50000"/>
                </a:schemeClr>
              </a:solidFill>
              <a:latin typeface="Georgia" pitchFamily="18" charset="0"/>
              <a:ea typeface="Tahoma" pitchFamily="34" charset="0"/>
              <a:cs typeface="Tahoma" pitchFamily="34" charset="0"/>
            </a:endParaRPr>
          </a:p>
        </p:txBody>
      </p:sp>
    </p:spTree>
    <p:extLst>
      <p:ext uri="{BB962C8B-B14F-4D97-AF65-F5344CB8AC3E}">
        <p14:creationId xmlns:p14="http://schemas.microsoft.com/office/powerpoint/2010/main" xmlns="" val="3049199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b="1" smtClean="0">
                <a:solidFill>
                  <a:srgbClr val="107C10"/>
                </a:solidFill>
              </a:rPr>
              <a:t>Table Tags</a:t>
            </a:r>
            <a:endParaRPr lang="en-US" b="1" dirty="0">
              <a:solidFill>
                <a:srgbClr val="107C10"/>
              </a:solidFill>
            </a:endParaRPr>
          </a:p>
        </p:txBody>
      </p:sp>
      <p:graphicFrame>
        <p:nvGraphicFramePr>
          <p:cNvPr id="5" name="Table 4" descr="Table showing the types of tables you can create in HTML5 and their tags."/>
          <p:cNvGraphicFramePr>
            <a:graphicFrameLocks noGrp="1"/>
          </p:cNvGraphicFramePr>
          <p:nvPr>
            <p:extLst>
              <p:ext uri="{D42A27DB-BD31-4B8C-83A1-F6EECF244321}">
                <p14:modId xmlns:p14="http://schemas.microsoft.com/office/powerpoint/2010/main" xmlns="" val="1258124014"/>
              </p:ext>
            </p:extLst>
          </p:nvPr>
        </p:nvGraphicFramePr>
        <p:xfrm>
          <a:off x="808037" y="1516062"/>
          <a:ext cx="10363200" cy="5029200"/>
        </p:xfrm>
        <a:graphic>
          <a:graphicData uri="http://schemas.openxmlformats.org/drawingml/2006/table">
            <a:tbl>
              <a:tblPr firstRow="1" bandRow="1">
                <a:tableStyleId>{073A0DAA-6AF3-43AB-8588-CEC1D06C72B9}</a:tableStyleId>
              </a:tblPr>
              <a:tblGrid>
                <a:gridCol w="2223248"/>
                <a:gridCol w="8139952"/>
              </a:tblGrid>
              <a:tr h="558800">
                <a:tc>
                  <a:txBody>
                    <a:bodyPr/>
                    <a:lstStyle/>
                    <a:p>
                      <a:r>
                        <a:rPr lang="en-US" sz="2000" b="1" dirty="0" smtClean="0">
                          <a:latin typeface="Consolas"/>
                          <a:cs typeface="Consolas"/>
                        </a:rPr>
                        <a:t>&lt;table&gt;</a:t>
                      </a:r>
                      <a:endParaRPr lang="en-US" sz="2000" b="1" dirty="0">
                        <a:latin typeface="Consolas"/>
                        <a:cs typeface="Consolas"/>
                      </a:endParaRPr>
                    </a:p>
                  </a:txBody>
                  <a:tcPr/>
                </a:tc>
                <a:tc>
                  <a:txBody>
                    <a:bodyPr/>
                    <a:lstStyle/>
                    <a:p>
                      <a:r>
                        <a:rPr lang="en-US" sz="2000" dirty="0" smtClean="0"/>
                        <a:t>creates a table</a:t>
                      </a:r>
                      <a:endParaRPr lang="en-US" sz="2000" dirty="0"/>
                    </a:p>
                  </a:txBody>
                  <a:tcPr/>
                </a:tc>
              </a:tr>
              <a:tr h="558800">
                <a:tc>
                  <a:txBody>
                    <a:bodyPr/>
                    <a:lstStyle/>
                    <a:p>
                      <a:r>
                        <a:rPr lang="en-US" sz="2000" b="1" dirty="0" smtClean="0">
                          <a:latin typeface="Consolas"/>
                          <a:cs typeface="Consolas"/>
                        </a:rPr>
                        <a:t>&lt;</a:t>
                      </a:r>
                      <a:r>
                        <a:rPr lang="en-US" sz="2000" b="1" dirty="0" err="1" smtClean="0">
                          <a:latin typeface="Consolas"/>
                          <a:cs typeface="Consolas"/>
                        </a:rPr>
                        <a:t>tr</a:t>
                      </a:r>
                      <a:r>
                        <a:rPr lang="en-US" sz="2000" b="1" dirty="0" smtClean="0">
                          <a:latin typeface="Consolas"/>
                          <a:cs typeface="Consolas"/>
                        </a:rPr>
                        <a:t>&gt;</a:t>
                      </a:r>
                      <a:endParaRPr lang="en-US" sz="2000" b="1" dirty="0">
                        <a:latin typeface="Consolas"/>
                        <a:cs typeface="Consolas"/>
                      </a:endParaRPr>
                    </a:p>
                  </a:txBody>
                  <a:tcPr/>
                </a:tc>
                <a:tc>
                  <a:txBody>
                    <a:bodyPr/>
                    <a:lstStyle/>
                    <a:p>
                      <a:r>
                        <a:rPr lang="en-US" sz="2000" dirty="0" smtClean="0"/>
                        <a:t>creates rows</a:t>
                      </a:r>
                      <a:endParaRPr lang="en-US" sz="2000" dirty="0"/>
                    </a:p>
                  </a:txBody>
                  <a:tcPr/>
                </a:tc>
              </a:tr>
              <a:tr h="558800">
                <a:tc>
                  <a:txBody>
                    <a:bodyPr/>
                    <a:lstStyle/>
                    <a:p>
                      <a:r>
                        <a:rPr lang="en-US" sz="2000" b="1" dirty="0" smtClean="0">
                          <a:latin typeface="Consolas"/>
                          <a:cs typeface="Consolas"/>
                        </a:rPr>
                        <a:t>&lt;</a:t>
                      </a:r>
                      <a:r>
                        <a:rPr lang="en-US" sz="2000" b="1" dirty="0" err="1" smtClean="0">
                          <a:latin typeface="Consolas"/>
                          <a:cs typeface="Consolas"/>
                        </a:rPr>
                        <a:t>th</a:t>
                      </a:r>
                      <a:r>
                        <a:rPr lang="en-US" sz="2000" b="1" dirty="0" smtClean="0">
                          <a:latin typeface="Consolas"/>
                          <a:cs typeface="Consolas"/>
                        </a:rPr>
                        <a:t>&gt;</a:t>
                      </a:r>
                      <a:endParaRPr lang="en-US" sz="2000" b="1" dirty="0">
                        <a:latin typeface="Consolas"/>
                        <a:cs typeface="Consolas"/>
                      </a:endParaRPr>
                    </a:p>
                  </a:txBody>
                  <a:tcPr/>
                </a:tc>
                <a:tc>
                  <a:txBody>
                    <a:bodyPr/>
                    <a:lstStyle/>
                    <a:p>
                      <a:r>
                        <a:rPr lang="en-US" sz="2000" dirty="0" smtClean="0"/>
                        <a:t>creates headers</a:t>
                      </a:r>
                      <a:endParaRPr lang="en-US" sz="2000" dirty="0"/>
                    </a:p>
                  </a:txBody>
                  <a:tcPr/>
                </a:tc>
              </a:tr>
              <a:tr h="558800">
                <a:tc>
                  <a:txBody>
                    <a:bodyPr/>
                    <a:lstStyle/>
                    <a:p>
                      <a:r>
                        <a:rPr lang="en-US" sz="2000" b="1" dirty="0" smtClean="0">
                          <a:latin typeface="Consolas"/>
                          <a:cs typeface="Consolas"/>
                        </a:rPr>
                        <a:t>&lt;td&gt;</a:t>
                      </a:r>
                      <a:endParaRPr lang="en-US" sz="2000" b="1" dirty="0">
                        <a:latin typeface="Consolas"/>
                        <a:cs typeface="Consolas"/>
                      </a:endParaRPr>
                    </a:p>
                  </a:txBody>
                  <a:tcPr/>
                </a:tc>
                <a:tc>
                  <a:txBody>
                    <a:bodyPr/>
                    <a:lstStyle/>
                    <a:p>
                      <a:r>
                        <a:rPr lang="en-US" sz="2000" dirty="0" smtClean="0"/>
                        <a:t>creates cells</a:t>
                      </a:r>
                      <a:r>
                        <a:rPr lang="en-US" sz="2000" baseline="0" dirty="0" smtClean="0"/>
                        <a:t> within rows (columns)</a:t>
                      </a:r>
                      <a:endParaRPr lang="en-US" sz="2000" dirty="0"/>
                    </a:p>
                  </a:txBody>
                  <a:tcPr/>
                </a:tc>
              </a:tr>
              <a:tr h="558800">
                <a:tc>
                  <a:txBody>
                    <a:bodyPr/>
                    <a:lstStyle/>
                    <a:p>
                      <a:r>
                        <a:rPr lang="en-US" sz="2000" b="1" dirty="0" smtClean="0">
                          <a:latin typeface="Consolas"/>
                          <a:cs typeface="Consolas"/>
                        </a:rPr>
                        <a:t>&lt;</a:t>
                      </a:r>
                      <a:r>
                        <a:rPr lang="en-US" sz="2000" b="1" dirty="0" err="1" smtClean="0">
                          <a:latin typeface="Consolas"/>
                          <a:cs typeface="Consolas"/>
                        </a:rPr>
                        <a:t>colgroup</a:t>
                      </a:r>
                      <a:r>
                        <a:rPr lang="en-US" sz="2000" b="1" dirty="0" smtClean="0">
                          <a:latin typeface="Consolas"/>
                          <a:cs typeface="Consolas"/>
                        </a:rPr>
                        <a:t>&gt;</a:t>
                      </a:r>
                      <a:endParaRPr lang="en-US" sz="2000" b="1" dirty="0">
                        <a:latin typeface="Consolas"/>
                        <a:cs typeface="Consolas"/>
                      </a:endParaRPr>
                    </a:p>
                  </a:txBody>
                  <a:tcPr/>
                </a:tc>
                <a:tc>
                  <a:txBody>
                    <a:bodyPr/>
                    <a:lstStyle/>
                    <a:p>
                      <a:r>
                        <a:rPr lang="en-US" sz="2000" dirty="0" smtClean="0"/>
                        <a:t>used to apply styles to a range of columns</a:t>
                      </a:r>
                      <a:endParaRPr lang="en-US" sz="2000" dirty="0"/>
                    </a:p>
                  </a:txBody>
                  <a:tcPr/>
                </a:tc>
              </a:tr>
              <a:tr h="558800">
                <a:tc>
                  <a:txBody>
                    <a:bodyPr/>
                    <a:lstStyle/>
                    <a:p>
                      <a:r>
                        <a:rPr lang="en-US" sz="2000" b="1" dirty="0" smtClean="0">
                          <a:latin typeface="Consolas"/>
                          <a:cs typeface="Consolas"/>
                        </a:rPr>
                        <a:t>&lt;</a:t>
                      </a:r>
                      <a:r>
                        <a:rPr lang="en-US" sz="2000" b="1" dirty="0" err="1" smtClean="0">
                          <a:latin typeface="Consolas"/>
                          <a:cs typeface="Consolas"/>
                        </a:rPr>
                        <a:t>thead</a:t>
                      </a:r>
                      <a:r>
                        <a:rPr lang="en-US" sz="2000" b="1" dirty="0" smtClean="0">
                          <a:latin typeface="Consolas"/>
                          <a:cs typeface="Consolas"/>
                        </a:rPr>
                        <a:t>&gt;</a:t>
                      </a:r>
                      <a:endParaRPr lang="en-US" sz="2000" b="1" dirty="0">
                        <a:latin typeface="Consolas"/>
                        <a:cs typeface="Consolas"/>
                      </a:endParaRPr>
                    </a:p>
                  </a:txBody>
                  <a:tcPr/>
                </a:tc>
                <a:tc>
                  <a:txBody>
                    <a:bodyPr/>
                    <a:lstStyle/>
                    <a:p>
                      <a:r>
                        <a:rPr lang="en-US" sz="2000" dirty="0" smtClean="0"/>
                        <a:t>marks a group of header rows</a:t>
                      </a:r>
                      <a:endParaRPr lang="en-US" sz="2000" dirty="0"/>
                    </a:p>
                  </a:txBody>
                  <a:tcPr/>
                </a:tc>
              </a:tr>
              <a:tr h="558800">
                <a:tc>
                  <a:txBody>
                    <a:bodyPr/>
                    <a:lstStyle/>
                    <a:p>
                      <a:r>
                        <a:rPr lang="en-US" sz="2000" b="1" dirty="0" smtClean="0">
                          <a:latin typeface="Consolas"/>
                          <a:cs typeface="Consolas"/>
                        </a:rPr>
                        <a:t>&lt;</a:t>
                      </a:r>
                      <a:r>
                        <a:rPr lang="en-US" sz="2000" b="1" dirty="0" err="1" smtClean="0">
                          <a:latin typeface="Consolas"/>
                          <a:cs typeface="Consolas"/>
                        </a:rPr>
                        <a:t>tfoot</a:t>
                      </a:r>
                      <a:r>
                        <a:rPr lang="en-US" sz="2000" b="1" dirty="0" smtClean="0">
                          <a:latin typeface="Consolas"/>
                          <a:cs typeface="Consolas"/>
                        </a:rPr>
                        <a:t>&gt;</a:t>
                      </a:r>
                      <a:endParaRPr lang="en-US" sz="2000" b="1" dirty="0">
                        <a:latin typeface="Consolas"/>
                        <a:cs typeface="Consolas"/>
                      </a:endParaRPr>
                    </a:p>
                  </a:txBody>
                  <a:tcPr/>
                </a:tc>
                <a:tc>
                  <a:txBody>
                    <a:bodyPr/>
                    <a:lstStyle/>
                    <a:p>
                      <a:r>
                        <a:rPr lang="en-US" sz="2000" dirty="0" smtClean="0"/>
                        <a:t>marks a group of footer rows</a:t>
                      </a:r>
                      <a:endParaRPr lang="en-US" sz="2000" dirty="0"/>
                    </a:p>
                  </a:txBody>
                  <a:tcPr/>
                </a:tc>
              </a:tr>
              <a:tr h="558800">
                <a:tc>
                  <a:txBody>
                    <a:bodyPr/>
                    <a:lstStyle/>
                    <a:p>
                      <a:r>
                        <a:rPr lang="en-US" sz="2000" b="1" dirty="0" smtClean="0">
                          <a:latin typeface="Consolas"/>
                          <a:cs typeface="Consolas"/>
                        </a:rPr>
                        <a:t>&lt;</a:t>
                      </a:r>
                      <a:r>
                        <a:rPr lang="en-US" sz="2000" b="1" dirty="0" err="1" smtClean="0">
                          <a:latin typeface="Consolas"/>
                          <a:cs typeface="Consolas"/>
                        </a:rPr>
                        <a:t>tbody</a:t>
                      </a:r>
                      <a:r>
                        <a:rPr lang="en-US" sz="2000" b="1" dirty="0" smtClean="0">
                          <a:latin typeface="Consolas"/>
                          <a:cs typeface="Consolas"/>
                        </a:rPr>
                        <a:t>&gt;</a:t>
                      </a:r>
                      <a:endParaRPr lang="en-US" sz="2000" b="1" dirty="0">
                        <a:latin typeface="Consolas"/>
                        <a:cs typeface="Consolas"/>
                      </a:endParaRPr>
                    </a:p>
                  </a:txBody>
                  <a:tcPr/>
                </a:tc>
                <a:tc>
                  <a:txBody>
                    <a:bodyPr/>
                    <a:lstStyle/>
                    <a:p>
                      <a:r>
                        <a:rPr lang="en-US" sz="2000" dirty="0" smtClean="0"/>
                        <a:t>used to format groups of rows</a:t>
                      </a:r>
                      <a:endParaRPr lang="en-US" sz="2000" dirty="0"/>
                    </a:p>
                  </a:txBody>
                  <a:tcPr/>
                </a:tc>
              </a:tr>
              <a:tr h="558800">
                <a:tc>
                  <a:txBody>
                    <a:bodyPr/>
                    <a:lstStyle/>
                    <a:p>
                      <a:r>
                        <a:rPr lang="en-US" sz="2000" b="1" dirty="0" smtClean="0">
                          <a:latin typeface="Consolas"/>
                          <a:cs typeface="Consolas"/>
                        </a:rPr>
                        <a:t>&lt;caption&gt;</a:t>
                      </a:r>
                      <a:endParaRPr lang="en-US" sz="2000" b="1" dirty="0">
                        <a:latin typeface="Consolas"/>
                        <a:cs typeface="Consolas"/>
                      </a:endParaRPr>
                    </a:p>
                  </a:txBody>
                  <a:tcPr/>
                </a:tc>
                <a:tc>
                  <a:txBody>
                    <a:bodyPr/>
                    <a:lstStyle/>
                    <a:p>
                      <a:r>
                        <a:rPr lang="en-US" sz="2000" dirty="0" smtClean="0"/>
                        <a:t>marks text as a caption</a:t>
                      </a:r>
                      <a:endParaRPr lang="en-US" sz="2000" dirty="0"/>
                    </a:p>
                  </a:txBody>
                  <a:tcPr/>
                </a:tc>
              </a:tr>
            </a:tbl>
          </a:graphicData>
        </a:graphic>
      </p:graphicFrame>
    </p:spTree>
    <p:extLst>
      <p:ext uri="{BB962C8B-B14F-4D97-AF65-F5344CB8AC3E}">
        <p14:creationId xmlns:p14="http://schemas.microsoft.com/office/powerpoint/2010/main" xmlns="" val="30491990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0262"/>
          </a:xfrm>
        </p:spPr>
        <p:txBody>
          <a:bodyPr/>
          <a:lstStyle/>
          <a:p>
            <a:pPr algn="ctr"/>
            <a:r>
              <a:rPr b="1" smtClean="0"/>
              <a:t>Versions of HTML</a:t>
            </a:r>
            <a:endParaRPr lang="en-US" b="1" dirty="0"/>
          </a:p>
        </p:txBody>
      </p:sp>
      <p:sp>
        <p:nvSpPr>
          <p:cNvPr id="4" name="Text Placeholder 3"/>
          <p:cNvSpPr>
            <a:spLocks noGrp="1"/>
          </p:cNvSpPr>
          <p:nvPr>
            <p:ph type="body" sz="quarter" idx="11"/>
          </p:nvPr>
        </p:nvSpPr>
        <p:spPr>
          <a:xfrm>
            <a:off x="-1" y="1287463"/>
            <a:ext cx="12436475" cy="461665"/>
          </a:xfrm>
        </p:spPr>
        <p:txBody>
          <a:bodyPr/>
          <a:lstStyle/>
          <a:p>
            <a:pPr>
              <a:buNone/>
            </a:pPr>
            <a:endParaRPr lang="en-US" dirty="0"/>
          </a:p>
        </p:txBody>
      </p:sp>
      <p:graphicFrame>
        <p:nvGraphicFramePr>
          <p:cNvPr id="5" name="Table 4"/>
          <p:cNvGraphicFramePr>
            <a:graphicFrameLocks noGrp="1"/>
          </p:cNvGraphicFramePr>
          <p:nvPr/>
        </p:nvGraphicFramePr>
        <p:xfrm>
          <a:off x="427037" y="1135059"/>
          <a:ext cx="11658600" cy="5638801"/>
        </p:xfrm>
        <a:graphic>
          <a:graphicData uri="http://schemas.openxmlformats.org/drawingml/2006/table">
            <a:tbl>
              <a:tblPr firstRow="1" bandRow="1">
                <a:tableStyleId>{5C22544A-7EE6-4342-B048-85BDC9FD1C3A}</a:tableStyleId>
              </a:tblPr>
              <a:tblGrid>
                <a:gridCol w="5829300"/>
                <a:gridCol w="5829300"/>
              </a:tblGrid>
              <a:tr h="805543">
                <a:tc>
                  <a:txBody>
                    <a:bodyPr/>
                    <a:lstStyle/>
                    <a:p>
                      <a:pPr algn="ctr"/>
                      <a:r>
                        <a:rPr lang="en-US" sz="3200" b="1" kern="1200" dirty="0" smtClean="0">
                          <a:solidFill>
                            <a:schemeClr val="bg1"/>
                          </a:solidFill>
                          <a:latin typeface="Georgia" pitchFamily="18" charset="0"/>
                          <a:ea typeface="+mn-ea"/>
                          <a:cs typeface="+mn-cs"/>
                        </a:rPr>
                        <a:t>Version</a:t>
                      </a:r>
                    </a:p>
                  </a:txBody>
                  <a:tcPr/>
                </a:tc>
                <a:tc>
                  <a:txBody>
                    <a:bodyPr/>
                    <a:lstStyle/>
                    <a:p>
                      <a:pPr algn="ctr"/>
                      <a:r>
                        <a:rPr lang="en-US" sz="3200" dirty="0" smtClean="0">
                          <a:solidFill>
                            <a:schemeClr val="bg1"/>
                          </a:solidFill>
                          <a:latin typeface="Georgia" pitchFamily="18" charset="0"/>
                        </a:rPr>
                        <a:t>Year</a:t>
                      </a:r>
                      <a:endParaRPr lang="en-US" sz="3200" dirty="0">
                        <a:solidFill>
                          <a:schemeClr val="bg1"/>
                        </a:solidFill>
                        <a:latin typeface="Georgia" pitchFamily="18" charset="0"/>
                      </a:endParaRPr>
                    </a:p>
                  </a:txBody>
                  <a:tcPr/>
                </a:tc>
              </a:tr>
              <a:tr h="805543">
                <a:tc>
                  <a:txBody>
                    <a:bodyPr/>
                    <a:lstStyle/>
                    <a:p>
                      <a:pPr algn="ctr"/>
                      <a:r>
                        <a:rPr lang="en-US" b="1" dirty="0" smtClean="0">
                          <a:latin typeface="Georgia" pitchFamily="18" charset="0"/>
                        </a:rPr>
                        <a:t>HTML</a:t>
                      </a:r>
                      <a:endParaRPr lang="en-US" b="1" dirty="0">
                        <a:latin typeface="Georgia" pitchFamily="18" charset="0"/>
                      </a:endParaRPr>
                    </a:p>
                  </a:txBody>
                  <a:tcPr anchor="ctr"/>
                </a:tc>
                <a:tc>
                  <a:txBody>
                    <a:bodyPr/>
                    <a:lstStyle/>
                    <a:p>
                      <a:pPr algn="ctr"/>
                      <a:r>
                        <a:rPr lang="en-US" b="1" dirty="0" smtClean="0">
                          <a:latin typeface="Georgia" pitchFamily="18" charset="0"/>
                        </a:rPr>
                        <a:t>1991</a:t>
                      </a:r>
                      <a:endParaRPr lang="en-US" b="1" dirty="0">
                        <a:latin typeface="Georgia" pitchFamily="18" charset="0"/>
                      </a:endParaRPr>
                    </a:p>
                  </a:txBody>
                  <a:tcPr anchor="ctr"/>
                </a:tc>
              </a:tr>
              <a:tr h="805543">
                <a:tc>
                  <a:txBody>
                    <a:bodyPr/>
                    <a:lstStyle/>
                    <a:p>
                      <a:pPr algn="ctr"/>
                      <a:r>
                        <a:rPr lang="en-US" b="1" dirty="0" smtClean="0">
                          <a:latin typeface="Georgia" pitchFamily="18" charset="0"/>
                        </a:rPr>
                        <a:t>HTML 2.0</a:t>
                      </a:r>
                      <a:endParaRPr lang="en-US" b="1" dirty="0">
                        <a:latin typeface="Georgia" pitchFamily="18" charset="0"/>
                      </a:endParaRPr>
                    </a:p>
                  </a:txBody>
                  <a:tcPr anchor="ctr"/>
                </a:tc>
                <a:tc>
                  <a:txBody>
                    <a:bodyPr/>
                    <a:lstStyle/>
                    <a:p>
                      <a:pPr algn="ctr"/>
                      <a:r>
                        <a:rPr lang="en-US" b="1" dirty="0" smtClean="0">
                          <a:latin typeface="Georgia" pitchFamily="18" charset="0"/>
                        </a:rPr>
                        <a:t>1995</a:t>
                      </a:r>
                      <a:endParaRPr lang="en-US" b="1" dirty="0">
                        <a:latin typeface="Georgia" pitchFamily="18" charset="0"/>
                      </a:endParaRPr>
                    </a:p>
                  </a:txBody>
                  <a:tcPr anchor="ctr"/>
                </a:tc>
              </a:tr>
              <a:tr h="805543">
                <a:tc>
                  <a:txBody>
                    <a:bodyPr/>
                    <a:lstStyle/>
                    <a:p>
                      <a:pPr algn="ctr"/>
                      <a:r>
                        <a:rPr lang="en-US" b="1" dirty="0" smtClean="0">
                          <a:latin typeface="Georgia" pitchFamily="18" charset="0"/>
                        </a:rPr>
                        <a:t>HTML 3.2</a:t>
                      </a:r>
                      <a:endParaRPr lang="en-US" b="1" dirty="0">
                        <a:latin typeface="Georgia" pitchFamily="18" charset="0"/>
                      </a:endParaRPr>
                    </a:p>
                  </a:txBody>
                  <a:tcPr anchor="ctr"/>
                </a:tc>
                <a:tc>
                  <a:txBody>
                    <a:bodyPr/>
                    <a:lstStyle/>
                    <a:p>
                      <a:pPr algn="ctr"/>
                      <a:r>
                        <a:rPr lang="en-US" b="1" dirty="0" smtClean="0">
                          <a:latin typeface="Georgia" pitchFamily="18" charset="0"/>
                        </a:rPr>
                        <a:t>1997</a:t>
                      </a:r>
                      <a:endParaRPr lang="en-US" b="1" dirty="0">
                        <a:latin typeface="Georgia" pitchFamily="18" charset="0"/>
                      </a:endParaRPr>
                    </a:p>
                  </a:txBody>
                  <a:tcPr anchor="ctr"/>
                </a:tc>
              </a:tr>
              <a:tr h="805543">
                <a:tc>
                  <a:txBody>
                    <a:bodyPr/>
                    <a:lstStyle/>
                    <a:p>
                      <a:pPr algn="ctr"/>
                      <a:r>
                        <a:rPr lang="en-US" b="1" dirty="0" smtClean="0">
                          <a:latin typeface="Georgia" pitchFamily="18" charset="0"/>
                        </a:rPr>
                        <a:t>HTML 4.01</a:t>
                      </a:r>
                      <a:endParaRPr lang="en-US" b="1" dirty="0">
                        <a:latin typeface="Georgia" pitchFamily="18" charset="0"/>
                      </a:endParaRPr>
                    </a:p>
                  </a:txBody>
                  <a:tcPr anchor="ctr"/>
                </a:tc>
                <a:tc>
                  <a:txBody>
                    <a:bodyPr/>
                    <a:lstStyle/>
                    <a:p>
                      <a:pPr algn="ctr"/>
                      <a:r>
                        <a:rPr lang="en-US" b="1" dirty="0" smtClean="0">
                          <a:latin typeface="Georgia" pitchFamily="18" charset="0"/>
                        </a:rPr>
                        <a:t>1999</a:t>
                      </a:r>
                      <a:endParaRPr lang="en-US" b="1" dirty="0">
                        <a:latin typeface="Georgia" pitchFamily="18" charset="0"/>
                      </a:endParaRPr>
                    </a:p>
                  </a:txBody>
                  <a:tcPr anchor="ctr"/>
                </a:tc>
              </a:tr>
              <a:tr h="805543">
                <a:tc>
                  <a:txBody>
                    <a:bodyPr/>
                    <a:lstStyle/>
                    <a:p>
                      <a:pPr algn="ctr"/>
                      <a:r>
                        <a:rPr lang="en-US" b="1" dirty="0" smtClean="0">
                          <a:latin typeface="Georgia" pitchFamily="18" charset="0"/>
                        </a:rPr>
                        <a:t>XHTML</a:t>
                      </a:r>
                      <a:endParaRPr lang="en-US" b="1" dirty="0">
                        <a:latin typeface="Georgia" pitchFamily="18" charset="0"/>
                      </a:endParaRPr>
                    </a:p>
                  </a:txBody>
                  <a:tcPr anchor="ctr"/>
                </a:tc>
                <a:tc>
                  <a:txBody>
                    <a:bodyPr/>
                    <a:lstStyle/>
                    <a:p>
                      <a:pPr algn="ctr"/>
                      <a:r>
                        <a:rPr lang="en-US" b="1" dirty="0" smtClean="0">
                          <a:latin typeface="Georgia" pitchFamily="18" charset="0"/>
                        </a:rPr>
                        <a:t>2000</a:t>
                      </a:r>
                      <a:endParaRPr lang="en-US" b="1" dirty="0">
                        <a:latin typeface="Georgia" pitchFamily="18" charset="0"/>
                      </a:endParaRPr>
                    </a:p>
                  </a:txBody>
                  <a:tcPr anchor="ctr"/>
                </a:tc>
              </a:tr>
              <a:tr h="805543">
                <a:tc>
                  <a:txBody>
                    <a:bodyPr/>
                    <a:lstStyle/>
                    <a:p>
                      <a:pPr algn="ctr"/>
                      <a:r>
                        <a:rPr lang="en-US" b="1" dirty="0" smtClean="0">
                          <a:latin typeface="Georgia" pitchFamily="18" charset="0"/>
                        </a:rPr>
                        <a:t>HTML</a:t>
                      </a:r>
                      <a:endParaRPr lang="en-US" b="1" dirty="0">
                        <a:latin typeface="Georgia" pitchFamily="18" charset="0"/>
                      </a:endParaRPr>
                    </a:p>
                  </a:txBody>
                  <a:tcPr anchor="ctr"/>
                </a:tc>
                <a:tc>
                  <a:txBody>
                    <a:bodyPr/>
                    <a:lstStyle/>
                    <a:p>
                      <a:pPr algn="ctr"/>
                      <a:r>
                        <a:rPr lang="en-US" b="1" dirty="0" smtClean="0">
                          <a:latin typeface="Georgia" pitchFamily="18" charset="0"/>
                        </a:rPr>
                        <a:t>2014</a:t>
                      </a:r>
                      <a:endParaRPr lang="en-US" b="1" dirty="0">
                        <a:latin typeface="Georgia" pitchFamily="18" charset="0"/>
                      </a:endParaRPr>
                    </a:p>
                  </a:txBody>
                  <a:tcPr anchor="ctr"/>
                </a:tc>
              </a:tr>
            </a:tbl>
          </a:graphicData>
        </a:graphic>
      </p:graphicFrame>
    </p:spTree>
    <p:extLst>
      <p:ext uri="{BB962C8B-B14F-4D97-AF65-F5344CB8AC3E}">
        <p14:creationId xmlns:p14="http://schemas.microsoft.com/office/powerpoint/2010/main" xmlns="" val="265376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107C10"/>
                </a:solidFill>
              </a:rPr>
              <a:t>HTML </a:t>
            </a:r>
            <a:r>
              <a:rPr lang="en-US" b="1" dirty="0" err="1" smtClean="0">
                <a:solidFill>
                  <a:srgbClr val="107C10"/>
                </a:solidFill>
              </a:rPr>
              <a:t>Iframes</a:t>
            </a:r>
            <a:endParaRPr lang="en-US" b="1" dirty="0">
              <a:solidFill>
                <a:srgbClr val="107C10"/>
              </a:solidFill>
            </a:endParaRPr>
          </a:p>
        </p:txBody>
      </p:sp>
      <p:sp>
        <p:nvSpPr>
          <p:cNvPr id="3" name="Text Placeholder 2"/>
          <p:cNvSpPr>
            <a:spLocks noGrp="1"/>
          </p:cNvSpPr>
          <p:nvPr>
            <p:ph type="body" sz="quarter" idx="10"/>
          </p:nvPr>
        </p:nvSpPr>
        <p:spPr>
          <a:xfrm>
            <a:off x="365760" y="1371599"/>
            <a:ext cx="11262677" cy="4558171"/>
          </a:xfrm>
        </p:spPr>
        <p:txBody>
          <a:bodyPr/>
          <a:lstStyle/>
          <a:p>
            <a:pPr marL="228600" indent="-228600">
              <a:buFont typeface="Wingdings" pitchFamily="2" charset="2"/>
              <a:buChar char="Ø"/>
            </a:pPr>
            <a:r>
              <a:rPr lang="en-US" sz="3600" spc="0" dirty="0" smtClean="0">
                <a:solidFill>
                  <a:schemeClr val="tx1">
                    <a:lumMod val="50000"/>
                  </a:schemeClr>
                </a:solidFill>
                <a:latin typeface="Georgia" pitchFamily="18" charset="0"/>
                <a:ea typeface="Tahoma" pitchFamily="34" charset="0"/>
                <a:cs typeface="Tahoma" pitchFamily="34" charset="0"/>
              </a:rPr>
              <a:t>An </a:t>
            </a:r>
            <a:r>
              <a:rPr lang="en-US" sz="3600" spc="0" dirty="0" err="1" smtClean="0">
                <a:solidFill>
                  <a:schemeClr val="tx1">
                    <a:lumMod val="50000"/>
                  </a:schemeClr>
                </a:solidFill>
                <a:latin typeface="Georgia" pitchFamily="18" charset="0"/>
                <a:ea typeface="Tahoma" pitchFamily="34" charset="0"/>
                <a:cs typeface="Tahoma" pitchFamily="34" charset="0"/>
              </a:rPr>
              <a:t>iframe</a:t>
            </a:r>
            <a:r>
              <a:rPr lang="en-US" sz="3600" spc="0" dirty="0" smtClean="0">
                <a:solidFill>
                  <a:schemeClr val="tx1">
                    <a:lumMod val="50000"/>
                  </a:schemeClr>
                </a:solidFill>
                <a:latin typeface="Georgia" pitchFamily="18" charset="0"/>
                <a:ea typeface="Tahoma" pitchFamily="34" charset="0"/>
                <a:cs typeface="Tahoma" pitchFamily="34" charset="0"/>
              </a:rPr>
              <a:t> is used to display a web page within a web page.</a:t>
            </a:r>
          </a:p>
          <a:p>
            <a:pPr marL="228600" indent="-228600">
              <a:buFont typeface="Wingdings" pitchFamily="2" charset="2"/>
              <a:buChar char="Ø"/>
            </a:pPr>
            <a:r>
              <a:rPr lang="en-US" sz="3600" spc="0" dirty="0" smtClean="0">
                <a:solidFill>
                  <a:schemeClr val="tx1">
                    <a:lumMod val="50000"/>
                  </a:schemeClr>
                </a:solidFill>
                <a:latin typeface="Georgia" pitchFamily="18" charset="0"/>
                <a:ea typeface="Tahoma" pitchFamily="34" charset="0"/>
                <a:cs typeface="Tahoma" pitchFamily="34" charset="0"/>
              </a:rPr>
              <a:t>An HTML </a:t>
            </a:r>
            <a:r>
              <a:rPr lang="en-US" sz="3600" spc="0" dirty="0" err="1" smtClean="0">
                <a:solidFill>
                  <a:schemeClr val="tx1">
                    <a:lumMod val="50000"/>
                  </a:schemeClr>
                </a:solidFill>
                <a:latin typeface="Georgia" pitchFamily="18" charset="0"/>
                <a:ea typeface="Tahoma" pitchFamily="34" charset="0"/>
                <a:cs typeface="Tahoma" pitchFamily="34" charset="0"/>
              </a:rPr>
              <a:t>iframe</a:t>
            </a:r>
            <a:r>
              <a:rPr lang="en-US" sz="3600" spc="0" dirty="0" smtClean="0">
                <a:solidFill>
                  <a:schemeClr val="tx1">
                    <a:lumMod val="50000"/>
                  </a:schemeClr>
                </a:solidFill>
                <a:latin typeface="Georgia" pitchFamily="18" charset="0"/>
                <a:ea typeface="Tahoma" pitchFamily="34" charset="0"/>
                <a:cs typeface="Tahoma" pitchFamily="34" charset="0"/>
              </a:rPr>
              <a:t> is defined with the &lt;</a:t>
            </a:r>
            <a:r>
              <a:rPr lang="en-US" sz="3600" spc="0" dirty="0" err="1" smtClean="0">
                <a:solidFill>
                  <a:schemeClr val="tx1">
                    <a:lumMod val="50000"/>
                  </a:schemeClr>
                </a:solidFill>
                <a:latin typeface="Georgia" pitchFamily="18" charset="0"/>
                <a:ea typeface="Tahoma" pitchFamily="34" charset="0"/>
                <a:cs typeface="Tahoma" pitchFamily="34" charset="0"/>
              </a:rPr>
              <a:t>iframe</a:t>
            </a:r>
            <a:r>
              <a:rPr lang="en-US" sz="3600" spc="0" dirty="0" smtClean="0">
                <a:solidFill>
                  <a:schemeClr val="tx1">
                    <a:lumMod val="50000"/>
                  </a:schemeClr>
                </a:solidFill>
                <a:latin typeface="Georgia" pitchFamily="18" charset="0"/>
                <a:ea typeface="Tahoma" pitchFamily="34" charset="0"/>
                <a:cs typeface="Tahoma" pitchFamily="34" charset="0"/>
              </a:rPr>
              <a:t>&gt; tag:</a:t>
            </a:r>
          </a:p>
          <a:p>
            <a:pPr marL="228600" indent="-228600">
              <a:buFont typeface="Wingdings" pitchFamily="2" charset="2"/>
              <a:buChar char="Ø"/>
            </a:pPr>
            <a:r>
              <a:rPr lang="en-US" sz="3600" spc="0" dirty="0" smtClean="0">
                <a:solidFill>
                  <a:schemeClr val="tx1">
                    <a:lumMod val="50000"/>
                  </a:schemeClr>
                </a:solidFill>
                <a:latin typeface="Georgia" pitchFamily="18" charset="0"/>
                <a:ea typeface="Tahoma" pitchFamily="34" charset="0"/>
                <a:cs typeface="Tahoma" pitchFamily="34" charset="0"/>
              </a:rPr>
              <a:t>Syntax:</a:t>
            </a:r>
          </a:p>
          <a:p>
            <a:pPr marL="228600" indent="-228600" algn="ctr"/>
            <a:r>
              <a:rPr lang="en-US" sz="3600" spc="0" dirty="0" smtClean="0">
                <a:solidFill>
                  <a:schemeClr val="tx1">
                    <a:lumMod val="50000"/>
                  </a:schemeClr>
                </a:solidFill>
                <a:latin typeface="Georgia" pitchFamily="18" charset="0"/>
                <a:ea typeface="Tahoma" pitchFamily="34" charset="0"/>
                <a:cs typeface="Tahoma" pitchFamily="34" charset="0"/>
              </a:rPr>
              <a:t>&lt;</a:t>
            </a:r>
            <a:r>
              <a:rPr lang="en-US" sz="3600" spc="0" dirty="0" err="1" smtClean="0">
                <a:solidFill>
                  <a:schemeClr val="tx1">
                    <a:lumMod val="50000"/>
                  </a:schemeClr>
                </a:solidFill>
                <a:latin typeface="Georgia" pitchFamily="18" charset="0"/>
                <a:ea typeface="Tahoma" pitchFamily="34" charset="0"/>
                <a:cs typeface="Tahoma" pitchFamily="34" charset="0"/>
              </a:rPr>
              <a:t>iframe</a:t>
            </a:r>
            <a:r>
              <a:rPr lang="en-US" sz="3600" spc="0" dirty="0" smtClean="0">
                <a:solidFill>
                  <a:schemeClr val="tx1">
                    <a:lumMod val="50000"/>
                  </a:schemeClr>
                </a:solidFill>
                <a:latin typeface="Georgia" pitchFamily="18" charset="0"/>
                <a:ea typeface="Tahoma" pitchFamily="34" charset="0"/>
                <a:cs typeface="Tahoma" pitchFamily="34" charset="0"/>
              </a:rPr>
              <a:t> </a:t>
            </a:r>
            <a:r>
              <a:rPr lang="en-US" sz="3600" spc="0" dirty="0" err="1" smtClean="0">
                <a:solidFill>
                  <a:schemeClr val="tx1">
                    <a:lumMod val="50000"/>
                  </a:schemeClr>
                </a:solidFill>
                <a:latin typeface="Georgia" pitchFamily="18" charset="0"/>
                <a:ea typeface="Tahoma" pitchFamily="34" charset="0"/>
                <a:cs typeface="Tahoma" pitchFamily="34" charset="0"/>
              </a:rPr>
              <a:t>src</a:t>
            </a:r>
            <a:r>
              <a:rPr lang="en-US" sz="3600" spc="0" dirty="0" smtClean="0">
                <a:solidFill>
                  <a:schemeClr val="tx1">
                    <a:lumMod val="50000"/>
                  </a:schemeClr>
                </a:solidFill>
                <a:latin typeface="Georgia" pitchFamily="18" charset="0"/>
                <a:ea typeface="Tahoma" pitchFamily="34" charset="0"/>
                <a:cs typeface="Tahoma" pitchFamily="34" charset="0"/>
              </a:rPr>
              <a:t>="URL"&gt;&lt;/</a:t>
            </a:r>
            <a:r>
              <a:rPr lang="en-US" sz="3600" spc="0" dirty="0" err="1" smtClean="0">
                <a:solidFill>
                  <a:schemeClr val="tx1">
                    <a:lumMod val="50000"/>
                  </a:schemeClr>
                </a:solidFill>
                <a:latin typeface="Georgia" pitchFamily="18" charset="0"/>
                <a:ea typeface="Tahoma" pitchFamily="34" charset="0"/>
                <a:cs typeface="Tahoma" pitchFamily="34" charset="0"/>
              </a:rPr>
              <a:t>iframe</a:t>
            </a:r>
            <a:r>
              <a:rPr lang="en-US" sz="3600" spc="0" dirty="0" smtClean="0">
                <a:solidFill>
                  <a:schemeClr val="tx1">
                    <a:lumMod val="50000"/>
                  </a:schemeClr>
                </a:solidFill>
                <a:latin typeface="Georgia" pitchFamily="18" charset="0"/>
                <a:ea typeface="Tahoma" pitchFamily="34" charset="0"/>
                <a:cs typeface="Tahoma" pitchFamily="34" charset="0"/>
              </a:rPr>
              <a:t>&gt;</a:t>
            </a:r>
          </a:p>
          <a:p>
            <a:pPr marL="228600" indent="-228600">
              <a:buFont typeface="Wingdings" pitchFamily="2" charset="2"/>
              <a:buChar char="Ø"/>
            </a:pPr>
            <a:r>
              <a:rPr lang="en-US" sz="3600" spc="0" dirty="0" smtClean="0">
                <a:solidFill>
                  <a:schemeClr val="tx1">
                    <a:lumMod val="50000"/>
                  </a:schemeClr>
                </a:solidFill>
                <a:latin typeface="Georgia" pitchFamily="18" charset="0"/>
                <a:ea typeface="Tahoma" pitchFamily="34" charset="0"/>
                <a:cs typeface="Tahoma" pitchFamily="34" charset="0"/>
              </a:rPr>
              <a:t> </a:t>
            </a:r>
            <a:r>
              <a:rPr lang="en-US" sz="3600" spc="0" dirty="0" err="1" smtClean="0">
                <a:solidFill>
                  <a:schemeClr val="tx1">
                    <a:lumMod val="50000"/>
                  </a:schemeClr>
                </a:solidFill>
                <a:latin typeface="Georgia" pitchFamily="18" charset="0"/>
                <a:ea typeface="Tahoma" pitchFamily="34" charset="0"/>
                <a:cs typeface="Tahoma" pitchFamily="34" charset="0"/>
              </a:rPr>
              <a:t>Iframe</a:t>
            </a:r>
            <a:r>
              <a:rPr lang="en-US" sz="3600" spc="0" dirty="0" smtClean="0">
                <a:solidFill>
                  <a:schemeClr val="tx1">
                    <a:lumMod val="50000"/>
                  </a:schemeClr>
                </a:solidFill>
                <a:latin typeface="Georgia" pitchFamily="18" charset="0"/>
                <a:ea typeface="Tahoma" pitchFamily="34" charset="0"/>
                <a:cs typeface="Tahoma" pitchFamily="34" charset="0"/>
              </a:rPr>
              <a:t> - Set Height and Width</a:t>
            </a:r>
          </a:p>
          <a:p>
            <a:pPr marL="228600" indent="-228600"/>
            <a:r>
              <a:rPr lang="en-US" sz="3600" spc="0" dirty="0" smtClean="0">
                <a:solidFill>
                  <a:schemeClr val="tx1">
                    <a:lumMod val="50000"/>
                  </a:schemeClr>
                </a:solidFill>
                <a:latin typeface="Georgia" pitchFamily="18" charset="0"/>
                <a:ea typeface="Tahoma" pitchFamily="34" charset="0"/>
                <a:cs typeface="Tahoma" pitchFamily="34" charset="0"/>
              </a:rPr>
              <a:t>&lt;</a:t>
            </a:r>
            <a:r>
              <a:rPr lang="en-US" sz="3600" spc="0" dirty="0" err="1" smtClean="0">
                <a:solidFill>
                  <a:schemeClr val="tx1">
                    <a:lumMod val="50000"/>
                  </a:schemeClr>
                </a:solidFill>
                <a:latin typeface="Georgia" pitchFamily="18" charset="0"/>
                <a:ea typeface="Tahoma" pitchFamily="34" charset="0"/>
                <a:cs typeface="Tahoma" pitchFamily="34" charset="0"/>
              </a:rPr>
              <a:t>iframe</a:t>
            </a:r>
            <a:r>
              <a:rPr lang="en-US" sz="3600" spc="0" dirty="0" smtClean="0">
                <a:solidFill>
                  <a:schemeClr val="tx1">
                    <a:lumMod val="50000"/>
                  </a:schemeClr>
                </a:solidFill>
                <a:latin typeface="Georgia" pitchFamily="18" charset="0"/>
                <a:ea typeface="Tahoma" pitchFamily="34" charset="0"/>
                <a:cs typeface="Tahoma" pitchFamily="34" charset="0"/>
              </a:rPr>
              <a:t> </a:t>
            </a:r>
            <a:r>
              <a:rPr lang="en-US" sz="3600" spc="0" dirty="0" err="1" smtClean="0">
                <a:solidFill>
                  <a:schemeClr val="tx1">
                    <a:lumMod val="50000"/>
                  </a:schemeClr>
                </a:solidFill>
                <a:latin typeface="Georgia" pitchFamily="18" charset="0"/>
                <a:ea typeface="Tahoma" pitchFamily="34" charset="0"/>
                <a:cs typeface="Tahoma" pitchFamily="34" charset="0"/>
              </a:rPr>
              <a:t>src</a:t>
            </a:r>
            <a:r>
              <a:rPr lang="en-US" sz="3600" spc="0" dirty="0" smtClean="0">
                <a:solidFill>
                  <a:schemeClr val="tx1">
                    <a:lumMod val="50000"/>
                  </a:schemeClr>
                </a:solidFill>
                <a:latin typeface="Georgia" pitchFamily="18" charset="0"/>
                <a:ea typeface="Tahoma" pitchFamily="34" charset="0"/>
                <a:cs typeface="Tahoma" pitchFamily="34" charset="0"/>
              </a:rPr>
              <a:t>=“html_tables.html" height="200" width="300"&gt;&lt;/</a:t>
            </a:r>
            <a:r>
              <a:rPr lang="en-US" sz="3600" spc="0" dirty="0" err="1" smtClean="0">
                <a:solidFill>
                  <a:schemeClr val="tx1">
                    <a:lumMod val="50000"/>
                  </a:schemeClr>
                </a:solidFill>
                <a:latin typeface="Georgia" pitchFamily="18" charset="0"/>
                <a:ea typeface="Tahoma" pitchFamily="34" charset="0"/>
                <a:cs typeface="Tahoma" pitchFamily="34" charset="0"/>
              </a:rPr>
              <a:t>iframe</a:t>
            </a:r>
            <a:r>
              <a:rPr lang="en-US" sz="3600" spc="0" dirty="0" smtClean="0">
                <a:solidFill>
                  <a:schemeClr val="tx1">
                    <a:lumMod val="50000"/>
                  </a:schemeClr>
                </a:solidFill>
                <a:latin typeface="Georgia" pitchFamily="18" charset="0"/>
                <a:ea typeface="Tahoma" pitchFamily="34" charset="0"/>
                <a:cs typeface="Tahoma" pitchFamily="34" charset="0"/>
              </a:rPr>
              <a:t>&gt;</a:t>
            </a:r>
            <a:endParaRPr lang="en-US" sz="3600" spc="0" dirty="0">
              <a:solidFill>
                <a:schemeClr val="tx1">
                  <a:lumMod val="50000"/>
                </a:schemeClr>
              </a:solidFill>
              <a:latin typeface="Georgia" pitchFamily="18" charset="0"/>
              <a:ea typeface="Tahoma" pitchFamily="34" charset="0"/>
              <a:cs typeface="Tahoma" pitchFamily="34" charset="0"/>
            </a:endParaRPr>
          </a:p>
        </p:txBody>
      </p:sp>
    </p:spTree>
    <p:extLst>
      <p:ext uri="{BB962C8B-B14F-4D97-AF65-F5344CB8AC3E}">
        <p14:creationId xmlns:p14="http://schemas.microsoft.com/office/powerpoint/2010/main" xmlns="" val="3049199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b="1" smtClean="0"/>
              <a:t>HTML Meta Elements</a:t>
            </a:r>
            <a:endParaRPr lang="en-US" b="1" dirty="0"/>
          </a:p>
        </p:txBody>
      </p:sp>
      <p:sp>
        <p:nvSpPr>
          <p:cNvPr id="3" name="Text Placeholder 2"/>
          <p:cNvSpPr>
            <a:spLocks noGrp="1"/>
          </p:cNvSpPr>
          <p:nvPr>
            <p:ph type="body" sz="quarter" idx="10"/>
          </p:nvPr>
        </p:nvSpPr>
        <p:spPr>
          <a:xfrm>
            <a:off x="365760" y="1371600"/>
            <a:ext cx="11704320" cy="5056769"/>
          </a:xfrm>
        </p:spPr>
        <p:txBody>
          <a:bodyPr/>
          <a:lstStyle/>
          <a:p>
            <a:pPr marL="228600" indent="-228600">
              <a:buFont typeface="Wingdings" pitchFamily="2" charset="2"/>
              <a:buChar char="Ø"/>
            </a:pPr>
            <a:r>
              <a:rPr lang="en-US" sz="3600" spc="0" dirty="0" smtClean="0">
                <a:solidFill>
                  <a:schemeClr val="tx1">
                    <a:lumMod val="50000"/>
                  </a:schemeClr>
                </a:solidFill>
                <a:latin typeface="Georgia" pitchFamily="18" charset="0"/>
                <a:ea typeface="Tahoma" pitchFamily="34" charset="0"/>
                <a:cs typeface="Tahoma" pitchFamily="34" charset="0"/>
              </a:rPr>
              <a:t>The &lt;meta&gt; element is used to specify which character set is used, page description, keywords, author, and other metadata.</a:t>
            </a:r>
          </a:p>
          <a:p>
            <a:pPr marL="228600" indent="-228600">
              <a:buFont typeface="Wingdings" pitchFamily="2" charset="2"/>
              <a:buChar char="Ø"/>
            </a:pPr>
            <a:r>
              <a:rPr lang="en-US" sz="3600" spc="0" dirty="0" smtClean="0">
                <a:solidFill>
                  <a:schemeClr val="tx1">
                    <a:lumMod val="50000"/>
                  </a:schemeClr>
                </a:solidFill>
                <a:latin typeface="Georgia" pitchFamily="18" charset="0"/>
                <a:ea typeface="Tahoma" pitchFamily="34" charset="0"/>
                <a:cs typeface="Tahoma" pitchFamily="34" charset="0"/>
              </a:rPr>
              <a:t>Metadata is used by browsers (how to display content), by search engines (keywords), and other web services.</a:t>
            </a:r>
          </a:p>
          <a:p>
            <a:pPr marL="228600" indent="-228600"/>
            <a:r>
              <a:rPr lang="en-US" sz="3600" dirty="0" smtClean="0"/>
              <a:t> </a:t>
            </a:r>
            <a:r>
              <a:rPr lang="en-US" sz="3200" b="1" dirty="0" smtClean="0">
                <a:solidFill>
                  <a:schemeClr val="bg2">
                    <a:lumMod val="10000"/>
                  </a:schemeClr>
                </a:solidFill>
              </a:rPr>
              <a:t>&lt;meta </a:t>
            </a:r>
            <a:r>
              <a:rPr lang="en-US" sz="3200" b="1" dirty="0" err="1" smtClean="0">
                <a:solidFill>
                  <a:schemeClr val="bg2">
                    <a:lumMod val="10000"/>
                  </a:schemeClr>
                </a:solidFill>
              </a:rPr>
              <a:t>charset</a:t>
            </a:r>
            <a:r>
              <a:rPr lang="en-US" sz="3200" b="1" dirty="0" smtClean="0">
                <a:solidFill>
                  <a:schemeClr val="bg2">
                    <a:lumMod val="10000"/>
                  </a:schemeClr>
                </a:solidFill>
              </a:rPr>
              <a:t>="UTF-8"&gt;</a:t>
            </a:r>
          </a:p>
          <a:p>
            <a:pPr marL="228600" indent="-228600"/>
            <a:r>
              <a:rPr lang="en-US" sz="3200" b="1" dirty="0" smtClean="0">
                <a:solidFill>
                  <a:schemeClr val="bg2">
                    <a:lumMod val="10000"/>
                  </a:schemeClr>
                </a:solidFill>
              </a:rPr>
              <a:t>  &lt;meta name="description" content="Educational Website"&gt;</a:t>
            </a:r>
          </a:p>
          <a:p>
            <a:pPr marL="228600" indent="-228600"/>
            <a:r>
              <a:rPr lang="en-US" sz="3200" b="1" dirty="0" smtClean="0">
                <a:solidFill>
                  <a:schemeClr val="bg2">
                    <a:lumMod val="10000"/>
                  </a:schemeClr>
                </a:solidFill>
              </a:rPr>
              <a:t>  &lt;meta name="keywords" content="Engineering college"&gt;</a:t>
            </a:r>
          </a:p>
          <a:p>
            <a:pPr marL="228600" indent="-228600"/>
            <a:r>
              <a:rPr lang="en-US" sz="3200" b="1" dirty="0" smtClean="0">
                <a:solidFill>
                  <a:schemeClr val="bg2">
                    <a:lumMod val="10000"/>
                  </a:schemeClr>
                </a:solidFill>
              </a:rPr>
              <a:t>  &lt;meta name="author" content="</a:t>
            </a:r>
            <a:r>
              <a:rPr lang="en-US" sz="3200" b="1" dirty="0" err="1" smtClean="0">
                <a:solidFill>
                  <a:schemeClr val="bg2">
                    <a:lumMod val="10000"/>
                  </a:schemeClr>
                </a:solidFill>
              </a:rPr>
              <a:t>SISTec</a:t>
            </a:r>
            <a:r>
              <a:rPr lang="en-US" sz="3200" b="1" dirty="0" smtClean="0">
                <a:solidFill>
                  <a:schemeClr val="bg2">
                    <a:lumMod val="10000"/>
                  </a:schemeClr>
                </a:solidFill>
              </a:rPr>
              <a:t>"&gt;</a:t>
            </a:r>
            <a:endParaRPr lang="en-US" sz="2400" b="1" dirty="0">
              <a:solidFill>
                <a:schemeClr val="bg2">
                  <a:lumMod val="10000"/>
                </a:schemeClr>
              </a:solidFill>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0"/>
            <a:ext cx="11704320" cy="914400"/>
          </a:xfrm>
        </p:spPr>
        <p:txBody>
          <a:bodyPr/>
          <a:lstStyle/>
          <a:p>
            <a:pPr algn="ctr"/>
            <a:r>
              <a:rPr b="1" smtClean="0"/>
              <a:t>Setting View Port Using Meta</a:t>
            </a:r>
            <a:endParaRPr lang="en-US" b="1" dirty="0"/>
          </a:p>
        </p:txBody>
      </p:sp>
      <p:sp>
        <p:nvSpPr>
          <p:cNvPr id="3" name="Text Placeholder 2"/>
          <p:cNvSpPr>
            <a:spLocks noGrp="1"/>
          </p:cNvSpPr>
          <p:nvPr>
            <p:ph type="body" sz="quarter" idx="10"/>
          </p:nvPr>
        </p:nvSpPr>
        <p:spPr>
          <a:xfrm>
            <a:off x="274637" y="906463"/>
            <a:ext cx="11704320" cy="5638800"/>
          </a:xfrm>
        </p:spPr>
        <p:txBody>
          <a:bodyPr/>
          <a:lstStyle/>
          <a:p>
            <a:pPr marL="228600" indent="-228600">
              <a:buFont typeface="Wingdings" pitchFamily="2" charset="2"/>
              <a:buChar char="Ø"/>
            </a:pPr>
            <a:r>
              <a:rPr lang="en-US" sz="3600" spc="0" dirty="0" smtClean="0">
                <a:solidFill>
                  <a:schemeClr val="tx1">
                    <a:lumMod val="50000"/>
                  </a:schemeClr>
                </a:solidFill>
                <a:latin typeface="Georgia" pitchFamily="18" charset="0"/>
                <a:ea typeface="Tahoma" pitchFamily="34" charset="0"/>
                <a:cs typeface="Tahoma" pitchFamily="34" charset="0"/>
              </a:rPr>
              <a:t>HTML5 introduced a method to let web designers take control over the viewport, through the &lt;meta&gt; tag.</a:t>
            </a:r>
          </a:p>
          <a:p>
            <a:pPr marL="228600" indent="-228600">
              <a:buFont typeface="Wingdings" pitchFamily="2" charset="2"/>
              <a:buChar char="Ø"/>
            </a:pPr>
            <a:r>
              <a:rPr lang="en-US" sz="3600" spc="0" dirty="0" smtClean="0">
                <a:solidFill>
                  <a:schemeClr val="tx1">
                    <a:lumMod val="50000"/>
                  </a:schemeClr>
                </a:solidFill>
                <a:latin typeface="Georgia" pitchFamily="18" charset="0"/>
                <a:ea typeface="Tahoma" pitchFamily="34" charset="0"/>
                <a:cs typeface="Tahoma" pitchFamily="34" charset="0"/>
              </a:rPr>
              <a:t>The viewport is the user's visible area of a web page. It varies with the device, and will be smaller on a mobile phone than on a computer screen.</a:t>
            </a:r>
          </a:p>
          <a:p>
            <a:pPr marL="228600" indent="-228600">
              <a:buFont typeface="Wingdings" pitchFamily="2" charset="2"/>
              <a:buChar char="Ø"/>
            </a:pPr>
            <a:r>
              <a:rPr lang="en-US" sz="3600" spc="0" dirty="0" smtClean="0">
                <a:solidFill>
                  <a:schemeClr val="tx1">
                    <a:lumMod val="50000"/>
                  </a:schemeClr>
                </a:solidFill>
                <a:latin typeface="Georgia" pitchFamily="18" charset="0"/>
                <a:ea typeface="Tahoma" pitchFamily="34" charset="0"/>
                <a:cs typeface="Tahoma" pitchFamily="34" charset="0"/>
              </a:rPr>
              <a:t>You should include the following &lt;meta&gt; viewport element in all your web pages:</a:t>
            </a:r>
          </a:p>
          <a:p>
            <a:pPr marL="228600" indent="-228600">
              <a:buFont typeface="Wingdings" pitchFamily="2" charset="2"/>
              <a:buChar char="Ø"/>
            </a:pPr>
            <a:r>
              <a:rPr lang="en-US" sz="3600" spc="0" dirty="0" smtClean="0">
                <a:solidFill>
                  <a:schemeClr val="tx1">
                    <a:lumMod val="50000"/>
                  </a:schemeClr>
                </a:solidFill>
                <a:latin typeface="Georgia" pitchFamily="18" charset="0"/>
                <a:ea typeface="Tahoma" pitchFamily="34" charset="0"/>
                <a:cs typeface="Tahoma" pitchFamily="34" charset="0"/>
              </a:rPr>
              <a:t>A &lt;meta&gt; viewport element gives the browser instructions on how to control the page's dimensions and scaling.</a:t>
            </a:r>
          </a:p>
          <a:p>
            <a:pPr marL="228600" indent="-228600"/>
            <a:r>
              <a:rPr lang="en-US" sz="3600" spc="0" dirty="0" smtClean="0">
                <a:solidFill>
                  <a:schemeClr val="tx1">
                    <a:lumMod val="50000"/>
                  </a:schemeClr>
                </a:solidFill>
                <a:latin typeface="Georgia" pitchFamily="18" charset="0"/>
                <a:ea typeface="Tahoma" pitchFamily="34" charset="0"/>
                <a:cs typeface="Tahoma" pitchFamily="34" charset="0"/>
              </a:rPr>
              <a:t/>
            </a:r>
            <a:br>
              <a:rPr lang="en-US" sz="3600" spc="0" dirty="0" smtClean="0">
                <a:solidFill>
                  <a:schemeClr val="tx1">
                    <a:lumMod val="50000"/>
                  </a:schemeClr>
                </a:solidFill>
                <a:latin typeface="Georgia" pitchFamily="18" charset="0"/>
                <a:ea typeface="Tahoma" pitchFamily="34" charset="0"/>
                <a:cs typeface="Tahoma" pitchFamily="34" charset="0"/>
              </a:rPr>
            </a:br>
            <a:endParaRPr lang="en-US" sz="3600" spc="0" dirty="0">
              <a:solidFill>
                <a:schemeClr val="tx1">
                  <a:lumMod val="50000"/>
                </a:schemeClr>
              </a:solidFill>
              <a:latin typeface="Georgia" pitchFamily="18" charset="0"/>
              <a:ea typeface="Tahoma" pitchFamily="34" charset="0"/>
              <a:cs typeface="Tahoma" pitchFamily="34" charset="0"/>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0"/>
            <a:ext cx="11704320" cy="914400"/>
          </a:xfrm>
        </p:spPr>
        <p:txBody>
          <a:bodyPr/>
          <a:lstStyle/>
          <a:p>
            <a:pPr algn="ctr"/>
            <a:r>
              <a:rPr b="1" smtClean="0"/>
              <a:t>Setting View Port Using Meta</a:t>
            </a:r>
            <a:endParaRPr lang="en-US" b="1" dirty="0"/>
          </a:p>
        </p:txBody>
      </p:sp>
      <p:sp>
        <p:nvSpPr>
          <p:cNvPr id="3" name="Text Placeholder 2"/>
          <p:cNvSpPr>
            <a:spLocks noGrp="1"/>
          </p:cNvSpPr>
          <p:nvPr>
            <p:ph type="body" sz="quarter" idx="10"/>
          </p:nvPr>
        </p:nvSpPr>
        <p:spPr>
          <a:xfrm>
            <a:off x="365760" y="1058862"/>
            <a:ext cx="11704320" cy="5755422"/>
          </a:xfrm>
        </p:spPr>
        <p:txBody>
          <a:bodyPr/>
          <a:lstStyle/>
          <a:p>
            <a:pPr marL="228600" indent="-228600"/>
            <a:r>
              <a:rPr lang="en-US" sz="3800" b="1" spc="0" dirty="0" smtClean="0">
                <a:solidFill>
                  <a:schemeClr val="tx1">
                    <a:lumMod val="50000"/>
                  </a:schemeClr>
                </a:solidFill>
                <a:latin typeface="Georgia" pitchFamily="18" charset="0"/>
                <a:ea typeface="Tahoma" pitchFamily="34" charset="0"/>
                <a:cs typeface="Tahoma" pitchFamily="34" charset="0"/>
              </a:rPr>
              <a:t>Syntax</a:t>
            </a:r>
            <a:r>
              <a:rPr lang="en-US" sz="3800" spc="0" dirty="0" smtClean="0">
                <a:solidFill>
                  <a:schemeClr val="tx1">
                    <a:lumMod val="50000"/>
                  </a:schemeClr>
                </a:solidFill>
                <a:latin typeface="Georgia" pitchFamily="18" charset="0"/>
                <a:ea typeface="Tahoma" pitchFamily="34" charset="0"/>
                <a:cs typeface="Tahoma" pitchFamily="34" charset="0"/>
              </a:rPr>
              <a:t>:</a:t>
            </a:r>
          </a:p>
          <a:p>
            <a:pPr marL="228600" indent="-228600"/>
            <a:r>
              <a:rPr lang="en-US" sz="3800" spc="0" dirty="0" smtClean="0">
                <a:solidFill>
                  <a:schemeClr val="tx1">
                    <a:lumMod val="50000"/>
                  </a:schemeClr>
                </a:solidFill>
                <a:latin typeface="Georgia" pitchFamily="18" charset="0"/>
                <a:ea typeface="Tahoma" pitchFamily="34" charset="0"/>
                <a:cs typeface="Tahoma" pitchFamily="34" charset="0"/>
              </a:rPr>
              <a:t>&lt;meta name="viewport" content="width=device-width, initial-scale=1.0"&gt;</a:t>
            </a:r>
          </a:p>
          <a:p>
            <a:pPr marL="228600" indent="-228600">
              <a:buFont typeface="Wingdings" pitchFamily="2" charset="2"/>
              <a:buChar char="Ø"/>
            </a:pPr>
            <a:r>
              <a:rPr lang="en-US" sz="3800" spc="0" dirty="0" smtClean="0">
                <a:solidFill>
                  <a:schemeClr val="tx1">
                    <a:lumMod val="50000"/>
                  </a:schemeClr>
                </a:solidFill>
                <a:latin typeface="Georgia" pitchFamily="18" charset="0"/>
                <a:ea typeface="Tahoma" pitchFamily="34" charset="0"/>
                <a:cs typeface="Tahoma" pitchFamily="34" charset="0"/>
              </a:rPr>
              <a:t>The width=device-width part sets the width of the page to follow the screen-width of the device (which will vary depending on the device).</a:t>
            </a:r>
          </a:p>
          <a:p>
            <a:pPr marL="228600" indent="-228600">
              <a:buFont typeface="Wingdings" pitchFamily="2" charset="2"/>
              <a:buChar char="Ø"/>
            </a:pPr>
            <a:r>
              <a:rPr lang="en-US" sz="3800" spc="0" dirty="0" smtClean="0">
                <a:solidFill>
                  <a:schemeClr val="tx1">
                    <a:lumMod val="50000"/>
                  </a:schemeClr>
                </a:solidFill>
                <a:latin typeface="Georgia" pitchFamily="18" charset="0"/>
                <a:ea typeface="Tahoma" pitchFamily="34" charset="0"/>
                <a:cs typeface="Tahoma" pitchFamily="34" charset="0"/>
              </a:rPr>
              <a:t>The initial-scale=1.0 part sets the initial zoom level when the page is first loaded by the browser.</a:t>
            </a:r>
          </a:p>
          <a:p>
            <a:pPr marL="228600" indent="-228600"/>
            <a:r>
              <a:rPr lang="en-US" sz="3800" spc="0" dirty="0" smtClean="0">
                <a:solidFill>
                  <a:schemeClr val="tx1">
                    <a:lumMod val="50000"/>
                  </a:schemeClr>
                </a:solidFill>
                <a:latin typeface="Georgia" pitchFamily="18" charset="0"/>
                <a:ea typeface="Tahoma" pitchFamily="34" charset="0"/>
                <a:cs typeface="Tahoma" pitchFamily="34" charset="0"/>
              </a:rPr>
              <a:t/>
            </a:r>
            <a:br>
              <a:rPr lang="en-US" sz="3800" spc="0" dirty="0" smtClean="0">
                <a:solidFill>
                  <a:schemeClr val="tx1">
                    <a:lumMod val="50000"/>
                  </a:schemeClr>
                </a:solidFill>
                <a:latin typeface="Georgia" pitchFamily="18" charset="0"/>
                <a:ea typeface="Tahoma" pitchFamily="34" charset="0"/>
                <a:cs typeface="Tahoma" pitchFamily="34" charset="0"/>
              </a:rPr>
            </a:br>
            <a:endParaRPr lang="en-US" sz="3800" spc="0" dirty="0">
              <a:solidFill>
                <a:schemeClr val="tx1">
                  <a:lumMod val="50000"/>
                </a:schemeClr>
              </a:solidFill>
              <a:latin typeface="Georgia" pitchFamily="18" charset="0"/>
              <a:ea typeface="Tahoma" pitchFamily="34" charset="0"/>
              <a:cs typeface="Tahoma" pitchFamily="34" charset="0"/>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097280"/>
            <a:ext cx="7986077" cy="1200329"/>
          </a:xfrm>
        </p:spPr>
        <p:txBody>
          <a:bodyPr/>
          <a:lstStyle/>
          <a:p>
            <a:r>
              <a:rPr lang="en-US" dirty="0" smtClean="0"/>
              <a:t>Media in HTML5</a:t>
            </a:r>
            <a:endParaRPr lang="en-US" dirty="0"/>
          </a:p>
        </p:txBody>
      </p:sp>
    </p:spTree>
    <p:extLst>
      <p:ext uri="{BB962C8B-B14F-4D97-AF65-F5344CB8AC3E}">
        <p14:creationId xmlns:p14="http://schemas.microsoft.com/office/powerpoint/2010/main" xmlns="" val="38694558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in HTML5</a:t>
            </a:r>
            <a:endParaRPr lang="en-US" dirty="0"/>
          </a:p>
        </p:txBody>
      </p:sp>
      <p:sp>
        <p:nvSpPr>
          <p:cNvPr id="4" name="Text Placeholder 3"/>
          <p:cNvSpPr>
            <a:spLocks noGrp="1"/>
          </p:cNvSpPr>
          <p:nvPr>
            <p:ph type="body" sz="quarter" idx="11"/>
          </p:nvPr>
        </p:nvSpPr>
        <p:spPr>
          <a:xfrm>
            <a:off x="427037" y="1516062"/>
            <a:ext cx="5486400" cy="5078313"/>
          </a:xfrm>
        </p:spPr>
        <p:txBody>
          <a:bodyPr/>
          <a:lstStyle/>
          <a:p>
            <a:pPr>
              <a:lnSpc>
                <a:spcPct val="100000"/>
              </a:lnSpc>
              <a:buFont typeface="Wingdings" pitchFamily="2" charset="2"/>
              <a:buChar char="Ø"/>
              <a:defRPr/>
            </a:pPr>
            <a:r>
              <a:rPr lang="en-US" sz="2800" spc="-30" dirty="0">
                <a:solidFill>
                  <a:schemeClr val="tx1">
                    <a:lumMod val="50000"/>
                  </a:schemeClr>
                </a:solidFill>
                <a:latin typeface="Georgia" pitchFamily="18" charset="0"/>
                <a:ea typeface="Tahoma" pitchFamily="34" charset="0"/>
                <a:cs typeface="Tahoma" pitchFamily="34" charset="0"/>
              </a:rPr>
              <a:t>Multimedia is a key component of a high-quality Web browsing experience</a:t>
            </a:r>
          </a:p>
          <a:p>
            <a:pPr>
              <a:lnSpc>
                <a:spcPct val="100000"/>
              </a:lnSpc>
              <a:buFont typeface="Wingdings" pitchFamily="2" charset="2"/>
              <a:buChar char="Ø"/>
              <a:defRPr/>
            </a:pPr>
            <a:r>
              <a:rPr lang="en-US" sz="2800" spc="-30" dirty="0">
                <a:solidFill>
                  <a:schemeClr val="tx1">
                    <a:lumMod val="50000"/>
                  </a:schemeClr>
                </a:solidFill>
                <a:latin typeface="Georgia" pitchFamily="18" charset="0"/>
                <a:ea typeface="Tahoma" pitchFamily="34" charset="0"/>
                <a:cs typeface="Tahoma" pitchFamily="34" charset="0"/>
              </a:rPr>
              <a:t>Before HTML5, browsers depended on plug-ins and media players to allow users to listen to music and watch videos</a:t>
            </a:r>
          </a:p>
          <a:p>
            <a:pPr>
              <a:lnSpc>
                <a:spcPct val="100000"/>
              </a:lnSpc>
              <a:buFont typeface="Wingdings" pitchFamily="2" charset="2"/>
              <a:buChar char="Ø"/>
              <a:defRPr/>
            </a:pPr>
            <a:r>
              <a:rPr lang="en-US" sz="2800" spc="-30" dirty="0">
                <a:solidFill>
                  <a:schemeClr val="tx1">
                    <a:lumMod val="50000"/>
                  </a:schemeClr>
                </a:solidFill>
                <a:latin typeface="Georgia" pitchFamily="18" charset="0"/>
                <a:ea typeface="Tahoma" pitchFamily="34" charset="0"/>
                <a:cs typeface="Tahoma" pitchFamily="34" charset="0"/>
              </a:rPr>
              <a:t>Now, browsers that support HTML5 can provide access to multimedia with the &lt;video&gt; and &lt;audio&gt; tags</a:t>
            </a:r>
          </a:p>
        </p:txBody>
      </p:sp>
      <p:sp>
        <p:nvSpPr>
          <p:cNvPr id="6" name="Picture Placeholder 5" descr="Image showing a headset and monitor."/>
          <p:cNvSpPr>
            <a:spLocks noGrp="1"/>
          </p:cNvSpPr>
          <p:nvPr>
            <p:ph type="pic" sz="quarter" idx="10"/>
          </p:nvPr>
        </p:nvSpPr>
        <p:spPr>
          <a:xfrm>
            <a:off x="6217920" y="0"/>
            <a:ext cx="6217920" cy="6995160"/>
          </a:xfrm>
          <a:solidFill>
            <a:srgbClr val="FFC20B"/>
          </a:solidFill>
        </p:spPr>
      </p:sp>
      <p:pic>
        <p:nvPicPr>
          <p:cNvPr id="8" name="Picture 7" descr="Image showing a headset and monitor."/>
          <p:cNvPicPr>
            <a:picLocks noChangeAspect="1"/>
          </p:cNvPicPr>
          <p:nvPr/>
        </p:nvPicPr>
        <p:blipFill>
          <a:blip r:embed="rId3"/>
          <a:stretch>
            <a:fillRect/>
          </a:stretch>
        </p:blipFill>
        <p:spPr>
          <a:xfrm>
            <a:off x="7742237" y="2582862"/>
            <a:ext cx="4028349" cy="2750282"/>
          </a:xfrm>
          <a:prstGeom prst="rect">
            <a:avLst/>
          </a:prstGeom>
        </p:spPr>
      </p:pic>
      <p:pic>
        <p:nvPicPr>
          <p:cNvPr id="9" name="Picture 8" descr="Image showing a headset and monitor."/>
          <p:cNvPicPr>
            <a:picLocks noChangeAspect="1"/>
          </p:cNvPicPr>
          <p:nvPr/>
        </p:nvPicPr>
        <p:blipFill>
          <a:blip r:embed="rId4"/>
          <a:stretch>
            <a:fillRect/>
          </a:stretch>
        </p:blipFill>
        <p:spPr>
          <a:xfrm>
            <a:off x="6838088" y="1516062"/>
            <a:ext cx="1601622" cy="1751662"/>
          </a:xfrm>
          <a:prstGeom prst="rect">
            <a:avLst/>
          </a:prstGeom>
        </p:spPr>
      </p:pic>
    </p:spTree>
    <p:extLst>
      <p:ext uri="{BB962C8B-B14F-4D97-AF65-F5344CB8AC3E}">
        <p14:creationId xmlns:p14="http://schemas.microsoft.com/office/powerpoint/2010/main" xmlns="" val="18177380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Tags</a:t>
            </a:r>
            <a:endParaRPr lang="en-US" dirty="0"/>
          </a:p>
        </p:txBody>
      </p:sp>
      <p:sp>
        <p:nvSpPr>
          <p:cNvPr id="3" name="Text Placeholder 2"/>
          <p:cNvSpPr>
            <a:spLocks noGrp="1"/>
          </p:cNvSpPr>
          <p:nvPr>
            <p:ph type="body" sz="quarter" idx="10"/>
          </p:nvPr>
        </p:nvSpPr>
        <p:spPr>
          <a:xfrm>
            <a:off x="365760" y="1371600"/>
            <a:ext cx="11704320" cy="2062103"/>
          </a:xfrm>
        </p:spPr>
        <p:txBody>
          <a:bodyPr/>
          <a:lstStyle/>
          <a:p>
            <a:pPr marL="228600" indent="-228600">
              <a:lnSpc>
                <a:spcPct val="100000"/>
              </a:lnSpc>
              <a:buFont typeface="Wingdings" pitchFamily="2" charset="2"/>
              <a:buChar char="Ø"/>
              <a:defRPr/>
            </a:pPr>
            <a:r>
              <a:rPr lang="en-US" dirty="0">
                <a:solidFill>
                  <a:schemeClr val="tx1">
                    <a:lumMod val="50000"/>
                  </a:schemeClr>
                </a:solidFill>
                <a:latin typeface="Georgia" pitchFamily="18" charset="0"/>
                <a:ea typeface="Tahoma" pitchFamily="34" charset="0"/>
                <a:cs typeface="Tahoma" pitchFamily="34" charset="0"/>
              </a:rPr>
              <a:t>You can embed video into HTML documents using the &lt;video&gt; element</a:t>
            </a:r>
          </a:p>
          <a:p>
            <a:pPr marL="228600" indent="-228600">
              <a:lnSpc>
                <a:spcPct val="100000"/>
              </a:lnSpc>
              <a:buFont typeface="Wingdings" pitchFamily="2" charset="2"/>
              <a:buChar char="Ø"/>
              <a:defRPr/>
            </a:pPr>
            <a:r>
              <a:rPr lang="en-US" dirty="0">
                <a:solidFill>
                  <a:schemeClr val="tx1">
                    <a:lumMod val="50000"/>
                  </a:schemeClr>
                </a:solidFill>
                <a:latin typeface="Georgia" pitchFamily="18" charset="0"/>
                <a:ea typeface="Tahoma" pitchFamily="34" charset="0"/>
                <a:cs typeface="Tahoma" pitchFamily="34" charset="0"/>
              </a:rPr>
              <a:t>Use the source attribute to point to the location of the video file</a:t>
            </a:r>
          </a:p>
          <a:p>
            <a:pPr marL="228600" indent="-228600">
              <a:lnSpc>
                <a:spcPct val="100000"/>
              </a:lnSpc>
              <a:buFont typeface="Wingdings" pitchFamily="2" charset="2"/>
              <a:buChar char="Ø"/>
              <a:defRPr/>
            </a:pPr>
            <a:r>
              <a:rPr lang="en-US" dirty="0">
                <a:solidFill>
                  <a:schemeClr val="tx1">
                    <a:lumMod val="50000"/>
                  </a:schemeClr>
                </a:solidFill>
                <a:latin typeface="Georgia" pitchFamily="18" charset="0"/>
                <a:ea typeface="Tahoma" pitchFamily="34" charset="0"/>
                <a:cs typeface="Tahoma" pitchFamily="34" charset="0"/>
              </a:rPr>
              <a:t>The height and width attributes help determine how the video will appear on a Web page</a:t>
            </a:r>
          </a:p>
        </p:txBody>
      </p:sp>
      <p:sp>
        <p:nvSpPr>
          <p:cNvPr id="4" name="Rectangle 3"/>
          <p:cNvSpPr/>
          <p:nvPr/>
        </p:nvSpPr>
        <p:spPr>
          <a:xfrm>
            <a:off x="655637" y="4564062"/>
            <a:ext cx="11049000" cy="461665"/>
          </a:xfrm>
          <a:prstGeom prst="rect">
            <a:avLst/>
          </a:prstGeom>
        </p:spPr>
        <p:txBody>
          <a:bodyPr wrap="square">
            <a:spAutoFit/>
          </a:bodyPr>
          <a:lstStyle/>
          <a:p>
            <a:pPr algn="ctr"/>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video</a:t>
            </a:r>
            <a:r>
              <a:rPr lang="en-US" sz="2400" dirty="0">
                <a:solidFill>
                  <a:srgbClr val="000000"/>
                </a:solidFill>
                <a:highlight>
                  <a:srgbClr val="FFFFFF"/>
                </a:highlight>
                <a:latin typeface="Consolas"/>
              </a:rPr>
              <a:t> </a:t>
            </a:r>
            <a:r>
              <a:rPr lang="en-US" sz="2400" dirty="0" err="1">
                <a:solidFill>
                  <a:srgbClr val="CF4820"/>
                </a:solidFill>
                <a:highlight>
                  <a:srgbClr val="FFFFFF"/>
                </a:highlight>
                <a:latin typeface="Consolas"/>
              </a:rPr>
              <a:t>src</a:t>
            </a:r>
            <a:r>
              <a:rPr lang="en-US" sz="2400" dirty="0" smtClean="0">
                <a:solidFill>
                  <a:srgbClr val="4F76AC"/>
                </a:solidFill>
                <a:highlight>
                  <a:srgbClr val="FFFFFF"/>
                </a:highlight>
                <a:latin typeface="Consolas"/>
              </a:rPr>
              <a:t>=”cat_vid.mp4</a:t>
            </a:r>
            <a:r>
              <a:rPr lang="en-US" sz="2400" dirty="0">
                <a:solidFill>
                  <a:srgbClr val="4F76AC"/>
                </a:solidFill>
                <a:highlight>
                  <a:srgbClr val="FFFFFF"/>
                </a:highlight>
                <a:latin typeface="Consolas"/>
              </a:rPr>
              <a:t>"</a:t>
            </a:r>
            <a:r>
              <a:rPr lang="en-US" sz="2400" dirty="0">
                <a:solidFill>
                  <a:srgbClr val="000000"/>
                </a:solidFill>
                <a:highlight>
                  <a:srgbClr val="FFFFFF"/>
                </a:highlight>
                <a:latin typeface="Consolas"/>
              </a:rPr>
              <a:t> </a:t>
            </a:r>
            <a:r>
              <a:rPr lang="en-US" sz="2400" dirty="0" smtClean="0">
                <a:solidFill>
                  <a:srgbClr val="CF4820"/>
                </a:solidFill>
                <a:highlight>
                  <a:srgbClr val="FFFFFF"/>
                </a:highlight>
                <a:latin typeface="Consolas"/>
              </a:rPr>
              <a:t>height</a:t>
            </a:r>
            <a:r>
              <a:rPr lang="en-US" sz="2400" dirty="0" smtClean="0">
                <a:solidFill>
                  <a:srgbClr val="4F76AC"/>
                </a:solidFill>
                <a:highlight>
                  <a:srgbClr val="FFFFFF"/>
                </a:highlight>
                <a:latin typeface="Consolas"/>
              </a:rPr>
              <a:t>=“300”</a:t>
            </a:r>
            <a:r>
              <a:rPr lang="en-US" sz="2400" dirty="0" smtClean="0">
                <a:solidFill>
                  <a:srgbClr val="000000"/>
                </a:solidFill>
                <a:highlight>
                  <a:srgbClr val="FFFFFF"/>
                </a:highlight>
                <a:latin typeface="Consolas"/>
              </a:rPr>
              <a:t> </a:t>
            </a:r>
            <a:r>
              <a:rPr lang="en-US" sz="2400" dirty="0" smtClean="0">
                <a:solidFill>
                  <a:srgbClr val="CF4820"/>
                </a:solidFill>
                <a:highlight>
                  <a:srgbClr val="FFFFFF"/>
                </a:highlight>
                <a:latin typeface="Consolas"/>
              </a:rPr>
              <a:t>width</a:t>
            </a:r>
            <a:r>
              <a:rPr lang="en-US" sz="2400" dirty="0" smtClean="0">
                <a:solidFill>
                  <a:srgbClr val="4F76AC"/>
                </a:solidFill>
                <a:highlight>
                  <a:srgbClr val="FFFFFF"/>
                </a:highlight>
                <a:latin typeface="Consolas"/>
              </a:rPr>
              <a:t>=“400”&gt;</a:t>
            </a:r>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video</a:t>
            </a:r>
            <a:r>
              <a:rPr lang="en-US" sz="2400" dirty="0">
                <a:solidFill>
                  <a:srgbClr val="4F76AC"/>
                </a:solidFill>
                <a:highlight>
                  <a:srgbClr val="FFFFFF"/>
                </a:highlight>
                <a:latin typeface="Consolas"/>
              </a:rPr>
              <a:t>&gt;</a:t>
            </a:r>
            <a:endParaRPr lang="en-US" sz="2400" dirty="0"/>
          </a:p>
        </p:txBody>
      </p:sp>
    </p:spTree>
    <p:extLst>
      <p:ext uri="{BB962C8B-B14F-4D97-AF65-F5344CB8AC3E}">
        <p14:creationId xmlns:p14="http://schemas.microsoft.com/office/powerpoint/2010/main" xmlns="" val="1862875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Control Attributes</a:t>
            </a:r>
            <a:endParaRPr lang="en-US" dirty="0"/>
          </a:p>
        </p:txBody>
      </p:sp>
      <p:sp>
        <p:nvSpPr>
          <p:cNvPr id="3" name="Text Placeholder 2"/>
          <p:cNvSpPr>
            <a:spLocks noGrp="1"/>
          </p:cNvSpPr>
          <p:nvPr>
            <p:ph type="body" sz="quarter" idx="10"/>
          </p:nvPr>
        </p:nvSpPr>
        <p:spPr>
          <a:xfrm>
            <a:off x="365760" y="1371600"/>
            <a:ext cx="5852477" cy="1908215"/>
          </a:xfrm>
        </p:spPr>
        <p:txBody>
          <a:bodyPr/>
          <a:lstStyle/>
          <a:p>
            <a:pPr marL="228600" indent="-228600">
              <a:lnSpc>
                <a:spcPct val="100000"/>
              </a:lnSpc>
              <a:buFont typeface="Wingdings" pitchFamily="2" charset="2"/>
              <a:buChar char="Ø"/>
              <a:defRPr/>
            </a:pPr>
            <a:r>
              <a:rPr lang="en-US" dirty="0">
                <a:solidFill>
                  <a:schemeClr val="tx1">
                    <a:lumMod val="50000"/>
                  </a:schemeClr>
                </a:solidFill>
                <a:latin typeface="Georgia" pitchFamily="18" charset="0"/>
                <a:ea typeface="Tahoma" pitchFamily="34" charset="0"/>
                <a:cs typeface="Tahoma" pitchFamily="34" charset="0"/>
              </a:rPr>
              <a:t>There are a number of other attributes that can be used with the video tag to add control of the video</a:t>
            </a:r>
          </a:p>
        </p:txBody>
      </p:sp>
      <p:graphicFrame>
        <p:nvGraphicFramePr>
          <p:cNvPr id="5" name="Table 4" descr="Table showing video control attributes."/>
          <p:cNvGraphicFramePr>
            <a:graphicFrameLocks noGrp="1"/>
          </p:cNvGraphicFramePr>
          <p:nvPr>
            <p:extLst>
              <p:ext uri="{D42A27DB-BD31-4B8C-83A1-F6EECF244321}">
                <p14:modId xmlns:p14="http://schemas.microsoft.com/office/powerpoint/2010/main" xmlns="" val="1177097030"/>
              </p:ext>
            </p:extLst>
          </p:nvPr>
        </p:nvGraphicFramePr>
        <p:xfrm>
          <a:off x="427037" y="3344862"/>
          <a:ext cx="5761037" cy="2691048"/>
        </p:xfrm>
        <a:graphic>
          <a:graphicData uri="http://schemas.openxmlformats.org/drawingml/2006/table">
            <a:tbl>
              <a:tblPr firstRow="1" bandRow="1">
                <a:tableStyleId>{073A0DAA-6AF3-43AB-8588-CEC1D06C72B9}</a:tableStyleId>
              </a:tblPr>
              <a:tblGrid>
                <a:gridCol w="1555969"/>
                <a:gridCol w="4205068"/>
              </a:tblGrid>
              <a:tr h="496488">
                <a:tc>
                  <a:txBody>
                    <a:bodyPr/>
                    <a:lstStyle/>
                    <a:p>
                      <a:r>
                        <a:rPr lang="en-US" sz="1800" b="1" dirty="0" smtClean="0">
                          <a:latin typeface="Consolas"/>
                          <a:cs typeface="Consolas"/>
                        </a:rPr>
                        <a:t>poster</a:t>
                      </a:r>
                      <a:endParaRPr lang="en-US" sz="1800" b="1" dirty="0">
                        <a:latin typeface="Consolas"/>
                        <a:cs typeface="Consolas"/>
                      </a:endParaRPr>
                    </a:p>
                  </a:txBody>
                  <a:tcPr/>
                </a:tc>
                <a:tc>
                  <a:txBody>
                    <a:bodyPr/>
                    <a:lstStyle/>
                    <a:p>
                      <a:r>
                        <a:rPr lang="en-US" sz="1800" dirty="0" smtClean="0"/>
                        <a:t>displays a static image before the video loads</a:t>
                      </a:r>
                      <a:endParaRPr lang="en-US" sz="1800" dirty="0"/>
                    </a:p>
                  </a:txBody>
                  <a:tcPr/>
                </a:tc>
              </a:tr>
              <a:tr h="496488">
                <a:tc>
                  <a:txBody>
                    <a:bodyPr/>
                    <a:lstStyle/>
                    <a:p>
                      <a:r>
                        <a:rPr lang="en-US" sz="1800" b="1" dirty="0" err="1" smtClean="0">
                          <a:latin typeface="Consolas"/>
                          <a:cs typeface="Consolas"/>
                        </a:rPr>
                        <a:t>autoplay</a:t>
                      </a:r>
                      <a:endParaRPr lang="en-US" sz="1800" b="1" dirty="0">
                        <a:latin typeface="Consolas"/>
                        <a:cs typeface="Consolas"/>
                      </a:endParaRPr>
                    </a:p>
                  </a:txBody>
                  <a:tcPr/>
                </a:tc>
                <a:tc>
                  <a:txBody>
                    <a:bodyPr/>
                    <a:lstStyle/>
                    <a:p>
                      <a:r>
                        <a:rPr lang="en-US" sz="1800" dirty="0" smtClean="0"/>
                        <a:t>starts playing the video automatically upon page</a:t>
                      </a:r>
                      <a:r>
                        <a:rPr lang="en-US" sz="1800" baseline="0" dirty="0" smtClean="0"/>
                        <a:t> load</a:t>
                      </a:r>
                      <a:endParaRPr lang="en-US" sz="1800" dirty="0"/>
                    </a:p>
                  </a:txBody>
                  <a:tcPr/>
                </a:tc>
              </a:tr>
              <a:tr h="496488">
                <a:tc>
                  <a:txBody>
                    <a:bodyPr/>
                    <a:lstStyle/>
                    <a:p>
                      <a:r>
                        <a:rPr lang="en-US" sz="1800" b="1" dirty="0" smtClean="0">
                          <a:latin typeface="Consolas"/>
                          <a:cs typeface="Consolas"/>
                        </a:rPr>
                        <a:t>controls</a:t>
                      </a:r>
                      <a:endParaRPr lang="en-US" sz="1800" b="1" dirty="0">
                        <a:latin typeface="Consolas"/>
                        <a:cs typeface="Consolas"/>
                      </a:endParaRPr>
                    </a:p>
                  </a:txBody>
                  <a:tcPr/>
                </a:tc>
                <a:tc>
                  <a:txBody>
                    <a:bodyPr/>
                    <a:lstStyle/>
                    <a:p>
                      <a:r>
                        <a:rPr lang="en-US" sz="1800" dirty="0" smtClean="0"/>
                        <a:t>displays</a:t>
                      </a:r>
                      <a:r>
                        <a:rPr lang="en-US" sz="1800" baseline="0" dirty="0" smtClean="0"/>
                        <a:t> controls for controlling the volume, playing, pausing, and stopping the video</a:t>
                      </a:r>
                      <a:endParaRPr lang="en-US" sz="1800" dirty="0"/>
                    </a:p>
                  </a:txBody>
                  <a:tcPr/>
                </a:tc>
              </a:tr>
              <a:tr h="496488">
                <a:tc>
                  <a:txBody>
                    <a:bodyPr/>
                    <a:lstStyle/>
                    <a:p>
                      <a:r>
                        <a:rPr lang="en-US" sz="1800" b="1" dirty="0" smtClean="0">
                          <a:latin typeface="Consolas"/>
                          <a:cs typeface="Consolas"/>
                        </a:rPr>
                        <a:t>loop</a:t>
                      </a:r>
                      <a:endParaRPr lang="en-US" sz="1800" b="1" dirty="0">
                        <a:latin typeface="Consolas"/>
                        <a:cs typeface="Consolas"/>
                      </a:endParaRPr>
                    </a:p>
                  </a:txBody>
                  <a:tcPr/>
                </a:tc>
                <a:tc>
                  <a:txBody>
                    <a:bodyPr/>
                    <a:lstStyle/>
                    <a:p>
                      <a:r>
                        <a:rPr lang="en-US" sz="1800" dirty="0" smtClean="0"/>
                        <a:t>plays</a:t>
                      </a:r>
                      <a:r>
                        <a:rPr lang="en-US" sz="1800" baseline="0" dirty="0" smtClean="0"/>
                        <a:t> the video on repeat</a:t>
                      </a:r>
                      <a:endParaRPr lang="en-US" sz="1800" dirty="0"/>
                    </a:p>
                  </a:txBody>
                  <a:tcPr/>
                </a:tc>
              </a:tr>
            </a:tbl>
          </a:graphicData>
        </a:graphic>
      </p:graphicFrame>
      <p:sp>
        <p:nvSpPr>
          <p:cNvPr id="7" name="Rectangle 6"/>
          <p:cNvSpPr/>
          <p:nvPr/>
        </p:nvSpPr>
        <p:spPr>
          <a:xfrm>
            <a:off x="6675437" y="1287462"/>
            <a:ext cx="5410200" cy="5016757"/>
          </a:xfrm>
          <a:prstGeom prst="rect">
            <a:avLst/>
          </a:prstGeom>
          <a:ln>
            <a:solidFill>
              <a:srgbClr val="FEB900"/>
            </a:solidFill>
          </a:ln>
        </p:spPr>
        <p:txBody>
          <a:bodyPr wrap="square">
            <a:spAutoFit/>
          </a:bodyPr>
          <a:lstStyle/>
          <a:p>
            <a:endParaRPr lang="en-US" sz="3200" dirty="0" smtClean="0">
              <a:solidFill>
                <a:srgbClr val="4F76AC"/>
              </a:solidFill>
              <a:highlight>
                <a:srgbClr val="FFFFFF"/>
              </a:highlight>
              <a:latin typeface="Consolas"/>
            </a:endParaRPr>
          </a:p>
          <a:p>
            <a:r>
              <a:rPr lang="en-US" sz="3200" dirty="0" smtClean="0">
                <a:solidFill>
                  <a:srgbClr val="4F76AC"/>
                </a:solidFill>
                <a:highlight>
                  <a:srgbClr val="FFFFFF"/>
                </a:highlight>
                <a:latin typeface="Consolas"/>
              </a:rPr>
              <a:t>&lt;</a:t>
            </a:r>
            <a:r>
              <a:rPr lang="en-US" sz="3200" dirty="0">
                <a:solidFill>
                  <a:srgbClr val="823125"/>
                </a:solidFill>
                <a:highlight>
                  <a:srgbClr val="FFFFFF"/>
                </a:highlight>
                <a:latin typeface="Consolas"/>
              </a:rPr>
              <a:t>video</a:t>
            </a:r>
            <a:r>
              <a:rPr lang="en-US" sz="3200" dirty="0">
                <a:solidFill>
                  <a:srgbClr val="000000"/>
                </a:solidFill>
                <a:highlight>
                  <a:srgbClr val="FFFFFF"/>
                </a:highlight>
                <a:latin typeface="Consolas"/>
              </a:rPr>
              <a:t> </a:t>
            </a:r>
          </a:p>
          <a:p>
            <a:r>
              <a:rPr lang="hr-HR" sz="3200" dirty="0">
                <a:solidFill>
                  <a:srgbClr val="000000"/>
                </a:solidFill>
                <a:highlight>
                  <a:srgbClr val="FFFFFF"/>
                </a:highlight>
                <a:latin typeface="Consolas"/>
              </a:rPr>
              <a:t>   </a:t>
            </a:r>
            <a:r>
              <a:rPr lang="hr-HR" sz="3200" dirty="0" smtClean="0">
                <a:solidFill>
                  <a:srgbClr val="CF4820"/>
                </a:solidFill>
                <a:highlight>
                  <a:srgbClr val="FFFFFF"/>
                </a:highlight>
                <a:latin typeface="Consolas"/>
              </a:rPr>
              <a:t>src</a:t>
            </a:r>
            <a:r>
              <a:rPr lang="hr-HR" sz="3200" dirty="0">
                <a:solidFill>
                  <a:srgbClr val="4F76AC"/>
                </a:solidFill>
                <a:highlight>
                  <a:srgbClr val="FFFFFF"/>
                </a:highlight>
                <a:latin typeface="Consolas"/>
              </a:rPr>
              <a:t>=“cat_vid.mp4</a:t>
            </a:r>
            <a:endParaRPr lang="hr-HR" sz="3200" dirty="0">
              <a:solidFill>
                <a:srgbClr val="000000"/>
              </a:solidFill>
              <a:highlight>
                <a:srgbClr val="FFFFFF"/>
              </a:highlight>
              <a:latin typeface="Consolas"/>
            </a:endParaRPr>
          </a:p>
          <a:p>
            <a:r>
              <a:rPr lang="en-US" sz="3200" dirty="0">
                <a:solidFill>
                  <a:srgbClr val="000000"/>
                </a:solidFill>
                <a:highlight>
                  <a:srgbClr val="FFFFFF"/>
                </a:highlight>
                <a:latin typeface="Consolas"/>
              </a:rPr>
              <a:t>   </a:t>
            </a:r>
            <a:r>
              <a:rPr lang="en-US" sz="3200" dirty="0" smtClean="0">
                <a:solidFill>
                  <a:srgbClr val="CF4820"/>
                </a:solidFill>
                <a:highlight>
                  <a:srgbClr val="FFFFFF"/>
                </a:highlight>
                <a:latin typeface="Consolas"/>
              </a:rPr>
              <a:t>width</a:t>
            </a:r>
            <a:r>
              <a:rPr lang="en-US" sz="3200" dirty="0">
                <a:solidFill>
                  <a:srgbClr val="4F76AC"/>
                </a:solidFill>
                <a:highlight>
                  <a:srgbClr val="FFFFFF"/>
                </a:highlight>
                <a:latin typeface="Consolas"/>
              </a:rPr>
              <a:t>="400"</a:t>
            </a:r>
            <a:r>
              <a:rPr lang="en-US" sz="3200" dirty="0">
                <a:solidFill>
                  <a:srgbClr val="000000"/>
                </a:solidFill>
                <a:highlight>
                  <a:srgbClr val="FFFFFF"/>
                </a:highlight>
                <a:latin typeface="Consolas"/>
              </a:rPr>
              <a:t> </a:t>
            </a:r>
          </a:p>
          <a:p>
            <a:r>
              <a:rPr lang="en-US" sz="3200" dirty="0">
                <a:solidFill>
                  <a:srgbClr val="000000"/>
                </a:solidFill>
                <a:highlight>
                  <a:srgbClr val="FFFFFF"/>
                </a:highlight>
                <a:latin typeface="Consolas"/>
              </a:rPr>
              <a:t>   </a:t>
            </a:r>
            <a:r>
              <a:rPr lang="en-US" sz="3200" dirty="0" smtClean="0">
                <a:solidFill>
                  <a:srgbClr val="CF4820"/>
                </a:solidFill>
                <a:highlight>
                  <a:srgbClr val="FFFFFF"/>
                </a:highlight>
                <a:latin typeface="Consolas"/>
              </a:rPr>
              <a:t>height</a:t>
            </a:r>
            <a:r>
              <a:rPr lang="en-US" sz="3200" dirty="0">
                <a:solidFill>
                  <a:srgbClr val="4F76AC"/>
                </a:solidFill>
                <a:highlight>
                  <a:srgbClr val="FFFFFF"/>
                </a:highlight>
                <a:latin typeface="Consolas"/>
              </a:rPr>
              <a:t>="300"</a:t>
            </a:r>
            <a:endParaRPr lang="en-US" sz="3200" dirty="0">
              <a:solidFill>
                <a:srgbClr val="000000"/>
              </a:solidFill>
              <a:highlight>
                <a:srgbClr val="FFFFFF"/>
              </a:highlight>
              <a:latin typeface="Consolas"/>
            </a:endParaRPr>
          </a:p>
          <a:p>
            <a:r>
              <a:rPr lang="pl-PL" sz="3200" dirty="0">
                <a:solidFill>
                  <a:srgbClr val="000000"/>
                </a:solidFill>
                <a:highlight>
                  <a:srgbClr val="FFFFFF"/>
                </a:highlight>
                <a:latin typeface="Consolas"/>
              </a:rPr>
              <a:t>   </a:t>
            </a:r>
            <a:r>
              <a:rPr lang="pl-PL" sz="3200" dirty="0" smtClean="0">
                <a:solidFill>
                  <a:srgbClr val="CF4820"/>
                </a:solidFill>
                <a:highlight>
                  <a:srgbClr val="FFFFFF"/>
                </a:highlight>
                <a:latin typeface="Consolas"/>
              </a:rPr>
              <a:t>poster</a:t>
            </a:r>
            <a:r>
              <a:rPr lang="pl-PL" sz="3200" dirty="0" smtClean="0">
                <a:solidFill>
                  <a:srgbClr val="4F76AC"/>
                </a:solidFill>
                <a:highlight>
                  <a:srgbClr val="FFFFFF"/>
                </a:highlight>
                <a:latin typeface="Consolas"/>
              </a:rPr>
              <a:t>=”meow.jpg"</a:t>
            </a:r>
            <a:endParaRPr lang="pl-PL" sz="3200" dirty="0">
              <a:solidFill>
                <a:srgbClr val="000000"/>
              </a:solidFill>
              <a:highlight>
                <a:srgbClr val="FFFFFF"/>
              </a:highlight>
              <a:latin typeface="Consolas"/>
            </a:endParaRPr>
          </a:p>
          <a:p>
            <a:r>
              <a:rPr lang="tr-TR" sz="3200" dirty="0">
                <a:solidFill>
                  <a:srgbClr val="000000"/>
                </a:solidFill>
                <a:highlight>
                  <a:srgbClr val="FFFFFF"/>
                </a:highlight>
                <a:latin typeface="Consolas"/>
              </a:rPr>
              <a:t>   </a:t>
            </a:r>
            <a:r>
              <a:rPr lang="tr-TR" sz="3200" dirty="0" err="1" smtClean="0">
                <a:solidFill>
                  <a:srgbClr val="CF4820"/>
                </a:solidFill>
                <a:highlight>
                  <a:srgbClr val="FFFFFF"/>
                </a:highlight>
                <a:latin typeface="Consolas"/>
              </a:rPr>
              <a:t>autoplay</a:t>
            </a:r>
            <a:endParaRPr lang="tr-TR" sz="3200" dirty="0">
              <a:solidFill>
                <a:srgbClr val="000000"/>
              </a:solidFill>
              <a:highlight>
                <a:srgbClr val="FFFFFF"/>
              </a:highlight>
              <a:latin typeface="Consolas"/>
            </a:endParaRPr>
          </a:p>
          <a:p>
            <a:r>
              <a:rPr lang="tr-TR" sz="3200" dirty="0">
                <a:solidFill>
                  <a:srgbClr val="000000"/>
                </a:solidFill>
                <a:highlight>
                  <a:srgbClr val="FFFFFF"/>
                </a:highlight>
                <a:latin typeface="Consolas"/>
              </a:rPr>
              <a:t>   </a:t>
            </a:r>
            <a:r>
              <a:rPr lang="tr-TR" sz="3200" dirty="0" err="1" smtClean="0">
                <a:solidFill>
                  <a:srgbClr val="CF4820"/>
                </a:solidFill>
                <a:highlight>
                  <a:srgbClr val="FFFFFF"/>
                </a:highlight>
                <a:latin typeface="Consolas"/>
              </a:rPr>
              <a:t>controls</a:t>
            </a:r>
            <a:endParaRPr lang="tr-TR" sz="3200" dirty="0">
              <a:solidFill>
                <a:srgbClr val="000000"/>
              </a:solidFill>
              <a:highlight>
                <a:srgbClr val="FFFFFF"/>
              </a:highlight>
              <a:latin typeface="Consolas"/>
            </a:endParaRPr>
          </a:p>
          <a:p>
            <a:r>
              <a:rPr lang="nl-NL" sz="3200" dirty="0">
                <a:solidFill>
                  <a:srgbClr val="000000"/>
                </a:solidFill>
                <a:highlight>
                  <a:srgbClr val="FFFFFF"/>
                </a:highlight>
                <a:latin typeface="Consolas"/>
              </a:rPr>
              <a:t>   </a:t>
            </a:r>
            <a:r>
              <a:rPr lang="nl-NL" sz="3200" dirty="0" smtClean="0">
                <a:solidFill>
                  <a:srgbClr val="CF4820"/>
                </a:solidFill>
                <a:highlight>
                  <a:srgbClr val="FFFFFF"/>
                </a:highlight>
                <a:latin typeface="Consolas"/>
              </a:rPr>
              <a:t>loop</a:t>
            </a:r>
            <a:r>
              <a:rPr lang="nl-NL" sz="3200" dirty="0">
                <a:solidFill>
                  <a:srgbClr val="4F76AC"/>
                </a:solidFill>
                <a:highlight>
                  <a:srgbClr val="FFFFFF"/>
                </a:highlight>
                <a:latin typeface="Consolas"/>
              </a:rPr>
              <a:t>&gt;</a:t>
            </a:r>
            <a:endParaRPr lang="nl-NL" sz="3200" dirty="0">
              <a:solidFill>
                <a:srgbClr val="000000"/>
              </a:solidFill>
              <a:highlight>
                <a:srgbClr val="FFFFFF"/>
              </a:highlight>
              <a:latin typeface="Consolas"/>
            </a:endParaRPr>
          </a:p>
          <a:p>
            <a:r>
              <a:rPr lang="nl-NL" sz="3200" dirty="0" smtClean="0">
                <a:solidFill>
                  <a:srgbClr val="4F76AC"/>
                </a:solidFill>
                <a:highlight>
                  <a:srgbClr val="FFFFFF"/>
                </a:highlight>
                <a:latin typeface="Consolas"/>
              </a:rPr>
              <a:t>&lt;</a:t>
            </a:r>
            <a:r>
              <a:rPr lang="nl-NL" sz="3200" dirty="0">
                <a:solidFill>
                  <a:srgbClr val="4F76AC"/>
                </a:solidFill>
                <a:highlight>
                  <a:srgbClr val="FFFFFF"/>
                </a:highlight>
                <a:latin typeface="Consolas"/>
              </a:rPr>
              <a:t>/</a:t>
            </a:r>
            <a:r>
              <a:rPr lang="nl-NL" sz="3200" dirty="0">
                <a:solidFill>
                  <a:srgbClr val="823125"/>
                </a:solidFill>
                <a:highlight>
                  <a:srgbClr val="FFFFFF"/>
                </a:highlight>
                <a:latin typeface="Consolas"/>
              </a:rPr>
              <a:t>video</a:t>
            </a:r>
            <a:r>
              <a:rPr lang="nl-NL" sz="3200" dirty="0">
                <a:solidFill>
                  <a:srgbClr val="4F76AC"/>
                </a:solidFill>
                <a:highlight>
                  <a:srgbClr val="FFFFFF"/>
                </a:highlight>
                <a:latin typeface="Consolas"/>
              </a:rPr>
              <a:t>&gt;</a:t>
            </a:r>
            <a:endParaRPr lang="en-US" sz="3200" dirty="0"/>
          </a:p>
        </p:txBody>
      </p:sp>
      <p:sp>
        <p:nvSpPr>
          <p:cNvPr id="8" name="TextBox 7"/>
          <p:cNvSpPr txBox="1"/>
          <p:nvPr/>
        </p:nvSpPr>
        <p:spPr>
          <a:xfrm>
            <a:off x="10104437" y="906462"/>
            <a:ext cx="1524000" cy="746871"/>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3200" dirty="0" smtClean="0">
                <a:solidFill>
                  <a:srgbClr val="107C10"/>
                </a:solidFill>
              </a:rPr>
              <a:t>HTML</a:t>
            </a:r>
          </a:p>
        </p:txBody>
      </p:sp>
    </p:spTree>
    <p:extLst>
      <p:ext uri="{BB962C8B-B14F-4D97-AF65-F5344CB8AC3E}">
        <p14:creationId xmlns:p14="http://schemas.microsoft.com/office/powerpoint/2010/main" xmlns="" val="20467614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Formats</a:t>
            </a:r>
            <a:endParaRPr lang="en-US" dirty="0"/>
          </a:p>
        </p:txBody>
      </p:sp>
      <p:sp>
        <p:nvSpPr>
          <p:cNvPr id="3" name="Text Placeholder 2"/>
          <p:cNvSpPr>
            <a:spLocks noGrp="1"/>
          </p:cNvSpPr>
          <p:nvPr>
            <p:ph type="body" sz="quarter" idx="10"/>
          </p:nvPr>
        </p:nvSpPr>
        <p:spPr>
          <a:xfrm>
            <a:off x="365760" y="1371600"/>
            <a:ext cx="6462077" cy="5663089"/>
          </a:xfrm>
        </p:spPr>
        <p:txBody>
          <a:bodyPr/>
          <a:lstStyle/>
          <a:p>
            <a:pPr marL="228600" indent="-228600">
              <a:lnSpc>
                <a:spcPct val="100000"/>
              </a:lnSpc>
              <a:buFont typeface="Wingdings" pitchFamily="2" charset="2"/>
              <a:buChar char="Ø"/>
              <a:defRPr/>
            </a:pPr>
            <a:r>
              <a:rPr lang="en-US" dirty="0" smtClean="0">
                <a:solidFill>
                  <a:schemeClr val="tx1">
                    <a:lumMod val="50000"/>
                  </a:schemeClr>
                </a:solidFill>
                <a:latin typeface="Georgia" pitchFamily="18" charset="0"/>
                <a:ea typeface="Tahoma" pitchFamily="34" charset="0"/>
                <a:cs typeface="Tahoma" pitchFamily="34" charset="0"/>
              </a:rPr>
              <a:t>A number of video formats are supported by Web browsers, including MP3, H.264, OGG, and </a:t>
            </a:r>
            <a:r>
              <a:rPr lang="en-US" dirty="0" err="1" smtClean="0">
                <a:solidFill>
                  <a:schemeClr val="tx1">
                    <a:lumMod val="50000"/>
                  </a:schemeClr>
                </a:solidFill>
                <a:latin typeface="Georgia" pitchFamily="18" charset="0"/>
                <a:ea typeface="Tahoma" pitchFamily="34" charset="0"/>
                <a:cs typeface="Tahoma" pitchFamily="34" charset="0"/>
              </a:rPr>
              <a:t>WebM</a:t>
            </a:r>
            <a:endParaRPr lang="en-US" dirty="0" smtClean="0">
              <a:solidFill>
                <a:schemeClr val="tx1">
                  <a:lumMod val="50000"/>
                </a:schemeClr>
              </a:solidFill>
              <a:latin typeface="Georgia" pitchFamily="18" charset="0"/>
              <a:ea typeface="Tahoma" pitchFamily="34" charset="0"/>
              <a:cs typeface="Tahoma" pitchFamily="34" charset="0"/>
            </a:endParaRPr>
          </a:p>
          <a:p>
            <a:pPr marL="228600" indent="-228600">
              <a:lnSpc>
                <a:spcPct val="100000"/>
              </a:lnSpc>
              <a:buFont typeface="Wingdings" pitchFamily="2" charset="2"/>
              <a:buChar char="Ø"/>
              <a:defRPr/>
            </a:pPr>
            <a:r>
              <a:rPr lang="en-US" dirty="0" smtClean="0">
                <a:solidFill>
                  <a:schemeClr val="tx1">
                    <a:lumMod val="50000"/>
                  </a:schemeClr>
                </a:solidFill>
                <a:latin typeface="Georgia" pitchFamily="18" charset="0"/>
                <a:ea typeface="Tahoma" pitchFamily="34" charset="0"/>
                <a:cs typeface="Tahoma" pitchFamily="34" charset="0"/>
              </a:rPr>
              <a:t>When you specify the video type, you should also specify the codec</a:t>
            </a:r>
          </a:p>
          <a:p>
            <a:pPr marL="228600" indent="-228600">
              <a:lnSpc>
                <a:spcPct val="100000"/>
              </a:lnSpc>
              <a:buFont typeface="Wingdings" pitchFamily="2" charset="2"/>
              <a:buChar char="Ø"/>
              <a:defRPr/>
            </a:pPr>
            <a:r>
              <a:rPr lang="en-US" dirty="0" smtClean="0">
                <a:solidFill>
                  <a:schemeClr val="tx1">
                    <a:lumMod val="50000"/>
                  </a:schemeClr>
                </a:solidFill>
                <a:latin typeface="Georgia" pitchFamily="18" charset="0"/>
                <a:ea typeface="Tahoma" pitchFamily="34" charset="0"/>
                <a:cs typeface="Tahoma" pitchFamily="34" charset="0"/>
              </a:rPr>
              <a:t>A codec is the technology used for compressing data</a:t>
            </a:r>
          </a:p>
          <a:p>
            <a:pPr marL="228600" indent="-228600">
              <a:lnSpc>
                <a:spcPct val="100000"/>
              </a:lnSpc>
              <a:buFont typeface="Wingdings" pitchFamily="2" charset="2"/>
              <a:buChar char="Ø"/>
              <a:defRPr/>
            </a:pPr>
            <a:r>
              <a:rPr lang="en-US" dirty="0" smtClean="0">
                <a:solidFill>
                  <a:schemeClr val="tx1">
                    <a:lumMod val="50000"/>
                  </a:schemeClr>
                </a:solidFill>
                <a:latin typeface="Georgia" pitchFamily="18" charset="0"/>
                <a:ea typeface="Tahoma" pitchFamily="34" charset="0"/>
                <a:cs typeface="Tahoma" pitchFamily="34" charset="0"/>
              </a:rPr>
              <a:t>It’s a best practice to use the &lt;source&gt; tag in combination with its type attribute to point to the file and specify the file type</a:t>
            </a:r>
          </a:p>
          <a:p>
            <a:pPr marL="228600" indent="-228600">
              <a:lnSpc>
                <a:spcPct val="100000"/>
              </a:lnSpc>
              <a:buFont typeface="Wingdings" pitchFamily="2" charset="2"/>
              <a:buChar char="Ø"/>
              <a:defRPr/>
            </a:pPr>
            <a:endParaRPr lang="en-US" dirty="0">
              <a:solidFill>
                <a:schemeClr val="tx1">
                  <a:lumMod val="50000"/>
                </a:schemeClr>
              </a:solidFill>
              <a:latin typeface="Georgia" pitchFamily="18" charset="0"/>
              <a:ea typeface="Tahoma" pitchFamily="34" charset="0"/>
              <a:cs typeface="Tahoma" pitchFamily="34" charset="0"/>
            </a:endParaRPr>
          </a:p>
        </p:txBody>
      </p:sp>
      <p:sp>
        <p:nvSpPr>
          <p:cNvPr id="7" name="Rectangle 6"/>
          <p:cNvSpPr/>
          <p:nvPr/>
        </p:nvSpPr>
        <p:spPr>
          <a:xfrm>
            <a:off x="7208837" y="1287462"/>
            <a:ext cx="4876800" cy="4154983"/>
          </a:xfrm>
          <a:prstGeom prst="rect">
            <a:avLst/>
          </a:prstGeom>
          <a:ln>
            <a:solidFill>
              <a:srgbClr val="FEB900"/>
            </a:solidFill>
          </a:ln>
        </p:spPr>
        <p:txBody>
          <a:bodyPr wrap="square">
            <a:spAutoFit/>
          </a:bodyPr>
          <a:lstStyle/>
          <a:p>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video</a:t>
            </a:r>
            <a:endParaRPr lang="en-US" sz="2400" dirty="0">
              <a:solidFill>
                <a:srgbClr val="000000"/>
              </a:solidFill>
              <a:highlight>
                <a:srgbClr val="FFFFFF"/>
              </a:highlight>
              <a:latin typeface="Consolas"/>
            </a:endParaRPr>
          </a:p>
          <a:p>
            <a:r>
              <a:rPr lang="en-US" sz="2400" dirty="0">
                <a:solidFill>
                  <a:srgbClr val="CF4820"/>
                </a:solidFill>
                <a:highlight>
                  <a:srgbClr val="FFFFFF"/>
                </a:highlight>
                <a:latin typeface="Consolas"/>
              </a:rPr>
              <a:t>	width</a:t>
            </a:r>
            <a:r>
              <a:rPr lang="en-US" sz="2400" dirty="0">
                <a:solidFill>
                  <a:srgbClr val="4F76AC"/>
                </a:solidFill>
                <a:highlight>
                  <a:srgbClr val="FFFFFF"/>
                </a:highlight>
                <a:latin typeface="Consolas"/>
              </a:rPr>
              <a:t>="400"</a:t>
            </a:r>
            <a:r>
              <a:rPr lang="en-US" sz="2400" dirty="0">
                <a:solidFill>
                  <a:srgbClr val="000000"/>
                </a:solidFill>
                <a:highlight>
                  <a:srgbClr val="FFFFFF"/>
                </a:highlight>
                <a:latin typeface="Consolas"/>
              </a:rPr>
              <a:t> </a:t>
            </a:r>
          </a:p>
          <a:p>
            <a:r>
              <a:rPr lang="en-US" sz="2400" dirty="0">
                <a:solidFill>
                  <a:srgbClr val="CF4820"/>
                </a:solidFill>
                <a:highlight>
                  <a:srgbClr val="FFFFFF"/>
                </a:highlight>
                <a:latin typeface="Consolas"/>
              </a:rPr>
              <a:t>	height</a:t>
            </a:r>
            <a:r>
              <a:rPr lang="en-US" sz="2400" dirty="0">
                <a:solidFill>
                  <a:srgbClr val="4F76AC"/>
                </a:solidFill>
                <a:highlight>
                  <a:srgbClr val="FFFFFF"/>
                </a:highlight>
                <a:latin typeface="Consolas"/>
              </a:rPr>
              <a:t>="300"</a:t>
            </a:r>
            <a:r>
              <a:rPr lang="en-US" sz="2400" dirty="0">
                <a:solidFill>
                  <a:srgbClr val="000000"/>
                </a:solidFill>
                <a:highlight>
                  <a:srgbClr val="FFFFFF"/>
                </a:highlight>
                <a:latin typeface="Consolas"/>
              </a:rPr>
              <a:t> 	</a:t>
            </a:r>
            <a:r>
              <a:rPr lang="en-US" sz="2400" dirty="0">
                <a:solidFill>
                  <a:srgbClr val="CF4820"/>
                </a:solidFill>
                <a:highlight>
                  <a:srgbClr val="FFFFFF"/>
                </a:highlight>
                <a:latin typeface="Consolas"/>
              </a:rPr>
              <a:t>poster</a:t>
            </a:r>
            <a:r>
              <a:rPr lang="en-US" sz="2400" dirty="0">
                <a:solidFill>
                  <a:srgbClr val="4F76AC"/>
                </a:solidFill>
                <a:highlight>
                  <a:srgbClr val="FFFFFF"/>
                </a:highlight>
                <a:latin typeface="Consolas"/>
              </a:rPr>
              <a:t>=“</a:t>
            </a:r>
            <a:r>
              <a:rPr lang="en-US" sz="2400" dirty="0" err="1">
                <a:solidFill>
                  <a:srgbClr val="4F76AC"/>
                </a:solidFill>
                <a:highlight>
                  <a:srgbClr val="FFFFFF"/>
                </a:highlight>
                <a:latin typeface="Consolas"/>
              </a:rPr>
              <a:t>meow.jpg</a:t>
            </a:r>
            <a:r>
              <a:rPr lang="en-US" sz="2400" dirty="0">
                <a:solidFill>
                  <a:srgbClr val="4F76AC"/>
                </a:solidFill>
                <a:highlight>
                  <a:srgbClr val="FFFFFF"/>
                </a:highlight>
                <a:latin typeface="Consolas"/>
              </a:rPr>
              <a:t>"</a:t>
            </a:r>
            <a:r>
              <a:rPr lang="en-US" sz="2400" dirty="0">
                <a:solidFill>
                  <a:srgbClr val="000000"/>
                </a:solidFill>
                <a:highlight>
                  <a:srgbClr val="FFFFFF"/>
                </a:highlight>
                <a:latin typeface="Consolas"/>
              </a:rPr>
              <a:t> 	</a:t>
            </a:r>
            <a:r>
              <a:rPr lang="en-US" sz="2400" dirty="0" err="1">
                <a:solidFill>
                  <a:srgbClr val="CF4820"/>
                </a:solidFill>
                <a:highlight>
                  <a:srgbClr val="FFFFFF"/>
                </a:highlight>
                <a:latin typeface="Consolas"/>
              </a:rPr>
              <a:t>autoplay</a:t>
            </a:r>
            <a:r>
              <a:rPr lang="en-US" sz="2400" dirty="0">
                <a:solidFill>
                  <a:srgbClr val="4F76AC"/>
                </a:solidFill>
                <a:highlight>
                  <a:srgbClr val="FFFFFF"/>
                </a:highlight>
                <a:latin typeface="Consolas"/>
              </a:rPr>
              <a:t>="</a:t>
            </a:r>
            <a:r>
              <a:rPr lang="en-US" sz="2400" dirty="0" err="1">
                <a:solidFill>
                  <a:srgbClr val="4F76AC"/>
                </a:solidFill>
                <a:highlight>
                  <a:srgbClr val="FFFFFF"/>
                </a:highlight>
                <a:latin typeface="Consolas"/>
              </a:rPr>
              <a:t>autoplay</a:t>
            </a:r>
            <a:r>
              <a:rPr lang="en-US" sz="2400" dirty="0">
                <a:solidFill>
                  <a:srgbClr val="4F76AC"/>
                </a:solidFill>
                <a:highlight>
                  <a:srgbClr val="FFFFFF"/>
                </a:highlight>
                <a:latin typeface="Consolas"/>
              </a:rPr>
              <a:t>"</a:t>
            </a:r>
            <a:r>
              <a:rPr lang="en-US" sz="2400" dirty="0">
                <a:solidFill>
                  <a:srgbClr val="000000"/>
                </a:solidFill>
                <a:highlight>
                  <a:srgbClr val="FFFFFF"/>
                </a:highlight>
                <a:latin typeface="Consolas"/>
              </a:rPr>
              <a:t> 	</a:t>
            </a:r>
            <a:r>
              <a:rPr lang="en-US" sz="2400" dirty="0">
                <a:solidFill>
                  <a:srgbClr val="CF4820"/>
                </a:solidFill>
                <a:highlight>
                  <a:srgbClr val="FFFFFF"/>
                </a:highlight>
                <a:latin typeface="Consolas"/>
              </a:rPr>
              <a:t>controls</a:t>
            </a:r>
            <a:r>
              <a:rPr lang="en-US" sz="2400" dirty="0">
                <a:solidFill>
                  <a:srgbClr val="4F76AC"/>
                </a:solidFill>
                <a:highlight>
                  <a:srgbClr val="FFFFFF"/>
                </a:highlight>
                <a:latin typeface="Consolas"/>
              </a:rPr>
              <a:t>="controls"</a:t>
            </a:r>
            <a:r>
              <a:rPr lang="en-US" sz="2400" dirty="0">
                <a:solidFill>
                  <a:srgbClr val="000000"/>
                </a:solidFill>
                <a:highlight>
                  <a:srgbClr val="FFFFFF"/>
                </a:highlight>
                <a:latin typeface="Consolas"/>
              </a:rPr>
              <a:t> 	</a:t>
            </a:r>
            <a:r>
              <a:rPr lang="en-US" sz="2400" dirty="0">
                <a:solidFill>
                  <a:srgbClr val="CF4820"/>
                </a:solidFill>
                <a:highlight>
                  <a:srgbClr val="FFFFFF"/>
                </a:highlight>
                <a:latin typeface="Consolas"/>
              </a:rPr>
              <a:t>loop</a:t>
            </a:r>
            <a:r>
              <a:rPr lang="en-US" sz="2400" dirty="0">
                <a:solidFill>
                  <a:srgbClr val="4F76AC"/>
                </a:solidFill>
                <a:highlight>
                  <a:srgbClr val="FFFFFF"/>
                </a:highlight>
                <a:latin typeface="Consolas"/>
              </a:rPr>
              <a:t>="loop"&gt;</a:t>
            </a:r>
            <a:r>
              <a:rPr lang="en-US" sz="2400" dirty="0">
                <a:solidFill>
                  <a:srgbClr val="000000"/>
                </a:solidFill>
                <a:highlight>
                  <a:srgbClr val="FFFFFF"/>
                </a:highlight>
                <a:latin typeface="Consolas"/>
              </a:rPr>
              <a:t> </a:t>
            </a:r>
          </a:p>
          <a:p>
            <a:r>
              <a:rPr lang="en-US" sz="2400" dirty="0">
                <a:solidFill>
                  <a:srgbClr val="4F76AC"/>
                </a:solidFill>
                <a:highlight>
                  <a:srgbClr val="FFFFFF"/>
                </a:highlight>
                <a:latin typeface="Consolas"/>
              </a:rPr>
              <a:t>	&lt;</a:t>
            </a:r>
            <a:r>
              <a:rPr lang="en-US" sz="2400" dirty="0" smtClean="0">
                <a:solidFill>
                  <a:srgbClr val="823125"/>
                </a:solidFill>
                <a:highlight>
                  <a:srgbClr val="FFFFFF"/>
                </a:highlight>
                <a:latin typeface="Consolas"/>
              </a:rPr>
              <a:t>source</a:t>
            </a:r>
            <a:r>
              <a:rPr lang="en-US" sz="2400" dirty="0" smtClean="0">
                <a:solidFill>
                  <a:srgbClr val="000000"/>
                </a:solidFill>
                <a:highlight>
                  <a:srgbClr val="FFFFFF"/>
                </a:highlight>
                <a:latin typeface="Consolas"/>
              </a:rPr>
              <a:t>    	    	  	</a:t>
            </a:r>
            <a:r>
              <a:rPr lang="en-US" sz="2400" dirty="0" err="1" smtClean="0">
                <a:solidFill>
                  <a:srgbClr val="CF4820"/>
                </a:solidFill>
                <a:highlight>
                  <a:srgbClr val="FFFFFF"/>
                </a:highlight>
                <a:latin typeface="Consolas"/>
              </a:rPr>
              <a:t>src</a:t>
            </a:r>
            <a:r>
              <a:rPr lang="en-US" sz="2400" dirty="0">
                <a:solidFill>
                  <a:srgbClr val="4F76AC"/>
                </a:solidFill>
                <a:highlight>
                  <a:srgbClr val="FFFFFF"/>
                </a:highlight>
                <a:latin typeface="Consolas"/>
              </a:rPr>
              <a:t>=”</a:t>
            </a:r>
            <a:r>
              <a:rPr lang="en-US" sz="2400" dirty="0" smtClean="0">
                <a:solidFill>
                  <a:srgbClr val="4F76AC"/>
                </a:solidFill>
                <a:highlight>
                  <a:srgbClr val="FFFFFF"/>
                </a:highlight>
                <a:latin typeface="Consolas"/>
              </a:rPr>
              <a:t>cat_vid.mp4”</a:t>
            </a:r>
            <a:r>
              <a:rPr lang="en-US" sz="2400" dirty="0">
                <a:solidFill>
                  <a:srgbClr val="000000"/>
                </a:solidFill>
                <a:highlight>
                  <a:srgbClr val="FFFFFF"/>
                </a:highlight>
                <a:latin typeface="Consolas"/>
              </a:rPr>
              <a:t>	    	</a:t>
            </a:r>
            <a:r>
              <a:rPr lang="en-US" sz="2400" dirty="0" smtClean="0">
                <a:solidFill>
                  <a:srgbClr val="CF4820"/>
                </a:solidFill>
                <a:highlight>
                  <a:srgbClr val="FFFFFF"/>
                </a:highlight>
                <a:latin typeface="Consolas"/>
              </a:rPr>
              <a:t>type</a:t>
            </a:r>
            <a:r>
              <a:rPr lang="en-US" sz="2400" dirty="0">
                <a:solidFill>
                  <a:srgbClr val="4F76AC"/>
                </a:solidFill>
                <a:highlight>
                  <a:srgbClr val="FFFFFF"/>
                </a:highlight>
                <a:latin typeface="Consolas"/>
              </a:rPr>
              <a:t>="video/mp4"</a:t>
            </a:r>
            <a:r>
              <a:rPr lang="en-US" sz="2400" dirty="0">
                <a:solidFill>
                  <a:srgbClr val="000000"/>
                </a:solidFill>
                <a:highlight>
                  <a:srgbClr val="FFFFFF"/>
                </a:highlight>
                <a:latin typeface="Consolas"/>
              </a:rPr>
              <a:t> </a:t>
            </a:r>
            <a:r>
              <a:rPr lang="en-US" sz="2400" dirty="0">
                <a:solidFill>
                  <a:srgbClr val="4F76AC"/>
                </a:solidFill>
                <a:highlight>
                  <a:srgbClr val="FFFFFF"/>
                </a:highlight>
                <a:latin typeface="Consolas"/>
              </a:rPr>
              <a:t>/&gt;</a:t>
            </a:r>
            <a:r>
              <a:rPr lang="en-US" sz="2400" dirty="0">
                <a:solidFill>
                  <a:srgbClr val="000000"/>
                </a:solidFill>
                <a:highlight>
                  <a:srgbClr val="FFFFFF"/>
                </a:highlight>
                <a:latin typeface="Consolas"/>
              </a:rPr>
              <a:t> </a:t>
            </a:r>
          </a:p>
          <a:p>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video</a:t>
            </a:r>
            <a:r>
              <a:rPr lang="en-US" sz="2400" dirty="0">
                <a:solidFill>
                  <a:srgbClr val="4F76AC"/>
                </a:solidFill>
                <a:highlight>
                  <a:srgbClr val="FFFFFF"/>
                </a:highlight>
                <a:latin typeface="Consolas"/>
              </a:rPr>
              <a:t>&gt;</a:t>
            </a:r>
            <a:endParaRPr lang="en-US" sz="2400" dirty="0"/>
          </a:p>
        </p:txBody>
      </p:sp>
      <p:sp>
        <p:nvSpPr>
          <p:cNvPr id="8" name="TextBox 7"/>
          <p:cNvSpPr txBox="1"/>
          <p:nvPr/>
        </p:nvSpPr>
        <p:spPr>
          <a:xfrm>
            <a:off x="10104437" y="906462"/>
            <a:ext cx="1524000" cy="746871"/>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3200" dirty="0" smtClean="0">
                <a:solidFill>
                  <a:srgbClr val="107C10"/>
                </a:solidFill>
              </a:rPr>
              <a:t>HTML</a:t>
            </a:r>
          </a:p>
        </p:txBody>
      </p:sp>
    </p:spTree>
    <p:extLst>
      <p:ext uri="{BB962C8B-B14F-4D97-AF65-F5344CB8AC3E}">
        <p14:creationId xmlns:p14="http://schemas.microsoft.com/office/powerpoint/2010/main" xmlns="" val="2672226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Compatibility</a:t>
            </a:r>
            <a:endParaRPr lang="en-US" dirty="0"/>
          </a:p>
        </p:txBody>
      </p:sp>
      <p:sp>
        <p:nvSpPr>
          <p:cNvPr id="3" name="Text Placeholder 2"/>
          <p:cNvSpPr>
            <a:spLocks noGrp="1"/>
          </p:cNvSpPr>
          <p:nvPr>
            <p:ph type="body" sz="quarter" idx="10"/>
          </p:nvPr>
        </p:nvSpPr>
        <p:spPr>
          <a:xfrm>
            <a:off x="365760" y="1371600"/>
            <a:ext cx="6462077" cy="4647426"/>
          </a:xfrm>
        </p:spPr>
        <p:txBody>
          <a:bodyPr/>
          <a:lstStyle/>
          <a:p>
            <a:pPr marL="228600" indent="-228600">
              <a:lnSpc>
                <a:spcPct val="100000"/>
              </a:lnSpc>
              <a:buFont typeface="Wingdings" pitchFamily="2" charset="2"/>
              <a:buChar char="Ø"/>
              <a:defRPr/>
            </a:pPr>
            <a:r>
              <a:rPr lang="en-US" dirty="0">
                <a:solidFill>
                  <a:schemeClr val="tx1">
                    <a:lumMod val="50000"/>
                  </a:schemeClr>
                </a:solidFill>
                <a:latin typeface="Georgia" pitchFamily="18" charset="0"/>
                <a:ea typeface="Tahoma" pitchFamily="34" charset="0"/>
                <a:cs typeface="Tahoma" pitchFamily="34" charset="0"/>
              </a:rPr>
              <a:t>Not all video formats are compatible with all browsers</a:t>
            </a:r>
          </a:p>
          <a:p>
            <a:pPr marL="228600" indent="-228600">
              <a:lnSpc>
                <a:spcPct val="100000"/>
              </a:lnSpc>
              <a:buFont typeface="Wingdings" pitchFamily="2" charset="2"/>
              <a:buChar char="Ø"/>
              <a:defRPr/>
            </a:pPr>
            <a:r>
              <a:rPr lang="en-US" dirty="0">
                <a:solidFill>
                  <a:schemeClr val="tx1">
                    <a:lumMod val="50000"/>
                  </a:schemeClr>
                </a:solidFill>
                <a:latin typeface="Georgia" pitchFamily="18" charset="0"/>
                <a:ea typeface="Tahoma" pitchFamily="34" charset="0"/>
                <a:cs typeface="Tahoma" pitchFamily="34" charset="0"/>
              </a:rPr>
              <a:t>The MP4 format is the most commonly used by Web browsers and mobile devices</a:t>
            </a:r>
          </a:p>
          <a:p>
            <a:pPr marL="228600" indent="-228600">
              <a:lnSpc>
                <a:spcPct val="100000"/>
              </a:lnSpc>
              <a:buFont typeface="Wingdings" pitchFamily="2" charset="2"/>
              <a:buChar char="Ø"/>
              <a:defRPr/>
            </a:pPr>
            <a:r>
              <a:rPr lang="en-US" dirty="0">
                <a:solidFill>
                  <a:schemeClr val="tx1">
                    <a:lumMod val="50000"/>
                  </a:schemeClr>
                </a:solidFill>
                <a:latin typeface="Georgia" pitchFamily="18" charset="0"/>
                <a:ea typeface="Tahoma" pitchFamily="34" charset="0"/>
                <a:cs typeface="Tahoma" pitchFamily="34" charset="0"/>
              </a:rPr>
              <a:t>To ensure that a video is compatible with a majority of browsers and devices, you should use the &lt;source&gt; element to include multiple formats</a:t>
            </a:r>
            <a:r>
              <a:rPr lang="en-US" dirty="0"/>
              <a:t>	</a:t>
            </a:r>
          </a:p>
        </p:txBody>
      </p:sp>
      <p:sp>
        <p:nvSpPr>
          <p:cNvPr id="7" name="Rectangle 6"/>
          <p:cNvSpPr/>
          <p:nvPr/>
        </p:nvSpPr>
        <p:spPr>
          <a:xfrm>
            <a:off x="7208837" y="1287462"/>
            <a:ext cx="4876800" cy="4708981"/>
          </a:xfrm>
          <a:prstGeom prst="rect">
            <a:avLst/>
          </a:prstGeom>
          <a:ln>
            <a:solidFill>
              <a:srgbClr val="FEB900"/>
            </a:solidFill>
          </a:ln>
        </p:spPr>
        <p:txBody>
          <a:bodyPr wrap="square">
            <a:spAutoFit/>
          </a:bodyPr>
          <a:lstStyle/>
          <a:p>
            <a:r>
              <a:rPr lang="en-US" sz="2000" dirty="0">
                <a:solidFill>
                  <a:srgbClr val="4F76AC"/>
                </a:solidFill>
                <a:highlight>
                  <a:srgbClr val="FFFFFF"/>
                </a:highlight>
                <a:latin typeface="Consolas"/>
              </a:rPr>
              <a:t>&lt;</a:t>
            </a:r>
            <a:r>
              <a:rPr lang="en-US" sz="2000" dirty="0">
                <a:solidFill>
                  <a:srgbClr val="823125"/>
                </a:solidFill>
                <a:highlight>
                  <a:srgbClr val="FFFFFF"/>
                </a:highlight>
                <a:latin typeface="Consolas"/>
              </a:rPr>
              <a:t>video</a:t>
            </a:r>
            <a:endParaRPr lang="en-US" sz="2000" dirty="0">
              <a:solidFill>
                <a:srgbClr val="000000"/>
              </a:solidFill>
              <a:highlight>
                <a:srgbClr val="FFFFFF"/>
              </a:highlight>
              <a:latin typeface="Consolas"/>
            </a:endParaRPr>
          </a:p>
          <a:p>
            <a:r>
              <a:rPr lang="en-US" sz="2000" dirty="0">
                <a:solidFill>
                  <a:srgbClr val="CF4820"/>
                </a:solidFill>
                <a:highlight>
                  <a:srgbClr val="FFFFFF"/>
                </a:highlight>
                <a:latin typeface="Consolas"/>
              </a:rPr>
              <a:t>	width</a:t>
            </a:r>
            <a:r>
              <a:rPr lang="en-US" sz="2000" dirty="0">
                <a:solidFill>
                  <a:srgbClr val="4F76AC"/>
                </a:solidFill>
                <a:highlight>
                  <a:srgbClr val="FFFFFF"/>
                </a:highlight>
                <a:latin typeface="Consolas"/>
              </a:rPr>
              <a:t>="400"</a:t>
            </a:r>
            <a:r>
              <a:rPr lang="en-US" sz="2000" dirty="0">
                <a:solidFill>
                  <a:srgbClr val="000000"/>
                </a:solidFill>
                <a:highlight>
                  <a:srgbClr val="FFFFFF"/>
                </a:highlight>
                <a:latin typeface="Consolas"/>
              </a:rPr>
              <a:t> </a:t>
            </a:r>
          </a:p>
          <a:p>
            <a:r>
              <a:rPr lang="en-US" sz="2000" dirty="0">
                <a:solidFill>
                  <a:srgbClr val="CF4820"/>
                </a:solidFill>
                <a:highlight>
                  <a:srgbClr val="FFFFFF"/>
                </a:highlight>
                <a:latin typeface="Consolas"/>
              </a:rPr>
              <a:t>	height</a:t>
            </a:r>
            <a:r>
              <a:rPr lang="en-US" sz="2000" dirty="0">
                <a:solidFill>
                  <a:srgbClr val="4F76AC"/>
                </a:solidFill>
                <a:highlight>
                  <a:srgbClr val="FFFFFF"/>
                </a:highlight>
                <a:latin typeface="Consolas"/>
              </a:rPr>
              <a:t>="300"</a:t>
            </a:r>
            <a:r>
              <a:rPr lang="en-US" sz="2000" dirty="0">
                <a:solidFill>
                  <a:srgbClr val="000000"/>
                </a:solidFill>
                <a:highlight>
                  <a:srgbClr val="FFFFFF"/>
                </a:highlight>
                <a:latin typeface="Consolas"/>
              </a:rPr>
              <a:t> </a:t>
            </a:r>
          </a:p>
          <a:p>
            <a:r>
              <a:rPr lang="en-US" sz="2000" dirty="0">
                <a:solidFill>
                  <a:srgbClr val="CF4820"/>
                </a:solidFill>
                <a:highlight>
                  <a:srgbClr val="FFFFFF"/>
                </a:highlight>
                <a:latin typeface="Consolas"/>
              </a:rPr>
              <a:t>	poster</a:t>
            </a:r>
            <a:r>
              <a:rPr lang="en-US" sz="2000" dirty="0">
                <a:solidFill>
                  <a:srgbClr val="4F76AC"/>
                </a:solidFill>
                <a:highlight>
                  <a:srgbClr val="FFFFFF"/>
                </a:highlight>
                <a:latin typeface="Consolas"/>
              </a:rPr>
              <a:t>=“</a:t>
            </a:r>
            <a:r>
              <a:rPr lang="en-US" sz="2000" dirty="0" err="1">
                <a:solidFill>
                  <a:srgbClr val="4F76AC"/>
                </a:solidFill>
                <a:highlight>
                  <a:srgbClr val="FFFFFF"/>
                </a:highlight>
                <a:latin typeface="Consolas"/>
              </a:rPr>
              <a:t>meow.jpg</a:t>
            </a:r>
            <a:r>
              <a:rPr lang="en-US" sz="2000" dirty="0">
                <a:solidFill>
                  <a:srgbClr val="4F76AC"/>
                </a:solidFill>
                <a:highlight>
                  <a:srgbClr val="FFFFFF"/>
                </a:highlight>
                <a:latin typeface="Consolas"/>
              </a:rPr>
              <a:t>"</a:t>
            </a:r>
            <a:r>
              <a:rPr lang="en-US" sz="2000" dirty="0">
                <a:solidFill>
                  <a:srgbClr val="000000"/>
                </a:solidFill>
                <a:highlight>
                  <a:srgbClr val="FFFFFF"/>
                </a:highlight>
                <a:latin typeface="Consolas"/>
              </a:rPr>
              <a:t> 	</a:t>
            </a:r>
            <a:r>
              <a:rPr lang="en-US" sz="2000" dirty="0" err="1">
                <a:solidFill>
                  <a:srgbClr val="CF4820"/>
                </a:solidFill>
                <a:highlight>
                  <a:srgbClr val="FFFFFF"/>
                </a:highlight>
                <a:latin typeface="Consolas"/>
              </a:rPr>
              <a:t>autoplay</a:t>
            </a:r>
            <a:r>
              <a:rPr lang="en-US" sz="2000" dirty="0">
                <a:solidFill>
                  <a:srgbClr val="4F76AC"/>
                </a:solidFill>
                <a:highlight>
                  <a:srgbClr val="FFFFFF"/>
                </a:highlight>
                <a:latin typeface="Consolas"/>
              </a:rPr>
              <a:t>="</a:t>
            </a:r>
            <a:r>
              <a:rPr lang="en-US" sz="2000" dirty="0" err="1">
                <a:solidFill>
                  <a:srgbClr val="4F76AC"/>
                </a:solidFill>
                <a:highlight>
                  <a:srgbClr val="FFFFFF"/>
                </a:highlight>
                <a:latin typeface="Consolas"/>
              </a:rPr>
              <a:t>autoplay</a:t>
            </a:r>
            <a:r>
              <a:rPr lang="en-US" sz="2000" dirty="0">
                <a:solidFill>
                  <a:srgbClr val="4F76AC"/>
                </a:solidFill>
                <a:highlight>
                  <a:srgbClr val="FFFFFF"/>
                </a:highlight>
                <a:latin typeface="Consolas"/>
              </a:rPr>
              <a:t>"</a:t>
            </a:r>
            <a:r>
              <a:rPr lang="en-US" sz="2000" dirty="0">
                <a:solidFill>
                  <a:srgbClr val="000000"/>
                </a:solidFill>
                <a:highlight>
                  <a:srgbClr val="FFFFFF"/>
                </a:highlight>
                <a:latin typeface="Consolas"/>
              </a:rPr>
              <a:t> 	</a:t>
            </a:r>
            <a:r>
              <a:rPr lang="en-US" sz="2000" dirty="0">
                <a:solidFill>
                  <a:srgbClr val="CF4820"/>
                </a:solidFill>
                <a:highlight>
                  <a:srgbClr val="FFFFFF"/>
                </a:highlight>
                <a:latin typeface="Consolas"/>
              </a:rPr>
              <a:t>controls</a:t>
            </a:r>
            <a:r>
              <a:rPr lang="en-US" sz="2000" dirty="0">
                <a:solidFill>
                  <a:srgbClr val="4F76AC"/>
                </a:solidFill>
                <a:highlight>
                  <a:srgbClr val="FFFFFF"/>
                </a:highlight>
                <a:latin typeface="Consolas"/>
              </a:rPr>
              <a:t>="controls"</a:t>
            </a:r>
            <a:r>
              <a:rPr lang="en-US" sz="2000" dirty="0">
                <a:solidFill>
                  <a:srgbClr val="000000"/>
                </a:solidFill>
                <a:highlight>
                  <a:srgbClr val="FFFFFF"/>
                </a:highlight>
                <a:latin typeface="Consolas"/>
              </a:rPr>
              <a:t> </a:t>
            </a:r>
          </a:p>
          <a:p>
            <a:r>
              <a:rPr lang="en-US" sz="2000" dirty="0">
                <a:solidFill>
                  <a:srgbClr val="CF4820"/>
                </a:solidFill>
                <a:highlight>
                  <a:srgbClr val="FFFFFF"/>
                </a:highlight>
                <a:latin typeface="Consolas"/>
              </a:rPr>
              <a:t>	loop</a:t>
            </a:r>
            <a:r>
              <a:rPr lang="en-US" sz="2000" dirty="0">
                <a:solidFill>
                  <a:srgbClr val="4F76AC"/>
                </a:solidFill>
                <a:highlight>
                  <a:srgbClr val="FFFFFF"/>
                </a:highlight>
                <a:latin typeface="Consolas"/>
              </a:rPr>
              <a:t>="loop"&gt;</a:t>
            </a:r>
            <a:r>
              <a:rPr lang="en-US" sz="2000" dirty="0">
                <a:solidFill>
                  <a:srgbClr val="000000"/>
                </a:solidFill>
                <a:highlight>
                  <a:srgbClr val="FFFFFF"/>
                </a:highlight>
                <a:latin typeface="Consolas"/>
              </a:rPr>
              <a:t> </a:t>
            </a:r>
          </a:p>
          <a:p>
            <a:endParaRPr lang="en-US" sz="2000" dirty="0">
              <a:solidFill>
                <a:srgbClr val="000000"/>
              </a:solidFill>
              <a:highlight>
                <a:srgbClr val="FFFFFF"/>
              </a:highlight>
              <a:latin typeface="Consolas"/>
            </a:endParaRPr>
          </a:p>
          <a:p>
            <a:r>
              <a:rPr lang="en-US" sz="2000" dirty="0">
                <a:solidFill>
                  <a:srgbClr val="4F76AC"/>
                </a:solidFill>
                <a:highlight>
                  <a:srgbClr val="FFFFFF"/>
                </a:highlight>
                <a:latin typeface="Consolas"/>
              </a:rPr>
              <a:t>	&lt;</a:t>
            </a:r>
            <a:r>
              <a:rPr lang="en-US" sz="2000" dirty="0">
                <a:solidFill>
                  <a:srgbClr val="823125"/>
                </a:solidFill>
                <a:highlight>
                  <a:srgbClr val="FFFFFF"/>
                </a:highlight>
                <a:latin typeface="Consolas"/>
              </a:rPr>
              <a:t>source</a:t>
            </a:r>
            <a:r>
              <a:rPr lang="en-US" sz="2000" dirty="0">
                <a:solidFill>
                  <a:srgbClr val="000000"/>
                </a:solidFill>
                <a:highlight>
                  <a:srgbClr val="FFFFFF"/>
                </a:highlight>
                <a:latin typeface="Consolas"/>
              </a:rPr>
              <a:t> </a:t>
            </a:r>
            <a:r>
              <a:rPr lang="en-US" sz="2000" dirty="0" err="1">
                <a:solidFill>
                  <a:srgbClr val="CF4820"/>
                </a:solidFill>
                <a:highlight>
                  <a:srgbClr val="FFFFFF"/>
                </a:highlight>
                <a:latin typeface="Consolas"/>
              </a:rPr>
              <a:t>src</a:t>
            </a:r>
            <a:r>
              <a:rPr lang="en-US" sz="2000" dirty="0">
                <a:solidFill>
                  <a:srgbClr val="4F76AC"/>
                </a:solidFill>
                <a:highlight>
                  <a:srgbClr val="FFFFFF"/>
                </a:highlight>
                <a:latin typeface="Consolas"/>
              </a:rPr>
              <a:t>=”cat_vid.mp4"</a:t>
            </a:r>
            <a:r>
              <a:rPr lang="en-US" sz="2000" dirty="0">
                <a:solidFill>
                  <a:srgbClr val="000000"/>
                </a:solidFill>
                <a:highlight>
                  <a:srgbClr val="FFFFFF"/>
                </a:highlight>
                <a:latin typeface="Consolas"/>
              </a:rPr>
              <a:t> 	</a:t>
            </a:r>
            <a:r>
              <a:rPr lang="en-US" sz="2000" dirty="0">
                <a:solidFill>
                  <a:srgbClr val="CF4820"/>
                </a:solidFill>
                <a:highlight>
                  <a:srgbClr val="FFFFFF"/>
                </a:highlight>
                <a:latin typeface="Consolas"/>
              </a:rPr>
              <a:t>type</a:t>
            </a:r>
            <a:r>
              <a:rPr lang="en-US" sz="2000" dirty="0">
                <a:solidFill>
                  <a:srgbClr val="4F76AC"/>
                </a:solidFill>
                <a:highlight>
                  <a:srgbClr val="FFFFFF"/>
                </a:highlight>
                <a:latin typeface="Consolas"/>
              </a:rPr>
              <a:t>="video/mp4"</a:t>
            </a:r>
            <a:r>
              <a:rPr lang="en-US" sz="2000" dirty="0">
                <a:solidFill>
                  <a:srgbClr val="000000"/>
                </a:solidFill>
                <a:highlight>
                  <a:srgbClr val="FFFFFF"/>
                </a:highlight>
                <a:latin typeface="Consolas"/>
              </a:rPr>
              <a:t> </a:t>
            </a:r>
            <a:r>
              <a:rPr lang="en-US" sz="2000" dirty="0">
                <a:solidFill>
                  <a:srgbClr val="4F76AC"/>
                </a:solidFill>
                <a:highlight>
                  <a:srgbClr val="FFFFFF"/>
                </a:highlight>
                <a:latin typeface="Consolas"/>
              </a:rPr>
              <a:t>/&gt;</a:t>
            </a:r>
            <a:endParaRPr lang="en-US" sz="2000" dirty="0">
              <a:solidFill>
                <a:srgbClr val="000000"/>
              </a:solidFill>
              <a:highlight>
                <a:srgbClr val="FFFFFF"/>
              </a:highlight>
              <a:latin typeface="Consolas"/>
            </a:endParaRPr>
          </a:p>
          <a:p>
            <a:endParaRPr lang="en-US" sz="2000" dirty="0">
              <a:solidFill>
                <a:srgbClr val="000000"/>
              </a:solidFill>
              <a:highlight>
                <a:srgbClr val="FFFFFF"/>
              </a:highlight>
              <a:latin typeface="Consolas"/>
            </a:endParaRPr>
          </a:p>
          <a:p>
            <a:r>
              <a:rPr lang="en-US" sz="2000" dirty="0">
                <a:solidFill>
                  <a:srgbClr val="4F76AC"/>
                </a:solidFill>
                <a:highlight>
                  <a:srgbClr val="FFFFFF"/>
                </a:highlight>
                <a:latin typeface="Consolas"/>
              </a:rPr>
              <a:t>	&lt;</a:t>
            </a:r>
            <a:r>
              <a:rPr lang="en-US" sz="2000" dirty="0">
                <a:solidFill>
                  <a:srgbClr val="823125"/>
                </a:solidFill>
                <a:highlight>
                  <a:srgbClr val="FFFFFF"/>
                </a:highlight>
                <a:latin typeface="Consolas"/>
              </a:rPr>
              <a:t>source</a:t>
            </a:r>
            <a:r>
              <a:rPr lang="en-US" sz="2000" dirty="0">
                <a:solidFill>
                  <a:srgbClr val="000000"/>
                </a:solidFill>
                <a:highlight>
                  <a:srgbClr val="FFFFFF"/>
                </a:highlight>
                <a:latin typeface="Consolas"/>
              </a:rPr>
              <a:t> </a:t>
            </a:r>
            <a:r>
              <a:rPr lang="en-US" sz="2000" dirty="0" err="1">
                <a:solidFill>
                  <a:srgbClr val="CF4820"/>
                </a:solidFill>
                <a:highlight>
                  <a:srgbClr val="FFFFFF"/>
                </a:highlight>
                <a:latin typeface="Consolas"/>
              </a:rPr>
              <a:t>src</a:t>
            </a:r>
            <a:r>
              <a:rPr lang="en-US" sz="2000" dirty="0">
                <a:solidFill>
                  <a:srgbClr val="4F76AC"/>
                </a:solidFill>
                <a:highlight>
                  <a:srgbClr val="FFFFFF"/>
                </a:highlight>
                <a:latin typeface="Consolas"/>
              </a:rPr>
              <a:t>=“</a:t>
            </a:r>
            <a:r>
              <a:rPr lang="en-US" sz="2000" dirty="0" err="1">
                <a:solidFill>
                  <a:srgbClr val="4F76AC"/>
                </a:solidFill>
                <a:highlight>
                  <a:srgbClr val="FFFFFF"/>
                </a:highlight>
                <a:latin typeface="Consolas"/>
              </a:rPr>
              <a:t>cat_vid.ogg</a:t>
            </a:r>
            <a:r>
              <a:rPr lang="en-US" sz="2000" dirty="0">
                <a:solidFill>
                  <a:srgbClr val="4F76AC"/>
                </a:solidFill>
                <a:highlight>
                  <a:srgbClr val="FFFFFF"/>
                </a:highlight>
                <a:latin typeface="Consolas"/>
              </a:rPr>
              <a:t>”</a:t>
            </a:r>
            <a:r>
              <a:rPr lang="en-US" sz="2000" dirty="0">
                <a:solidFill>
                  <a:srgbClr val="000000"/>
                </a:solidFill>
                <a:highlight>
                  <a:srgbClr val="FFFFFF"/>
                </a:highlight>
                <a:latin typeface="Consolas"/>
              </a:rPr>
              <a:t> 	</a:t>
            </a:r>
            <a:r>
              <a:rPr lang="en-US" sz="2000" dirty="0" smtClean="0">
                <a:solidFill>
                  <a:srgbClr val="CF4820"/>
                </a:solidFill>
                <a:highlight>
                  <a:srgbClr val="FFFFFF"/>
                </a:highlight>
                <a:latin typeface="Consolas"/>
              </a:rPr>
              <a:t>type</a:t>
            </a:r>
            <a:r>
              <a:rPr lang="en-US" sz="2000" dirty="0">
                <a:solidFill>
                  <a:srgbClr val="4F76AC"/>
                </a:solidFill>
                <a:highlight>
                  <a:srgbClr val="FFFFFF"/>
                </a:highlight>
                <a:latin typeface="Consolas"/>
              </a:rPr>
              <a:t>=‘video/</a:t>
            </a:r>
            <a:r>
              <a:rPr lang="en-US" sz="2000" dirty="0" err="1">
                <a:solidFill>
                  <a:srgbClr val="4F76AC"/>
                </a:solidFill>
                <a:highlight>
                  <a:srgbClr val="FFFFFF"/>
                </a:highlight>
                <a:latin typeface="Consolas"/>
              </a:rPr>
              <a:t>ogg</a:t>
            </a:r>
            <a:r>
              <a:rPr lang="en-US" sz="2000" dirty="0">
                <a:solidFill>
                  <a:srgbClr val="4F76AC"/>
                </a:solidFill>
                <a:highlight>
                  <a:srgbClr val="FFFFFF"/>
                </a:highlight>
                <a:latin typeface="Consolas"/>
              </a:rPr>
              <a:t>;</a:t>
            </a:r>
            <a:r>
              <a:rPr lang="en-US" sz="2000" dirty="0">
                <a:solidFill>
                  <a:srgbClr val="000000"/>
                </a:solidFill>
                <a:highlight>
                  <a:srgbClr val="FFFFFF"/>
                </a:highlight>
                <a:latin typeface="Consolas"/>
              </a:rPr>
              <a:t> </a:t>
            </a:r>
          </a:p>
          <a:p>
            <a:r>
              <a:rPr lang="en-US" sz="2000" dirty="0">
                <a:solidFill>
                  <a:srgbClr val="000000"/>
                </a:solidFill>
                <a:highlight>
                  <a:srgbClr val="FFFFFF"/>
                </a:highlight>
                <a:latin typeface="Consolas"/>
              </a:rPr>
              <a:t>	</a:t>
            </a:r>
            <a:r>
              <a:rPr lang="en-US" sz="2000" dirty="0">
                <a:solidFill>
                  <a:srgbClr val="CF4820"/>
                </a:solidFill>
                <a:highlight>
                  <a:srgbClr val="FFFFFF"/>
                </a:highlight>
                <a:latin typeface="Consolas"/>
              </a:rPr>
              <a:t>codecs</a:t>
            </a:r>
            <a:r>
              <a:rPr lang="en-US" sz="2000" dirty="0">
                <a:solidFill>
                  <a:srgbClr val="4F76AC"/>
                </a:solidFill>
                <a:highlight>
                  <a:srgbClr val="FFFFFF"/>
                </a:highlight>
                <a:latin typeface="Consolas"/>
              </a:rPr>
              <a:t>=“</a:t>
            </a:r>
            <a:r>
              <a:rPr lang="en-US" sz="2000" dirty="0" err="1">
                <a:solidFill>
                  <a:srgbClr val="4F76AC"/>
                </a:solidFill>
                <a:highlight>
                  <a:srgbClr val="FFFFFF"/>
                </a:highlight>
                <a:latin typeface="Consolas"/>
              </a:rPr>
              <a:t>theora</a:t>
            </a:r>
            <a:r>
              <a:rPr lang="en-US" sz="2000" dirty="0">
                <a:solidFill>
                  <a:srgbClr val="4F76AC"/>
                </a:solidFill>
                <a:highlight>
                  <a:srgbClr val="FFFFFF"/>
                </a:highlight>
                <a:latin typeface="Consolas"/>
              </a:rPr>
              <a:t>,</a:t>
            </a:r>
            <a:r>
              <a:rPr lang="en-US" sz="2000" dirty="0">
                <a:solidFill>
                  <a:srgbClr val="000000"/>
                </a:solidFill>
                <a:highlight>
                  <a:srgbClr val="FFFFFF"/>
                </a:highlight>
                <a:latin typeface="Consolas"/>
              </a:rPr>
              <a:t> </a:t>
            </a:r>
            <a:r>
              <a:rPr lang="en-US" sz="2000" dirty="0" err="1">
                <a:solidFill>
                  <a:srgbClr val="4F76AC"/>
                </a:solidFill>
                <a:highlight>
                  <a:srgbClr val="FFFFFF"/>
                </a:highlight>
                <a:latin typeface="Consolas"/>
              </a:rPr>
              <a:t>vorbis</a:t>
            </a:r>
            <a:r>
              <a:rPr lang="en-US" sz="2000" dirty="0">
                <a:solidFill>
                  <a:srgbClr val="4F76AC"/>
                </a:solidFill>
                <a:highlight>
                  <a:srgbClr val="FFFFFF"/>
                </a:highlight>
                <a:latin typeface="Consolas"/>
              </a:rPr>
              <a:t>”’&gt;</a:t>
            </a:r>
            <a:endParaRPr lang="en-US" sz="2000" dirty="0">
              <a:solidFill>
                <a:srgbClr val="000000"/>
              </a:solidFill>
              <a:highlight>
                <a:srgbClr val="FFFFFF"/>
              </a:highlight>
              <a:latin typeface="Consolas"/>
            </a:endParaRPr>
          </a:p>
          <a:p>
            <a:r>
              <a:rPr lang="en-US" sz="2000" dirty="0">
                <a:solidFill>
                  <a:srgbClr val="4F76AC"/>
                </a:solidFill>
                <a:highlight>
                  <a:srgbClr val="FFFFFF"/>
                </a:highlight>
                <a:latin typeface="Consolas"/>
              </a:rPr>
              <a:t>&lt;/</a:t>
            </a:r>
            <a:r>
              <a:rPr lang="en-US" sz="2000" dirty="0">
                <a:solidFill>
                  <a:srgbClr val="823125"/>
                </a:solidFill>
                <a:highlight>
                  <a:srgbClr val="FFFFFF"/>
                </a:highlight>
                <a:latin typeface="Consolas"/>
              </a:rPr>
              <a:t>video</a:t>
            </a:r>
            <a:r>
              <a:rPr lang="en-US" sz="2000" dirty="0">
                <a:solidFill>
                  <a:srgbClr val="4F76AC"/>
                </a:solidFill>
                <a:highlight>
                  <a:srgbClr val="FFFFFF"/>
                </a:highlight>
                <a:latin typeface="Consolas"/>
              </a:rPr>
              <a:t>&gt;</a:t>
            </a:r>
            <a:endParaRPr lang="en-US" sz="2000" dirty="0"/>
          </a:p>
        </p:txBody>
      </p:sp>
      <p:sp>
        <p:nvSpPr>
          <p:cNvPr id="8" name="TextBox 7"/>
          <p:cNvSpPr txBox="1"/>
          <p:nvPr/>
        </p:nvSpPr>
        <p:spPr>
          <a:xfrm>
            <a:off x="10104437" y="906462"/>
            <a:ext cx="1524000" cy="746871"/>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3200" dirty="0" smtClean="0">
                <a:solidFill>
                  <a:srgbClr val="107C10"/>
                </a:solidFill>
              </a:rPr>
              <a:t>HTML</a:t>
            </a:r>
          </a:p>
        </p:txBody>
      </p:sp>
    </p:spTree>
    <p:extLst>
      <p:ext uri="{BB962C8B-B14F-4D97-AF65-F5344CB8AC3E}">
        <p14:creationId xmlns:p14="http://schemas.microsoft.com/office/powerpoint/2010/main" xmlns="" val="2066296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0262"/>
          </a:xfrm>
        </p:spPr>
        <p:txBody>
          <a:bodyPr/>
          <a:lstStyle/>
          <a:p>
            <a:pPr algn="ctr"/>
            <a:r>
              <a:rPr b="1" smtClean="0"/>
              <a:t>Versions of HTML</a:t>
            </a:r>
            <a:endParaRPr lang="en-US" dirty="0"/>
          </a:p>
        </p:txBody>
      </p:sp>
      <p:sp>
        <p:nvSpPr>
          <p:cNvPr id="4" name="Text Placeholder 3"/>
          <p:cNvSpPr>
            <a:spLocks noGrp="1"/>
          </p:cNvSpPr>
          <p:nvPr>
            <p:ph type="body" sz="quarter" idx="11"/>
          </p:nvPr>
        </p:nvSpPr>
        <p:spPr>
          <a:xfrm>
            <a:off x="-1" y="830262"/>
            <a:ext cx="12436475" cy="4527393"/>
          </a:xfrm>
        </p:spPr>
        <p:txBody>
          <a:bodyPr/>
          <a:lstStyle/>
          <a:p>
            <a:pPr>
              <a:buFont typeface="Wingdings" pitchFamily="2" charset="2"/>
              <a:buChar char="Ø"/>
            </a:pPr>
            <a:r>
              <a:rPr lang="en-US" dirty="0" smtClean="0">
                <a:solidFill>
                  <a:schemeClr val="tx1">
                    <a:lumMod val="50000"/>
                  </a:schemeClr>
                </a:solidFill>
                <a:latin typeface="Georgia" pitchFamily="18" charset="0"/>
                <a:ea typeface="Tahoma" pitchFamily="34" charset="0"/>
                <a:cs typeface="Tahoma" pitchFamily="34" charset="0"/>
              </a:rPr>
              <a:t>Throughout the 2000s, HTML 4.01 was the standard for web pages.</a:t>
            </a:r>
          </a:p>
          <a:p>
            <a:pPr marL="228600" lvl="2">
              <a:buNone/>
            </a:pPr>
            <a:r>
              <a:rPr lang="en-US" dirty="0" smtClean="0">
                <a:solidFill>
                  <a:schemeClr val="tx1">
                    <a:lumMod val="50000"/>
                  </a:schemeClr>
                </a:solidFill>
                <a:latin typeface="Georgia" pitchFamily="18" charset="0"/>
                <a:ea typeface="Tahoma" pitchFamily="34" charset="0"/>
                <a:cs typeface="Tahoma" pitchFamily="34" charset="0"/>
              </a:rPr>
              <a:t>    HTML 4.01 was limited in what it could provide users.</a:t>
            </a:r>
          </a:p>
          <a:p>
            <a:pPr marL="228600" lvl="2">
              <a:buNone/>
            </a:pPr>
            <a:endParaRPr lang="en-US" dirty="0" smtClean="0">
              <a:solidFill>
                <a:schemeClr val="tx1">
                  <a:lumMod val="50000"/>
                </a:schemeClr>
              </a:solidFill>
              <a:latin typeface="Georgia" pitchFamily="18" charset="0"/>
              <a:ea typeface="Tahoma" pitchFamily="34" charset="0"/>
              <a:cs typeface="Tahoma" pitchFamily="34" charset="0"/>
            </a:endParaRPr>
          </a:p>
          <a:p>
            <a:pPr>
              <a:buFont typeface="Wingdings" pitchFamily="2" charset="2"/>
              <a:buChar char="Ø"/>
            </a:pPr>
            <a:r>
              <a:rPr lang="en-US" dirty="0" smtClean="0">
                <a:solidFill>
                  <a:schemeClr val="tx1">
                    <a:lumMod val="50000"/>
                  </a:schemeClr>
                </a:solidFill>
                <a:latin typeface="Georgia" pitchFamily="18" charset="0"/>
                <a:ea typeface="Tahoma" pitchFamily="34" charset="0"/>
                <a:cs typeface="Tahoma" pitchFamily="34" charset="0"/>
              </a:rPr>
              <a:t>A strong demand </a:t>
            </a:r>
            <a:r>
              <a:rPr lang="en-US" sz="1600" dirty="0" smtClean="0">
                <a:solidFill>
                  <a:schemeClr val="tx1">
                    <a:lumMod val="50000"/>
                  </a:schemeClr>
                </a:solidFill>
                <a:latin typeface="Georgia" pitchFamily="18" charset="0"/>
                <a:ea typeface="Tahoma" pitchFamily="34" charset="0"/>
                <a:cs typeface="Tahoma" pitchFamily="34" charset="0"/>
              </a:rPr>
              <a:t>for</a:t>
            </a:r>
            <a:r>
              <a:rPr lang="en-US" dirty="0" smtClean="0">
                <a:solidFill>
                  <a:schemeClr val="tx1">
                    <a:lumMod val="50000"/>
                  </a:schemeClr>
                </a:solidFill>
                <a:latin typeface="Georgia" pitchFamily="18" charset="0"/>
                <a:ea typeface="Tahoma" pitchFamily="34" charset="0"/>
                <a:cs typeface="Tahoma" pitchFamily="34" charset="0"/>
              </a:rPr>
              <a:t> a rich web experience, including audio, video, and interactivity led to the development of a new HTML standard.</a:t>
            </a:r>
          </a:p>
          <a:p>
            <a:pPr>
              <a:buNone/>
            </a:pPr>
            <a:endParaRPr lang="en-US" dirty="0" smtClean="0">
              <a:solidFill>
                <a:schemeClr val="tx1">
                  <a:lumMod val="50000"/>
                </a:schemeClr>
              </a:solidFill>
              <a:latin typeface="Georgia" pitchFamily="18" charset="0"/>
              <a:ea typeface="Tahoma" pitchFamily="34" charset="0"/>
              <a:cs typeface="Tahoma" pitchFamily="34" charset="0"/>
            </a:endParaRPr>
          </a:p>
          <a:p>
            <a:pPr>
              <a:buFont typeface="Wingdings" pitchFamily="2" charset="2"/>
              <a:buChar char="Ø"/>
            </a:pPr>
            <a:r>
              <a:rPr lang="en-US" dirty="0" smtClean="0">
                <a:solidFill>
                  <a:schemeClr val="tx1">
                    <a:lumMod val="50000"/>
                  </a:schemeClr>
                </a:solidFill>
                <a:latin typeface="Georgia" pitchFamily="18" charset="0"/>
                <a:ea typeface="Tahoma" pitchFamily="34" charset="0"/>
                <a:cs typeface="Tahoma" pitchFamily="34" charset="0"/>
              </a:rPr>
              <a:t>The World Wide Web Consortium (W3C) is the standards organization responsible for the development of HTML5</a:t>
            </a:r>
          </a:p>
          <a:p>
            <a:pPr>
              <a:buNone/>
            </a:pPr>
            <a:endParaRPr lang="en-US" dirty="0" smtClean="0">
              <a:solidFill>
                <a:schemeClr val="tx1">
                  <a:lumMod val="50000"/>
                </a:schemeClr>
              </a:solidFill>
              <a:latin typeface="Georgia" pitchFamily="18" charset="0"/>
              <a:ea typeface="Tahoma" pitchFamily="34" charset="0"/>
              <a:cs typeface="Tahoma" pitchFamily="34" charset="0"/>
            </a:endParaRPr>
          </a:p>
          <a:p>
            <a:pPr>
              <a:buFont typeface="Wingdings" pitchFamily="2" charset="2"/>
              <a:buChar char="Ø"/>
            </a:pPr>
            <a:r>
              <a:rPr lang="en-US" dirty="0" smtClean="0">
                <a:solidFill>
                  <a:schemeClr val="tx1">
                    <a:lumMod val="50000"/>
                  </a:schemeClr>
                </a:solidFill>
                <a:latin typeface="Georgia" pitchFamily="18" charset="0"/>
                <a:ea typeface="Tahoma" pitchFamily="34" charset="0"/>
                <a:cs typeface="Tahoma" pitchFamily="34" charset="0"/>
              </a:rPr>
              <a:t>The HTML5 standard encompasses HTML markup tags, Cascading Style Sheets (CSS), and JavaScript</a:t>
            </a:r>
          </a:p>
          <a:p>
            <a:pPr>
              <a:buNone/>
            </a:pPr>
            <a:endParaRPr lang="en-US" dirty="0" smtClean="0">
              <a:solidFill>
                <a:schemeClr val="tx1">
                  <a:lumMod val="50000"/>
                </a:schemeClr>
              </a:solidFill>
              <a:latin typeface="Georgia" pitchFamily="18" charset="0"/>
              <a:ea typeface="Tahoma" pitchFamily="34" charset="0"/>
              <a:cs typeface="Tahoma" pitchFamily="34" charset="0"/>
            </a:endParaRPr>
          </a:p>
          <a:p>
            <a:pPr>
              <a:buFont typeface="Wingdings" pitchFamily="2" charset="2"/>
              <a:buChar char="Ø"/>
            </a:pPr>
            <a:r>
              <a:rPr lang="en-US" dirty="0" smtClean="0">
                <a:solidFill>
                  <a:schemeClr val="tx1">
                    <a:lumMod val="50000"/>
                  </a:schemeClr>
                </a:solidFill>
                <a:latin typeface="Georgia" pitchFamily="18" charset="0"/>
                <a:ea typeface="Tahoma" pitchFamily="34" charset="0"/>
                <a:cs typeface="Tahoma" pitchFamily="34" charset="0"/>
              </a:rPr>
              <a:t>HTML5 is platform-independent</a:t>
            </a:r>
          </a:p>
          <a:p>
            <a:pPr marL="457200" indent="-457200">
              <a:buFont typeface="Arial"/>
              <a:buChar char="•"/>
            </a:pPr>
            <a:endParaRPr lang="en-US" sz="1600" dirty="0"/>
          </a:p>
        </p:txBody>
      </p:sp>
    </p:spTree>
    <p:extLst>
      <p:ext uri="{BB962C8B-B14F-4D97-AF65-F5344CB8AC3E}">
        <p14:creationId xmlns:p14="http://schemas.microsoft.com/office/powerpoint/2010/main" xmlns="" val="265376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500"/>
                                        <p:tgtEl>
                                          <p:spTgt spid="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fade">
                                      <p:cBhvr>
                                        <p:cTn id="3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Audio Tags</a:t>
            </a:r>
            <a:endParaRPr lang="en-US" dirty="0"/>
          </a:p>
        </p:txBody>
      </p:sp>
      <p:sp>
        <p:nvSpPr>
          <p:cNvPr id="3" name="Text Placeholder 2"/>
          <p:cNvSpPr>
            <a:spLocks noGrp="1"/>
          </p:cNvSpPr>
          <p:nvPr>
            <p:ph type="body" sz="quarter" idx="10"/>
          </p:nvPr>
        </p:nvSpPr>
        <p:spPr>
          <a:xfrm>
            <a:off x="350837" y="1439862"/>
            <a:ext cx="11704320" cy="4114800"/>
          </a:xfrm>
        </p:spPr>
        <p:txBody>
          <a:bodyPr/>
          <a:lstStyle/>
          <a:p>
            <a:pPr marL="228600" indent="-228600">
              <a:lnSpc>
                <a:spcPct val="100000"/>
              </a:lnSpc>
              <a:buFont typeface="Wingdings" pitchFamily="2" charset="2"/>
              <a:buChar char="Ø"/>
              <a:defRPr/>
            </a:pPr>
            <a:r>
              <a:rPr lang="en-US" dirty="0">
                <a:solidFill>
                  <a:schemeClr val="tx1">
                    <a:lumMod val="50000"/>
                  </a:schemeClr>
                </a:solidFill>
                <a:latin typeface="Georgia" pitchFamily="18" charset="0"/>
                <a:ea typeface="Tahoma" pitchFamily="34" charset="0"/>
                <a:cs typeface="Tahoma" pitchFamily="34" charset="0"/>
              </a:rPr>
              <a:t>The HTML5 audio element works much like the video element</a:t>
            </a:r>
          </a:p>
          <a:p>
            <a:pPr marL="228600" indent="-228600">
              <a:lnSpc>
                <a:spcPct val="100000"/>
              </a:lnSpc>
              <a:buFont typeface="Wingdings" pitchFamily="2" charset="2"/>
              <a:buChar char="Ø"/>
              <a:defRPr/>
            </a:pPr>
            <a:r>
              <a:rPr lang="en-US" dirty="0">
                <a:solidFill>
                  <a:schemeClr val="tx1">
                    <a:lumMod val="50000"/>
                  </a:schemeClr>
                </a:solidFill>
                <a:latin typeface="Georgia" pitchFamily="18" charset="0"/>
                <a:ea typeface="Tahoma" pitchFamily="34" charset="0"/>
                <a:cs typeface="Tahoma" pitchFamily="34" charset="0"/>
              </a:rPr>
              <a:t>Include the &lt;audio&gt; tag and a path that points to the audio file.</a:t>
            </a:r>
          </a:p>
          <a:p>
            <a:pPr marL="228600" indent="-228600">
              <a:lnSpc>
                <a:spcPct val="100000"/>
              </a:lnSpc>
              <a:buFont typeface="Wingdings" pitchFamily="2" charset="2"/>
              <a:buChar char="Ø"/>
              <a:defRPr/>
            </a:pPr>
            <a:r>
              <a:rPr lang="en-US" dirty="0">
                <a:solidFill>
                  <a:schemeClr val="tx1">
                    <a:lumMod val="50000"/>
                  </a:schemeClr>
                </a:solidFill>
                <a:latin typeface="Georgia" pitchFamily="18" charset="0"/>
                <a:ea typeface="Tahoma" pitchFamily="34" charset="0"/>
                <a:cs typeface="Tahoma" pitchFamily="34" charset="0"/>
              </a:rPr>
              <a:t>You can modify the audio element using its control-related attributes, including:</a:t>
            </a:r>
          </a:p>
          <a:p>
            <a:pPr marL="228600" lvl="2">
              <a:lnSpc>
                <a:spcPct val="100000"/>
              </a:lnSpc>
              <a:buFont typeface="Wingdings" pitchFamily="2" charset="2"/>
              <a:buChar char="Ø"/>
              <a:defRPr/>
            </a:pPr>
            <a:r>
              <a:rPr lang="en-US" sz="2800" spc="-30" dirty="0" err="1">
                <a:solidFill>
                  <a:schemeClr val="tx1">
                    <a:lumMod val="50000"/>
                  </a:schemeClr>
                </a:solidFill>
                <a:latin typeface="Georgia" pitchFamily="18" charset="0"/>
                <a:ea typeface="Tahoma" pitchFamily="34" charset="0"/>
                <a:cs typeface="Tahoma" pitchFamily="34" charset="0"/>
              </a:rPr>
              <a:t>autoplay</a:t>
            </a:r>
            <a:endParaRPr lang="en-US" sz="2800" spc="-30" dirty="0">
              <a:solidFill>
                <a:schemeClr val="tx1">
                  <a:lumMod val="50000"/>
                </a:schemeClr>
              </a:solidFill>
              <a:latin typeface="Georgia" pitchFamily="18" charset="0"/>
              <a:ea typeface="Tahoma" pitchFamily="34" charset="0"/>
              <a:cs typeface="Tahoma" pitchFamily="34" charset="0"/>
            </a:endParaRPr>
          </a:p>
          <a:p>
            <a:pPr marL="228600" lvl="2">
              <a:lnSpc>
                <a:spcPct val="100000"/>
              </a:lnSpc>
              <a:buFont typeface="Wingdings" pitchFamily="2" charset="2"/>
              <a:buChar char="Ø"/>
              <a:defRPr/>
            </a:pPr>
            <a:r>
              <a:rPr lang="en-US" sz="2800" spc="-30" dirty="0">
                <a:solidFill>
                  <a:schemeClr val="tx1">
                    <a:lumMod val="50000"/>
                  </a:schemeClr>
                </a:solidFill>
                <a:latin typeface="Georgia" pitchFamily="18" charset="0"/>
                <a:ea typeface="Tahoma" pitchFamily="34" charset="0"/>
                <a:cs typeface="Tahoma" pitchFamily="34" charset="0"/>
              </a:rPr>
              <a:t>controls</a:t>
            </a:r>
          </a:p>
          <a:p>
            <a:pPr marL="228600" lvl="2">
              <a:lnSpc>
                <a:spcPct val="100000"/>
              </a:lnSpc>
              <a:buFont typeface="Wingdings" pitchFamily="2" charset="2"/>
              <a:buChar char="Ø"/>
              <a:defRPr/>
            </a:pPr>
            <a:r>
              <a:rPr lang="en-US" sz="2800" spc="-30" dirty="0">
                <a:solidFill>
                  <a:schemeClr val="tx1">
                    <a:lumMod val="50000"/>
                  </a:schemeClr>
                </a:solidFill>
                <a:latin typeface="Georgia" pitchFamily="18" charset="0"/>
                <a:ea typeface="Tahoma" pitchFamily="34" charset="0"/>
                <a:cs typeface="Tahoma" pitchFamily="34" charset="0"/>
              </a:rPr>
              <a:t>loop</a:t>
            </a:r>
          </a:p>
        </p:txBody>
      </p:sp>
      <p:sp>
        <p:nvSpPr>
          <p:cNvPr id="4" name="Rectangle 3"/>
          <p:cNvSpPr/>
          <p:nvPr/>
        </p:nvSpPr>
        <p:spPr>
          <a:xfrm>
            <a:off x="655637" y="4564062"/>
            <a:ext cx="11049000" cy="1384995"/>
          </a:xfrm>
          <a:prstGeom prst="rect">
            <a:avLst/>
          </a:prstGeom>
        </p:spPr>
        <p:txBody>
          <a:bodyPr wrap="square">
            <a:spAutoFit/>
          </a:bodyPr>
          <a:lstStyle/>
          <a:p>
            <a:pPr algn="ctr"/>
            <a:endParaRPr lang="en-US" sz="2800" dirty="0" smtClean="0">
              <a:solidFill>
                <a:srgbClr val="4F76AC"/>
              </a:solidFill>
              <a:highlight>
                <a:srgbClr val="FFFFFF"/>
              </a:highlight>
              <a:latin typeface="Consolas"/>
            </a:endParaRPr>
          </a:p>
          <a:p>
            <a:pPr algn="ctr"/>
            <a:endParaRPr lang="en-US" sz="2800" dirty="0" smtClean="0">
              <a:solidFill>
                <a:srgbClr val="4F76AC"/>
              </a:solidFill>
              <a:highlight>
                <a:srgbClr val="FFFFFF"/>
              </a:highlight>
              <a:latin typeface="Consolas"/>
            </a:endParaRPr>
          </a:p>
          <a:p>
            <a:pPr algn="ctr"/>
            <a:r>
              <a:rPr lang="en-US" sz="2800" dirty="0" smtClean="0">
                <a:solidFill>
                  <a:srgbClr val="4F76AC"/>
                </a:solidFill>
                <a:highlight>
                  <a:srgbClr val="FFFFFF"/>
                </a:highlight>
                <a:latin typeface="Consolas"/>
              </a:rPr>
              <a:t>&lt;</a:t>
            </a:r>
            <a:r>
              <a:rPr lang="en-US" sz="2800" dirty="0">
                <a:solidFill>
                  <a:srgbClr val="823125"/>
                </a:solidFill>
                <a:highlight>
                  <a:srgbClr val="FFFFFF"/>
                </a:highlight>
                <a:latin typeface="Consolas"/>
              </a:rPr>
              <a:t>audio</a:t>
            </a:r>
            <a:r>
              <a:rPr lang="en-US" sz="2800" dirty="0">
                <a:solidFill>
                  <a:srgbClr val="000000"/>
                </a:solidFill>
                <a:highlight>
                  <a:srgbClr val="FFFFFF"/>
                </a:highlight>
                <a:latin typeface="Consolas"/>
              </a:rPr>
              <a:t> </a:t>
            </a:r>
            <a:r>
              <a:rPr lang="en-US" sz="2800" dirty="0" err="1">
                <a:solidFill>
                  <a:srgbClr val="CF4820"/>
                </a:solidFill>
                <a:highlight>
                  <a:srgbClr val="FFFFFF"/>
                </a:highlight>
                <a:latin typeface="Consolas"/>
              </a:rPr>
              <a:t>src</a:t>
            </a:r>
            <a:r>
              <a:rPr lang="en-US" sz="2800" dirty="0">
                <a:solidFill>
                  <a:srgbClr val="4F76AC"/>
                </a:solidFill>
                <a:highlight>
                  <a:srgbClr val="FFFFFF"/>
                </a:highlight>
                <a:latin typeface="Consolas"/>
              </a:rPr>
              <a:t>=”myaudio.mp3"</a:t>
            </a:r>
            <a:r>
              <a:rPr lang="en-US" sz="2800" dirty="0">
                <a:solidFill>
                  <a:srgbClr val="000000"/>
                </a:solidFill>
                <a:highlight>
                  <a:srgbClr val="FFFFFF"/>
                </a:highlight>
                <a:latin typeface="Consolas"/>
              </a:rPr>
              <a:t> </a:t>
            </a:r>
            <a:r>
              <a:rPr lang="en-US" sz="2800" dirty="0">
                <a:solidFill>
                  <a:srgbClr val="CF4820"/>
                </a:solidFill>
                <a:highlight>
                  <a:srgbClr val="FFFFFF"/>
                </a:highlight>
                <a:latin typeface="Consolas"/>
              </a:rPr>
              <a:t>controls</a:t>
            </a:r>
            <a:r>
              <a:rPr lang="en-US" sz="2800" dirty="0">
                <a:solidFill>
                  <a:srgbClr val="4F76AC"/>
                </a:solidFill>
                <a:highlight>
                  <a:srgbClr val="FFFFFF"/>
                </a:highlight>
                <a:latin typeface="Consolas"/>
              </a:rPr>
              <a:t>="controls”&gt;&lt;/</a:t>
            </a:r>
            <a:r>
              <a:rPr lang="en-US" sz="2800" dirty="0">
                <a:solidFill>
                  <a:srgbClr val="823125"/>
                </a:solidFill>
                <a:highlight>
                  <a:srgbClr val="FFFFFF"/>
                </a:highlight>
                <a:latin typeface="Consolas"/>
              </a:rPr>
              <a:t>audio</a:t>
            </a:r>
            <a:r>
              <a:rPr lang="en-US" sz="2800" dirty="0">
                <a:solidFill>
                  <a:srgbClr val="4F76AC"/>
                </a:solidFill>
                <a:highlight>
                  <a:srgbClr val="FFFFFF"/>
                </a:highlight>
                <a:latin typeface="Consolas"/>
              </a:rPr>
              <a:t>&gt;</a:t>
            </a:r>
            <a:endParaRPr lang="en-US" sz="2800" dirty="0"/>
          </a:p>
        </p:txBody>
      </p:sp>
    </p:spTree>
    <p:extLst>
      <p:ext uri="{BB962C8B-B14F-4D97-AF65-F5344CB8AC3E}">
        <p14:creationId xmlns:p14="http://schemas.microsoft.com/office/powerpoint/2010/main" xmlns="" val="1672049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Formats</a:t>
            </a:r>
            <a:endParaRPr lang="en-US" dirty="0"/>
          </a:p>
        </p:txBody>
      </p:sp>
      <p:sp>
        <p:nvSpPr>
          <p:cNvPr id="3" name="Text Placeholder 2"/>
          <p:cNvSpPr>
            <a:spLocks noGrp="1"/>
          </p:cNvSpPr>
          <p:nvPr>
            <p:ph type="body" sz="quarter" idx="10"/>
          </p:nvPr>
        </p:nvSpPr>
        <p:spPr>
          <a:xfrm>
            <a:off x="365760" y="1371600"/>
            <a:ext cx="11704320" cy="4154984"/>
          </a:xfrm>
        </p:spPr>
        <p:txBody>
          <a:bodyPr/>
          <a:lstStyle/>
          <a:p>
            <a:pPr marL="228600" indent="-228600">
              <a:lnSpc>
                <a:spcPct val="100000"/>
              </a:lnSpc>
              <a:buFont typeface="Wingdings" pitchFamily="2" charset="2"/>
              <a:buChar char="Ø"/>
              <a:defRPr/>
            </a:pPr>
            <a:r>
              <a:rPr lang="en-US" dirty="0">
                <a:solidFill>
                  <a:schemeClr val="tx1">
                    <a:lumMod val="50000"/>
                  </a:schemeClr>
                </a:solidFill>
                <a:latin typeface="Georgia" pitchFamily="18" charset="0"/>
                <a:ea typeface="Tahoma" pitchFamily="34" charset="0"/>
                <a:cs typeface="Tahoma" pitchFamily="34" charset="0"/>
              </a:rPr>
              <a:t>There are three primary formats of audio supported by Web browsers, including:</a:t>
            </a:r>
          </a:p>
          <a:p>
            <a:pPr marL="228600" lvl="2">
              <a:lnSpc>
                <a:spcPct val="100000"/>
              </a:lnSpc>
              <a:buFont typeface="Wingdings" pitchFamily="2" charset="2"/>
              <a:buChar char="Ø"/>
              <a:defRPr/>
            </a:pPr>
            <a:r>
              <a:rPr lang="en-US" sz="2800" spc="-30" dirty="0">
                <a:solidFill>
                  <a:schemeClr val="tx1">
                    <a:lumMod val="50000"/>
                  </a:schemeClr>
                </a:solidFill>
                <a:latin typeface="Georgia" pitchFamily="18" charset="0"/>
                <a:ea typeface="Tahoma" pitchFamily="34" charset="0"/>
                <a:cs typeface="Tahoma" pitchFamily="34" charset="0"/>
              </a:rPr>
              <a:t>OGG</a:t>
            </a:r>
          </a:p>
          <a:p>
            <a:pPr marL="228600" lvl="2">
              <a:lnSpc>
                <a:spcPct val="100000"/>
              </a:lnSpc>
              <a:buFont typeface="Wingdings" pitchFamily="2" charset="2"/>
              <a:buChar char="Ø"/>
              <a:defRPr/>
            </a:pPr>
            <a:r>
              <a:rPr lang="en-US" sz="2800" spc="-30" dirty="0">
                <a:solidFill>
                  <a:schemeClr val="tx1">
                    <a:lumMod val="50000"/>
                  </a:schemeClr>
                </a:solidFill>
                <a:latin typeface="Georgia" pitchFamily="18" charset="0"/>
                <a:ea typeface="Tahoma" pitchFamily="34" charset="0"/>
                <a:cs typeface="Tahoma" pitchFamily="34" charset="0"/>
              </a:rPr>
              <a:t>MP3</a:t>
            </a:r>
          </a:p>
          <a:p>
            <a:pPr marL="228600" lvl="2">
              <a:lnSpc>
                <a:spcPct val="100000"/>
              </a:lnSpc>
              <a:buFont typeface="Wingdings" pitchFamily="2" charset="2"/>
              <a:buChar char="Ø"/>
              <a:defRPr/>
            </a:pPr>
            <a:r>
              <a:rPr lang="en-US" sz="2800" spc="-30" dirty="0">
                <a:solidFill>
                  <a:schemeClr val="tx1">
                    <a:lumMod val="50000"/>
                  </a:schemeClr>
                </a:solidFill>
                <a:latin typeface="Georgia" pitchFamily="18" charset="0"/>
                <a:ea typeface="Tahoma" pitchFamily="34" charset="0"/>
                <a:cs typeface="Tahoma" pitchFamily="34" charset="0"/>
              </a:rPr>
              <a:t>WAV</a:t>
            </a:r>
          </a:p>
          <a:p>
            <a:pPr marL="228600" indent="-228600">
              <a:lnSpc>
                <a:spcPct val="100000"/>
              </a:lnSpc>
              <a:buFont typeface="Wingdings" pitchFamily="2" charset="2"/>
              <a:buChar char="Ø"/>
              <a:defRPr/>
            </a:pPr>
            <a:r>
              <a:rPr lang="en-US" dirty="0">
                <a:solidFill>
                  <a:schemeClr val="tx1">
                    <a:lumMod val="50000"/>
                  </a:schemeClr>
                </a:solidFill>
                <a:latin typeface="Georgia" pitchFamily="18" charset="0"/>
                <a:ea typeface="Tahoma" pitchFamily="34" charset="0"/>
                <a:cs typeface="Tahoma" pitchFamily="34" charset="0"/>
              </a:rPr>
              <a:t>Not every browser supports every audio type</a:t>
            </a:r>
          </a:p>
          <a:p>
            <a:pPr marL="228600" lvl="2">
              <a:lnSpc>
                <a:spcPct val="100000"/>
              </a:lnSpc>
              <a:buFont typeface="Wingdings" pitchFamily="2" charset="2"/>
              <a:buChar char="Ø"/>
              <a:defRPr/>
            </a:pPr>
            <a:r>
              <a:rPr lang="en-US" sz="2800" spc="-30" dirty="0">
                <a:solidFill>
                  <a:schemeClr val="tx1">
                    <a:lumMod val="50000"/>
                  </a:schemeClr>
                </a:solidFill>
                <a:latin typeface="Georgia" pitchFamily="18" charset="0"/>
                <a:ea typeface="Tahoma" pitchFamily="34" charset="0"/>
                <a:cs typeface="Tahoma" pitchFamily="34" charset="0"/>
              </a:rPr>
              <a:t>The MP3 file format is the most commonly supported type</a:t>
            </a:r>
          </a:p>
          <a:p>
            <a:pPr marL="228600" indent="-228600">
              <a:lnSpc>
                <a:spcPct val="100000"/>
              </a:lnSpc>
              <a:buFont typeface="Wingdings" pitchFamily="2" charset="2"/>
              <a:buChar char="Ø"/>
              <a:defRPr/>
            </a:pPr>
            <a:r>
              <a:rPr lang="en-US" dirty="0">
                <a:solidFill>
                  <a:schemeClr val="tx1">
                    <a:lumMod val="50000"/>
                  </a:schemeClr>
                </a:solidFill>
                <a:latin typeface="Georgia" pitchFamily="18" charset="0"/>
                <a:ea typeface="Tahoma" pitchFamily="34" charset="0"/>
                <a:cs typeface="Tahoma" pitchFamily="34" charset="0"/>
              </a:rPr>
              <a:t>You can use the source attribute to include multiple types</a:t>
            </a:r>
          </a:p>
        </p:txBody>
      </p:sp>
      <p:sp>
        <p:nvSpPr>
          <p:cNvPr id="5" name="Rectangle 4"/>
          <p:cNvSpPr/>
          <p:nvPr/>
        </p:nvSpPr>
        <p:spPr>
          <a:xfrm>
            <a:off x="884237" y="5554662"/>
            <a:ext cx="10058400" cy="1200329"/>
          </a:xfrm>
          <a:prstGeom prst="rect">
            <a:avLst/>
          </a:prstGeom>
        </p:spPr>
        <p:txBody>
          <a:bodyPr wrap="square">
            <a:spAutoFit/>
          </a:bodyPr>
          <a:lstStyle/>
          <a:p>
            <a:r>
              <a:rPr lang="en-US" sz="2400" dirty="0">
                <a:solidFill>
                  <a:srgbClr val="4F76AC"/>
                </a:solidFill>
                <a:highlight>
                  <a:srgbClr val="FFFFFF"/>
                </a:highlight>
                <a:latin typeface="Consolas"/>
              </a:rPr>
              <a:t>&lt;</a:t>
            </a:r>
            <a:r>
              <a:rPr lang="en-US" sz="2400" dirty="0">
                <a:solidFill>
                  <a:srgbClr val="823125"/>
                </a:solidFill>
                <a:highlight>
                  <a:srgbClr val="FFFFFF"/>
                </a:highlight>
                <a:latin typeface="Consolas"/>
              </a:rPr>
              <a:t>audio</a:t>
            </a:r>
            <a:r>
              <a:rPr lang="en-US" sz="2400" dirty="0">
                <a:solidFill>
                  <a:srgbClr val="000000"/>
                </a:solidFill>
                <a:highlight>
                  <a:srgbClr val="FFFFFF"/>
                </a:highlight>
                <a:latin typeface="Consolas"/>
              </a:rPr>
              <a:t> </a:t>
            </a:r>
            <a:r>
              <a:rPr lang="en-US" sz="2400" dirty="0">
                <a:solidFill>
                  <a:srgbClr val="CF4820"/>
                </a:solidFill>
                <a:highlight>
                  <a:srgbClr val="FFFFFF"/>
                </a:highlight>
                <a:latin typeface="Consolas"/>
              </a:rPr>
              <a:t>controls</a:t>
            </a:r>
            <a:r>
              <a:rPr lang="en-US" sz="2400" dirty="0">
                <a:solidFill>
                  <a:srgbClr val="4F76AC"/>
                </a:solidFill>
                <a:highlight>
                  <a:srgbClr val="FFFFFF"/>
                </a:highlight>
                <a:latin typeface="Consolas"/>
              </a:rPr>
              <a:t>&gt;</a:t>
            </a:r>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r>
              <a:rPr lang="en-US" sz="2400" dirty="0" smtClean="0">
                <a:solidFill>
                  <a:srgbClr val="4F76AC"/>
                </a:solidFill>
                <a:highlight>
                  <a:srgbClr val="FFFFFF"/>
                </a:highlight>
                <a:latin typeface="Consolas"/>
              </a:rPr>
              <a:t>&lt;</a:t>
            </a:r>
            <a:r>
              <a:rPr lang="en-US" sz="2400" dirty="0">
                <a:solidFill>
                  <a:srgbClr val="823125"/>
                </a:solidFill>
                <a:highlight>
                  <a:srgbClr val="FFFFFF"/>
                </a:highlight>
                <a:latin typeface="Consolas"/>
              </a:rPr>
              <a:t>source</a:t>
            </a:r>
            <a:r>
              <a:rPr lang="en-US" sz="2400" dirty="0">
                <a:solidFill>
                  <a:srgbClr val="000000"/>
                </a:solidFill>
                <a:highlight>
                  <a:srgbClr val="FFFFFF"/>
                </a:highlight>
                <a:latin typeface="Consolas"/>
              </a:rPr>
              <a:t> </a:t>
            </a:r>
            <a:r>
              <a:rPr lang="en-US" sz="2400" dirty="0" err="1">
                <a:solidFill>
                  <a:srgbClr val="CF4820"/>
                </a:solidFill>
                <a:highlight>
                  <a:srgbClr val="FFFFFF"/>
                </a:highlight>
                <a:latin typeface="Consolas"/>
              </a:rPr>
              <a:t>src</a:t>
            </a:r>
            <a:r>
              <a:rPr lang="en-US" sz="2400" dirty="0">
                <a:solidFill>
                  <a:srgbClr val="4F76AC"/>
                </a:solidFill>
                <a:highlight>
                  <a:srgbClr val="FFFFFF"/>
                </a:highlight>
                <a:latin typeface="Consolas"/>
              </a:rPr>
              <a:t>=</a:t>
            </a:r>
            <a:r>
              <a:rPr lang="en-US" sz="2400" dirty="0" smtClean="0">
                <a:solidFill>
                  <a:srgbClr val="4F76AC"/>
                </a:solidFill>
                <a:highlight>
                  <a:srgbClr val="FFFFFF"/>
                </a:highlight>
                <a:latin typeface="Consolas"/>
              </a:rPr>
              <a:t>“myaudio.mp3</a:t>
            </a:r>
            <a:r>
              <a:rPr lang="en-US" sz="2400" dirty="0">
                <a:solidFill>
                  <a:srgbClr val="4F76AC"/>
                </a:solidFill>
                <a:highlight>
                  <a:srgbClr val="FFFFFF"/>
                </a:highlight>
                <a:latin typeface="Consolas"/>
              </a:rPr>
              <a:t>”</a:t>
            </a:r>
            <a:r>
              <a:rPr lang="en-US" sz="2400" dirty="0">
                <a:solidFill>
                  <a:srgbClr val="000000"/>
                </a:solidFill>
                <a:highlight>
                  <a:srgbClr val="FFFFFF"/>
                </a:highlight>
                <a:latin typeface="Consolas"/>
              </a:rPr>
              <a:t> </a:t>
            </a:r>
            <a:r>
              <a:rPr lang="en-US" sz="2400" dirty="0">
                <a:solidFill>
                  <a:srgbClr val="CF4820"/>
                </a:solidFill>
                <a:highlight>
                  <a:srgbClr val="FFFFFF"/>
                </a:highlight>
                <a:latin typeface="Consolas"/>
              </a:rPr>
              <a:t>type</a:t>
            </a:r>
            <a:r>
              <a:rPr lang="en-US" sz="2400" dirty="0">
                <a:solidFill>
                  <a:srgbClr val="4F76AC"/>
                </a:solidFill>
                <a:highlight>
                  <a:srgbClr val="FFFFFF"/>
                </a:highlight>
                <a:latin typeface="Consolas"/>
              </a:rPr>
              <a:t>=“audio/mp3</a:t>
            </a:r>
            <a:r>
              <a:rPr lang="en-US" sz="2400" dirty="0" smtClean="0">
                <a:solidFill>
                  <a:srgbClr val="4F76AC"/>
                </a:solidFill>
                <a:highlight>
                  <a:srgbClr val="FFFFFF"/>
                </a:highlight>
                <a:latin typeface="Consolas"/>
              </a:rPr>
              <a:t>”/&gt;</a:t>
            </a:r>
            <a:endParaRPr lang="en-US" sz="2400" dirty="0">
              <a:solidFill>
                <a:srgbClr val="000000"/>
              </a:solidFill>
              <a:highlight>
                <a:srgbClr val="FFFFFF"/>
              </a:highlight>
              <a:latin typeface="Consolas"/>
            </a:endParaRPr>
          </a:p>
          <a:p>
            <a:r>
              <a:rPr lang="en-US" sz="2400" dirty="0" smtClean="0">
                <a:solidFill>
                  <a:srgbClr val="4F76AC"/>
                </a:solidFill>
                <a:highlight>
                  <a:srgbClr val="FFFFFF"/>
                </a:highlight>
                <a:latin typeface="Consolas"/>
              </a:rPr>
              <a:t>&lt;</a:t>
            </a:r>
            <a:r>
              <a:rPr lang="en-US" sz="2400" dirty="0">
                <a:solidFill>
                  <a:srgbClr val="4F76AC"/>
                </a:solidFill>
                <a:highlight>
                  <a:srgbClr val="FFFFFF"/>
                </a:highlight>
                <a:latin typeface="Consolas"/>
              </a:rPr>
              <a:t>/</a:t>
            </a:r>
            <a:r>
              <a:rPr lang="en-US" sz="2400" dirty="0">
                <a:solidFill>
                  <a:srgbClr val="823125"/>
                </a:solidFill>
                <a:highlight>
                  <a:srgbClr val="FFFFFF"/>
                </a:highlight>
                <a:latin typeface="Consolas"/>
              </a:rPr>
              <a:t>audio</a:t>
            </a:r>
            <a:r>
              <a:rPr lang="en-US" sz="2400" dirty="0">
                <a:solidFill>
                  <a:srgbClr val="4F76AC"/>
                </a:solidFill>
                <a:highlight>
                  <a:srgbClr val="FFFFFF"/>
                </a:highlight>
                <a:latin typeface="Consolas"/>
              </a:rPr>
              <a:t>&gt;</a:t>
            </a:r>
            <a:endParaRPr lang="en-US" sz="2400" dirty="0"/>
          </a:p>
        </p:txBody>
      </p:sp>
    </p:spTree>
    <p:extLst>
      <p:ext uri="{BB962C8B-B14F-4D97-AF65-F5344CB8AC3E}">
        <p14:creationId xmlns:p14="http://schemas.microsoft.com/office/powerpoint/2010/main" xmlns="" val="18772673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097280"/>
            <a:ext cx="7986077" cy="2179058"/>
          </a:xfrm>
        </p:spPr>
        <p:txBody>
          <a:bodyPr/>
          <a:lstStyle/>
          <a:p>
            <a:r>
              <a:rPr lang="en-US" dirty="0" smtClean="0"/>
              <a:t>HTML Input and Forms</a:t>
            </a:r>
            <a:endParaRPr lang="en-US" dirty="0"/>
          </a:p>
        </p:txBody>
      </p:sp>
    </p:spTree>
    <p:extLst>
      <p:ext uri="{BB962C8B-B14F-4D97-AF65-F5344CB8AC3E}">
        <p14:creationId xmlns="" xmlns:p14="http://schemas.microsoft.com/office/powerpoint/2010/main" val="38821429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997902"/>
          </a:xfrm>
        </p:spPr>
        <p:txBody>
          <a:bodyPr/>
          <a:lstStyle/>
          <a:p>
            <a:pPr algn="ctr"/>
            <a:r>
              <a:rPr lang="en-US" b="1" dirty="0" smtClean="0"/>
              <a:t>Web Forms</a:t>
            </a:r>
            <a:endParaRPr lang="en-US" b="1" dirty="0"/>
          </a:p>
        </p:txBody>
      </p:sp>
      <p:sp>
        <p:nvSpPr>
          <p:cNvPr id="3" name="Picture Placeholder 2" descr="&quot;&quot;"/>
          <p:cNvSpPr>
            <a:spLocks noGrp="1"/>
          </p:cNvSpPr>
          <p:nvPr>
            <p:ph type="pic" sz="quarter" idx="10"/>
          </p:nvPr>
        </p:nvSpPr>
        <p:spPr>
          <a:xfrm>
            <a:off x="0" y="0"/>
            <a:ext cx="6217920" cy="6995160"/>
          </a:xfrm>
          <a:solidFill>
            <a:schemeClr val="tx1"/>
          </a:solidFill>
        </p:spPr>
      </p:sp>
      <p:sp>
        <p:nvSpPr>
          <p:cNvPr id="4" name="Text Placeholder 3"/>
          <p:cNvSpPr>
            <a:spLocks noGrp="1"/>
          </p:cNvSpPr>
          <p:nvPr>
            <p:ph type="body" sz="quarter" idx="11"/>
          </p:nvPr>
        </p:nvSpPr>
        <p:spPr>
          <a:xfrm>
            <a:off x="6583680" y="1363662"/>
            <a:ext cx="5486400" cy="4647426"/>
          </a:xfrm>
        </p:spPr>
        <p:txBody>
          <a:bodyPr/>
          <a:lstStyle/>
          <a:p>
            <a:pPr>
              <a:lnSpc>
                <a:spcPct val="100000"/>
              </a:lnSpc>
              <a:buFont typeface="Wingdings" pitchFamily="2" charset="2"/>
              <a:buChar char="Ø"/>
              <a:defRPr/>
            </a:pPr>
            <a:r>
              <a:rPr lang="en-US" sz="2800" spc="-30" dirty="0">
                <a:solidFill>
                  <a:schemeClr val="tx1">
                    <a:lumMod val="50000"/>
                  </a:schemeClr>
                </a:solidFill>
                <a:latin typeface="Georgia" pitchFamily="18" charset="0"/>
                <a:ea typeface="Tahoma" pitchFamily="34" charset="0"/>
                <a:cs typeface="Tahoma" pitchFamily="34" charset="0"/>
              </a:rPr>
              <a:t>A Web form is a </a:t>
            </a:r>
            <a:r>
              <a:rPr lang="en-US" sz="2800" spc="-30" dirty="0" smtClean="0">
                <a:solidFill>
                  <a:schemeClr val="tx1">
                    <a:lumMod val="50000"/>
                  </a:schemeClr>
                </a:solidFill>
                <a:latin typeface="Georgia" pitchFamily="18" charset="0"/>
                <a:ea typeface="Tahoma" pitchFamily="34" charset="0"/>
                <a:cs typeface="Tahoma" pitchFamily="34" charset="0"/>
              </a:rPr>
              <a:t>html elements that </a:t>
            </a:r>
            <a:r>
              <a:rPr lang="en-US" sz="2800" spc="-30" dirty="0">
                <a:solidFill>
                  <a:schemeClr val="tx1">
                    <a:lumMod val="50000"/>
                  </a:schemeClr>
                </a:solidFill>
                <a:latin typeface="Georgia" pitchFamily="18" charset="0"/>
                <a:ea typeface="Tahoma" pitchFamily="34" charset="0"/>
                <a:cs typeface="Tahoma" pitchFamily="34" charset="0"/>
              </a:rPr>
              <a:t>features input fields where users enter data</a:t>
            </a:r>
          </a:p>
          <a:p>
            <a:pPr>
              <a:lnSpc>
                <a:spcPct val="100000"/>
              </a:lnSpc>
              <a:buFont typeface="Wingdings" pitchFamily="2" charset="2"/>
              <a:buChar char="Ø"/>
              <a:defRPr/>
            </a:pPr>
            <a:r>
              <a:rPr lang="en-US" sz="2800" spc="-30" dirty="0">
                <a:solidFill>
                  <a:schemeClr val="tx1">
                    <a:lumMod val="50000"/>
                  </a:schemeClr>
                </a:solidFill>
                <a:latin typeface="Georgia" pitchFamily="18" charset="0"/>
                <a:ea typeface="Tahoma" pitchFamily="34" charset="0"/>
                <a:cs typeface="Tahoma" pitchFamily="34" charset="0"/>
              </a:rPr>
              <a:t>Form input, or the data supplied by users, is sent to a server where it is processed and stored</a:t>
            </a:r>
          </a:p>
          <a:p>
            <a:pPr>
              <a:lnSpc>
                <a:spcPct val="100000"/>
              </a:lnSpc>
              <a:buFont typeface="Wingdings" pitchFamily="2" charset="2"/>
              <a:buChar char="Ø"/>
              <a:defRPr/>
            </a:pPr>
            <a:r>
              <a:rPr lang="en-US" sz="2800" spc="-30" dirty="0">
                <a:solidFill>
                  <a:schemeClr val="tx1">
                    <a:lumMod val="50000"/>
                  </a:schemeClr>
                </a:solidFill>
                <a:latin typeface="Georgia" pitchFamily="18" charset="0"/>
                <a:ea typeface="Tahoma" pitchFamily="34" charset="0"/>
                <a:cs typeface="Tahoma" pitchFamily="34" charset="0"/>
              </a:rPr>
              <a:t>Web forms are commonly used when making purchases, signing up for newsletters, or completing surveys</a:t>
            </a:r>
          </a:p>
        </p:txBody>
      </p:sp>
      <p:grpSp>
        <p:nvGrpSpPr>
          <p:cNvPr id="5" name="Group 42" descr="Web form showing fields where users enter data."/>
          <p:cNvGrpSpPr/>
          <p:nvPr/>
        </p:nvGrpSpPr>
        <p:grpSpPr>
          <a:xfrm>
            <a:off x="579437" y="1516062"/>
            <a:ext cx="5181600" cy="3674322"/>
            <a:chOff x="4586361" y="1209015"/>
            <a:chExt cx="4339446" cy="3385607"/>
          </a:xfrm>
        </p:grpSpPr>
        <p:grpSp>
          <p:nvGrpSpPr>
            <p:cNvPr id="6" name="Group 43"/>
            <p:cNvGrpSpPr>
              <a:grpSpLocks noChangeAspect="1"/>
            </p:cNvGrpSpPr>
            <p:nvPr/>
          </p:nvGrpSpPr>
          <p:grpSpPr>
            <a:xfrm>
              <a:off x="4586361" y="1209015"/>
              <a:ext cx="4339446" cy="3385607"/>
              <a:chOff x="1507436" y="1799127"/>
              <a:chExt cx="3681068" cy="2752580"/>
            </a:xfrm>
          </p:grpSpPr>
          <p:sp>
            <p:nvSpPr>
              <p:cNvPr id="52" name="Rectangle 51"/>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Isosceles Triangle 54"/>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59"/>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5-Point Star 57"/>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 name="Group 44"/>
            <p:cNvGrpSpPr/>
            <p:nvPr/>
          </p:nvGrpSpPr>
          <p:grpSpPr>
            <a:xfrm>
              <a:off x="4873624" y="1905000"/>
              <a:ext cx="2670214" cy="2479675"/>
              <a:chOff x="4873624" y="1905000"/>
              <a:chExt cx="2670214" cy="2479675"/>
            </a:xfrm>
          </p:grpSpPr>
          <p:sp>
            <p:nvSpPr>
              <p:cNvPr id="46" name="Rectangle 45"/>
              <p:cNvSpPr/>
              <p:nvPr/>
            </p:nvSpPr>
            <p:spPr>
              <a:xfrm>
                <a:off x="4873624" y="2301875"/>
                <a:ext cx="2670213" cy="41275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4873624" y="3136900"/>
                <a:ext cx="2670213" cy="41275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4873625" y="3971925"/>
                <a:ext cx="2670213" cy="41275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4873625" y="1905000"/>
                <a:ext cx="2670212" cy="369332"/>
              </a:xfrm>
              <a:prstGeom prst="rect">
                <a:avLst/>
              </a:prstGeom>
              <a:noFill/>
            </p:spPr>
            <p:txBody>
              <a:bodyPr wrap="square" rtlCol="0">
                <a:spAutoFit/>
              </a:bodyPr>
              <a:lstStyle/>
              <a:p>
                <a:r>
                  <a:rPr lang="en-US" b="1" dirty="0" smtClean="0"/>
                  <a:t>First Name</a:t>
                </a:r>
                <a:endParaRPr lang="en-US" b="1" dirty="0"/>
              </a:p>
            </p:txBody>
          </p:sp>
          <p:sp>
            <p:nvSpPr>
              <p:cNvPr id="50" name="TextBox 49"/>
              <p:cNvSpPr txBox="1"/>
              <p:nvPr/>
            </p:nvSpPr>
            <p:spPr>
              <a:xfrm>
                <a:off x="4873626" y="2767568"/>
                <a:ext cx="2670212" cy="369332"/>
              </a:xfrm>
              <a:prstGeom prst="rect">
                <a:avLst/>
              </a:prstGeom>
              <a:noFill/>
            </p:spPr>
            <p:txBody>
              <a:bodyPr wrap="square" rtlCol="0">
                <a:spAutoFit/>
              </a:bodyPr>
              <a:lstStyle/>
              <a:p>
                <a:r>
                  <a:rPr lang="en-US" b="1" dirty="0" smtClean="0"/>
                  <a:t>Last Name</a:t>
                </a:r>
                <a:endParaRPr lang="en-US" b="1" dirty="0"/>
              </a:p>
            </p:txBody>
          </p:sp>
          <p:sp>
            <p:nvSpPr>
              <p:cNvPr id="51" name="TextBox 50"/>
              <p:cNvSpPr txBox="1"/>
              <p:nvPr/>
            </p:nvSpPr>
            <p:spPr>
              <a:xfrm>
                <a:off x="4873626" y="3602593"/>
                <a:ext cx="2670212" cy="369332"/>
              </a:xfrm>
              <a:prstGeom prst="rect">
                <a:avLst/>
              </a:prstGeom>
              <a:noFill/>
            </p:spPr>
            <p:txBody>
              <a:bodyPr wrap="square" rtlCol="0">
                <a:spAutoFit/>
              </a:bodyPr>
              <a:lstStyle/>
              <a:p>
                <a:r>
                  <a:rPr lang="en-US" b="1" dirty="0" smtClean="0"/>
                  <a:t>Email Address</a:t>
                </a:r>
                <a:endParaRPr lang="en-US" b="1" dirty="0"/>
              </a:p>
            </p:txBody>
          </p:sp>
        </p:grpSp>
      </p:grpSp>
    </p:spTree>
    <p:extLst>
      <p:ext uri="{BB962C8B-B14F-4D97-AF65-F5344CB8AC3E}">
        <p14:creationId xmlns="" xmlns:p14="http://schemas.microsoft.com/office/powerpoint/2010/main" val="3886703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indent="-228600" algn="ctr">
              <a:lnSpc>
                <a:spcPct val="100000"/>
              </a:lnSpc>
              <a:spcBef>
                <a:spcPts val="600"/>
              </a:spcBef>
              <a:buSzPct val="90000"/>
              <a:defRPr/>
            </a:pPr>
            <a:r>
              <a:rPr b="1" smtClean="0"/>
              <a:t>HTML Forms</a:t>
            </a:r>
            <a:endParaRPr b="1"/>
          </a:p>
        </p:txBody>
      </p:sp>
      <p:sp>
        <p:nvSpPr>
          <p:cNvPr id="3" name="Text Placeholder 2"/>
          <p:cNvSpPr>
            <a:spLocks noGrp="1"/>
          </p:cNvSpPr>
          <p:nvPr>
            <p:ph type="body" sz="quarter" idx="10"/>
          </p:nvPr>
        </p:nvSpPr>
        <p:spPr>
          <a:xfrm>
            <a:off x="350837" y="1439863"/>
            <a:ext cx="11704320" cy="4770537"/>
          </a:xfrm>
        </p:spPr>
        <p:txBody>
          <a:bodyPr/>
          <a:lstStyle/>
          <a:p>
            <a:pPr marL="228600" indent="-228600">
              <a:lnSpc>
                <a:spcPct val="150000"/>
              </a:lnSpc>
              <a:buFont typeface="Wingdings" pitchFamily="2" charset="2"/>
              <a:buChar char="Ø"/>
              <a:defRPr/>
            </a:pPr>
            <a:r>
              <a:rPr lang="en-US" sz="2400" spc="0" dirty="0" smtClean="0">
                <a:solidFill>
                  <a:schemeClr val="tx1">
                    <a:lumMod val="50000"/>
                  </a:schemeClr>
                </a:solidFill>
                <a:latin typeface="Georgia" pitchFamily="18" charset="0"/>
                <a:ea typeface="Tahoma" pitchFamily="34" charset="0"/>
                <a:cs typeface="Tahoma" pitchFamily="34" charset="0"/>
              </a:rPr>
              <a:t>HTML Forms are required when you want to collect some data from the site visitor. For example during user registration you would like to collect information such as name, email address, credit card, etc.</a:t>
            </a:r>
          </a:p>
          <a:p>
            <a:pPr marL="228600" indent="-228600">
              <a:lnSpc>
                <a:spcPct val="150000"/>
              </a:lnSpc>
              <a:buFont typeface="Wingdings" pitchFamily="2" charset="2"/>
              <a:buChar char="Ø"/>
              <a:defRPr/>
            </a:pPr>
            <a:r>
              <a:rPr lang="en-US" sz="2400" spc="0" dirty="0" smtClean="0">
                <a:solidFill>
                  <a:schemeClr val="tx1">
                    <a:lumMod val="50000"/>
                  </a:schemeClr>
                </a:solidFill>
                <a:latin typeface="Georgia" pitchFamily="18" charset="0"/>
                <a:ea typeface="Tahoma" pitchFamily="34" charset="0"/>
                <a:cs typeface="Tahoma" pitchFamily="34" charset="0"/>
              </a:rPr>
              <a:t>A form will take input from the site visitor and then will post it to a back-end </a:t>
            </a:r>
            <a:r>
              <a:rPr lang="en-US" sz="2400" spc="0" dirty="0" smtClean="0">
                <a:solidFill>
                  <a:schemeClr val="tx1">
                    <a:lumMod val="50000"/>
                  </a:schemeClr>
                </a:solidFill>
                <a:latin typeface="Georgia" pitchFamily="18" charset="0"/>
                <a:ea typeface="Tahoma" pitchFamily="34" charset="0"/>
                <a:cs typeface="Tahoma" pitchFamily="34" charset="0"/>
              </a:rPr>
              <a:t>application. </a:t>
            </a:r>
            <a:r>
              <a:rPr lang="en-US" sz="2400" spc="0" dirty="0" smtClean="0">
                <a:solidFill>
                  <a:schemeClr val="tx1">
                    <a:lumMod val="50000"/>
                  </a:schemeClr>
                </a:solidFill>
                <a:latin typeface="Georgia" pitchFamily="18" charset="0"/>
                <a:ea typeface="Tahoma" pitchFamily="34" charset="0"/>
                <a:cs typeface="Tahoma" pitchFamily="34" charset="0"/>
              </a:rPr>
              <a:t>The back-end application will perform required processing on the passed data based on defined business logic inside the application.</a:t>
            </a:r>
          </a:p>
          <a:p>
            <a:pPr marL="228600" indent="-228600">
              <a:lnSpc>
                <a:spcPct val="150000"/>
              </a:lnSpc>
              <a:buFont typeface="Wingdings" pitchFamily="2" charset="2"/>
              <a:buChar char="Ø"/>
              <a:defRPr/>
            </a:pPr>
            <a:r>
              <a:rPr lang="en-US" sz="2400" spc="0" dirty="0" smtClean="0">
                <a:solidFill>
                  <a:schemeClr val="tx1">
                    <a:lumMod val="50000"/>
                  </a:schemeClr>
                </a:solidFill>
                <a:latin typeface="Georgia" pitchFamily="18" charset="0"/>
                <a:ea typeface="Tahoma" pitchFamily="34" charset="0"/>
                <a:cs typeface="Tahoma" pitchFamily="34" charset="0"/>
              </a:rPr>
              <a:t>There are various form elements available like text box, </a:t>
            </a:r>
            <a:r>
              <a:rPr lang="en-US" sz="2400" spc="0" dirty="0" err="1" smtClean="0">
                <a:solidFill>
                  <a:schemeClr val="tx1">
                    <a:lumMod val="50000"/>
                  </a:schemeClr>
                </a:solidFill>
                <a:latin typeface="Georgia" pitchFamily="18" charset="0"/>
                <a:ea typeface="Tahoma" pitchFamily="34" charset="0"/>
                <a:cs typeface="Tahoma" pitchFamily="34" charset="0"/>
              </a:rPr>
              <a:t>textarea</a:t>
            </a:r>
            <a:r>
              <a:rPr lang="en-US" sz="2400" spc="0" dirty="0" smtClean="0">
                <a:solidFill>
                  <a:schemeClr val="tx1">
                    <a:lumMod val="50000"/>
                  </a:schemeClr>
                </a:solidFill>
                <a:latin typeface="Georgia" pitchFamily="18" charset="0"/>
                <a:ea typeface="Tahoma" pitchFamily="34" charset="0"/>
                <a:cs typeface="Tahoma" pitchFamily="34" charset="0"/>
              </a:rPr>
              <a:t> fields, drop-down menus, radio buttons, checkboxes etc.</a:t>
            </a:r>
            <a:endParaRPr lang="en-US" sz="2400" spc="0" dirty="0">
              <a:solidFill>
                <a:schemeClr val="tx1">
                  <a:lumMod val="50000"/>
                </a:schemeClr>
              </a:solidFill>
              <a:latin typeface="Georgia" pitchFamily="18" charset="0"/>
              <a:ea typeface="Tahoma" pitchFamily="34" charset="0"/>
              <a:cs typeface="Tahoma" pitchFamily="34" charset="0"/>
            </a:endParaRPr>
          </a:p>
        </p:txBody>
      </p:sp>
    </p:spTree>
    <p:extLst>
      <p:ext uri="{BB962C8B-B14F-4D97-AF65-F5344CB8AC3E}">
        <p14:creationId xmlns:p14="http://schemas.microsoft.com/office/powerpoint/2010/main" xmlns="" val="1672049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indent="-228600" algn="ctr">
              <a:lnSpc>
                <a:spcPct val="100000"/>
              </a:lnSpc>
              <a:spcBef>
                <a:spcPts val="600"/>
              </a:spcBef>
              <a:buSzPct val="90000"/>
              <a:defRPr/>
            </a:pPr>
            <a:r>
              <a:rPr b="1" smtClean="0"/>
              <a:t>Basic Syntax</a:t>
            </a:r>
            <a:endParaRPr b="1"/>
          </a:p>
        </p:txBody>
      </p:sp>
      <p:sp>
        <p:nvSpPr>
          <p:cNvPr id="3" name="Text Placeholder 2"/>
          <p:cNvSpPr>
            <a:spLocks noGrp="1"/>
          </p:cNvSpPr>
          <p:nvPr>
            <p:ph type="body" sz="quarter" idx="10"/>
          </p:nvPr>
        </p:nvSpPr>
        <p:spPr>
          <a:xfrm>
            <a:off x="350837" y="1439863"/>
            <a:ext cx="11704320" cy="5493812"/>
          </a:xfrm>
        </p:spPr>
        <p:txBody>
          <a:bodyPr/>
          <a:lstStyle/>
          <a:p>
            <a:pPr marL="228600" indent="-228600">
              <a:lnSpc>
                <a:spcPct val="100000"/>
              </a:lnSpc>
              <a:defRPr/>
            </a:pPr>
            <a:r>
              <a:rPr lang="en-US" sz="3000" dirty="0" smtClean="0">
                <a:solidFill>
                  <a:schemeClr val="tx1">
                    <a:lumMod val="50000"/>
                  </a:schemeClr>
                </a:solidFill>
                <a:latin typeface="Georgia" pitchFamily="18" charset="0"/>
                <a:ea typeface="Tahoma" pitchFamily="34" charset="0"/>
                <a:cs typeface="Tahoma" pitchFamily="34" charset="0"/>
              </a:rPr>
              <a:t>&lt;!</a:t>
            </a:r>
            <a:r>
              <a:rPr lang="en-US" sz="3000" dirty="0" err="1" smtClean="0">
                <a:solidFill>
                  <a:schemeClr val="tx1">
                    <a:lumMod val="50000"/>
                  </a:schemeClr>
                </a:solidFill>
                <a:latin typeface="Georgia" pitchFamily="18" charset="0"/>
                <a:ea typeface="Tahoma" pitchFamily="34" charset="0"/>
                <a:cs typeface="Tahoma" pitchFamily="34" charset="0"/>
              </a:rPr>
              <a:t>Doctype</a:t>
            </a:r>
            <a:r>
              <a:rPr lang="en-US" sz="3000" dirty="0" smtClean="0">
                <a:solidFill>
                  <a:schemeClr val="tx1">
                    <a:lumMod val="50000"/>
                  </a:schemeClr>
                </a:solidFill>
                <a:latin typeface="Georgia" pitchFamily="18" charset="0"/>
                <a:ea typeface="Tahoma" pitchFamily="34" charset="0"/>
                <a:cs typeface="Tahoma" pitchFamily="34" charset="0"/>
              </a:rPr>
              <a:t> html&gt;</a:t>
            </a:r>
          </a:p>
          <a:p>
            <a:pPr marL="228600" indent="-228600">
              <a:lnSpc>
                <a:spcPct val="100000"/>
              </a:lnSpc>
              <a:defRPr/>
            </a:pPr>
            <a:r>
              <a:rPr lang="en-US" sz="3000" dirty="0" smtClean="0">
                <a:solidFill>
                  <a:schemeClr val="tx1">
                    <a:lumMod val="50000"/>
                  </a:schemeClr>
                </a:solidFill>
                <a:latin typeface="Georgia" pitchFamily="18" charset="0"/>
                <a:ea typeface="Tahoma" pitchFamily="34" charset="0"/>
                <a:cs typeface="Tahoma" pitchFamily="34" charset="0"/>
              </a:rPr>
              <a:t>&lt;html&gt;</a:t>
            </a:r>
          </a:p>
          <a:p>
            <a:pPr marL="228600" indent="-228600">
              <a:lnSpc>
                <a:spcPct val="100000"/>
              </a:lnSpc>
              <a:defRPr/>
            </a:pPr>
            <a:r>
              <a:rPr lang="en-US" sz="3000" dirty="0" smtClean="0">
                <a:solidFill>
                  <a:schemeClr val="tx1">
                    <a:lumMod val="50000"/>
                  </a:schemeClr>
                </a:solidFill>
                <a:latin typeface="Georgia" pitchFamily="18" charset="0"/>
                <a:ea typeface="Tahoma" pitchFamily="34" charset="0"/>
                <a:cs typeface="Tahoma" pitchFamily="34" charset="0"/>
              </a:rPr>
              <a:t>&lt;head&gt;</a:t>
            </a:r>
          </a:p>
          <a:p>
            <a:pPr marL="228600" indent="-228600">
              <a:lnSpc>
                <a:spcPct val="100000"/>
              </a:lnSpc>
              <a:defRPr/>
            </a:pPr>
            <a:r>
              <a:rPr lang="en-US" sz="3000" dirty="0" smtClean="0">
                <a:solidFill>
                  <a:schemeClr val="tx1">
                    <a:lumMod val="50000"/>
                  </a:schemeClr>
                </a:solidFill>
                <a:latin typeface="Georgia" pitchFamily="18" charset="0"/>
                <a:ea typeface="Tahoma" pitchFamily="34" charset="0"/>
                <a:cs typeface="Tahoma" pitchFamily="34" charset="0"/>
              </a:rPr>
              <a:t>&lt;/head&gt;</a:t>
            </a:r>
          </a:p>
          <a:p>
            <a:pPr marL="228600" indent="-228600">
              <a:lnSpc>
                <a:spcPct val="100000"/>
              </a:lnSpc>
              <a:defRPr/>
            </a:pPr>
            <a:r>
              <a:rPr lang="en-US" sz="3000" dirty="0" smtClean="0">
                <a:solidFill>
                  <a:schemeClr val="tx1">
                    <a:lumMod val="50000"/>
                  </a:schemeClr>
                </a:solidFill>
                <a:latin typeface="Georgia" pitchFamily="18" charset="0"/>
                <a:ea typeface="Tahoma" pitchFamily="34" charset="0"/>
                <a:cs typeface="Tahoma" pitchFamily="34" charset="0"/>
              </a:rPr>
              <a:t>&lt;body&gt;</a:t>
            </a:r>
          </a:p>
          <a:p>
            <a:pPr marL="228600" indent="-228600">
              <a:lnSpc>
                <a:spcPct val="100000"/>
              </a:lnSpc>
              <a:defRPr/>
            </a:pPr>
            <a:r>
              <a:rPr lang="en-US" sz="3000" dirty="0" smtClean="0">
                <a:solidFill>
                  <a:schemeClr val="tx1">
                    <a:lumMod val="50000"/>
                  </a:schemeClr>
                </a:solidFill>
                <a:latin typeface="Georgia" pitchFamily="18" charset="0"/>
                <a:ea typeface="Tahoma" pitchFamily="34" charset="0"/>
                <a:cs typeface="Tahoma" pitchFamily="34" charset="0"/>
              </a:rPr>
              <a:t>			&lt;form action="Script URL" method="GET|POST"&gt;</a:t>
            </a:r>
          </a:p>
          <a:p>
            <a:pPr marL="228600" indent="-228600">
              <a:lnSpc>
                <a:spcPct val="100000"/>
              </a:lnSpc>
              <a:defRPr/>
            </a:pPr>
            <a:r>
              <a:rPr lang="en-US" sz="3000" dirty="0" smtClean="0">
                <a:solidFill>
                  <a:schemeClr val="tx1">
                    <a:lumMod val="50000"/>
                  </a:schemeClr>
                </a:solidFill>
                <a:latin typeface="Georgia" pitchFamily="18" charset="0"/>
                <a:ea typeface="Tahoma" pitchFamily="34" charset="0"/>
                <a:cs typeface="Tahoma" pitchFamily="34" charset="0"/>
              </a:rPr>
              <a:t>				</a:t>
            </a:r>
            <a:r>
              <a:rPr lang="en-US" sz="3200" b="1" dirty="0" smtClean="0">
                <a:solidFill>
                  <a:schemeClr val="tx1">
                    <a:lumMod val="50000"/>
                  </a:schemeClr>
                </a:solidFill>
                <a:latin typeface="Georgia" pitchFamily="18" charset="0"/>
                <a:ea typeface="Tahoma" pitchFamily="34" charset="0"/>
                <a:cs typeface="Tahoma" pitchFamily="34" charset="0"/>
              </a:rPr>
              <a:t>&lt;!–-</a:t>
            </a:r>
            <a:r>
              <a:rPr lang="en-US" sz="3200" dirty="0" smtClean="0">
                <a:solidFill>
                  <a:schemeClr val="tx1">
                    <a:lumMod val="50000"/>
                  </a:schemeClr>
                </a:solidFill>
                <a:latin typeface="Georgia" pitchFamily="18" charset="0"/>
                <a:ea typeface="Tahoma" pitchFamily="34" charset="0"/>
                <a:cs typeface="Tahoma" pitchFamily="34" charset="0"/>
              </a:rPr>
              <a:t> </a:t>
            </a:r>
            <a:r>
              <a:rPr lang="en-US" sz="3200" b="1" dirty="0" smtClean="0">
                <a:solidFill>
                  <a:schemeClr val="tx1">
                    <a:lumMod val="50000"/>
                  </a:schemeClr>
                </a:solidFill>
                <a:latin typeface="Georgia" pitchFamily="18" charset="0"/>
                <a:ea typeface="Tahoma" pitchFamily="34" charset="0"/>
                <a:cs typeface="Tahoma" pitchFamily="34" charset="0"/>
              </a:rPr>
              <a:t>Form Elements will goes here </a:t>
            </a:r>
            <a:r>
              <a:rPr lang="en-US" sz="3200" dirty="0" smtClean="0">
                <a:solidFill>
                  <a:schemeClr val="tx1">
                    <a:lumMod val="50000"/>
                  </a:schemeClr>
                </a:solidFill>
                <a:latin typeface="Georgia" pitchFamily="18" charset="0"/>
                <a:ea typeface="Tahoma" pitchFamily="34" charset="0"/>
                <a:cs typeface="Tahoma" pitchFamily="34" charset="0"/>
                <a:sym typeface="Wingdings" pitchFamily="2" charset="2"/>
              </a:rPr>
              <a:t></a:t>
            </a:r>
            <a:endParaRPr lang="en-US" sz="3000" dirty="0" smtClean="0">
              <a:solidFill>
                <a:schemeClr val="tx1">
                  <a:lumMod val="50000"/>
                </a:schemeClr>
              </a:solidFill>
              <a:latin typeface="Georgia" pitchFamily="18" charset="0"/>
              <a:ea typeface="Tahoma" pitchFamily="34" charset="0"/>
              <a:cs typeface="Tahoma" pitchFamily="34" charset="0"/>
            </a:endParaRPr>
          </a:p>
          <a:p>
            <a:pPr marL="228600" indent="-228600">
              <a:lnSpc>
                <a:spcPct val="100000"/>
              </a:lnSpc>
              <a:defRPr/>
            </a:pPr>
            <a:r>
              <a:rPr lang="en-US" sz="3000" dirty="0" smtClean="0">
                <a:solidFill>
                  <a:schemeClr val="tx1">
                    <a:lumMod val="50000"/>
                  </a:schemeClr>
                </a:solidFill>
                <a:latin typeface="Georgia" pitchFamily="18" charset="0"/>
                <a:ea typeface="Tahoma" pitchFamily="34" charset="0"/>
                <a:cs typeface="Tahoma" pitchFamily="34" charset="0"/>
              </a:rPr>
              <a:t>			&lt;/form&gt;</a:t>
            </a:r>
          </a:p>
          <a:p>
            <a:pPr marL="228600" indent="-228600">
              <a:lnSpc>
                <a:spcPct val="100000"/>
              </a:lnSpc>
              <a:defRPr/>
            </a:pPr>
            <a:r>
              <a:rPr lang="en-US" sz="3000" dirty="0" smtClean="0">
                <a:solidFill>
                  <a:schemeClr val="tx1">
                    <a:lumMod val="50000"/>
                  </a:schemeClr>
                </a:solidFill>
                <a:latin typeface="Georgia" pitchFamily="18" charset="0"/>
                <a:ea typeface="Tahoma" pitchFamily="34" charset="0"/>
                <a:cs typeface="Tahoma" pitchFamily="34" charset="0"/>
              </a:rPr>
              <a:t>&lt;/body&gt;</a:t>
            </a:r>
          </a:p>
          <a:p>
            <a:pPr marL="228600" indent="-228600">
              <a:lnSpc>
                <a:spcPct val="100000"/>
              </a:lnSpc>
              <a:defRPr/>
            </a:pPr>
            <a:r>
              <a:rPr lang="en-US" sz="3000" dirty="0" smtClean="0">
                <a:solidFill>
                  <a:schemeClr val="tx1">
                    <a:lumMod val="50000"/>
                  </a:schemeClr>
                </a:solidFill>
                <a:latin typeface="Georgia" pitchFamily="18" charset="0"/>
                <a:ea typeface="Tahoma" pitchFamily="34" charset="0"/>
                <a:cs typeface="Tahoma" pitchFamily="34" charset="0"/>
              </a:rPr>
              <a:t>&lt;/html&gt;</a:t>
            </a:r>
          </a:p>
        </p:txBody>
      </p:sp>
    </p:spTree>
    <p:extLst>
      <p:ext uri="{BB962C8B-B14F-4D97-AF65-F5344CB8AC3E}">
        <p14:creationId xmlns:p14="http://schemas.microsoft.com/office/powerpoint/2010/main" xmlns="" val="1672049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Action Attribute</a:t>
            </a:r>
            <a:br>
              <a:rPr smtClean="0"/>
            </a:br>
            <a:endParaRPr lang="en-US" dirty="0"/>
          </a:p>
        </p:txBody>
      </p:sp>
      <p:sp>
        <p:nvSpPr>
          <p:cNvPr id="3" name="Text Placeholder 2"/>
          <p:cNvSpPr>
            <a:spLocks noGrp="1"/>
          </p:cNvSpPr>
          <p:nvPr>
            <p:ph type="body" sz="quarter" idx="10"/>
          </p:nvPr>
        </p:nvSpPr>
        <p:spPr>
          <a:xfrm>
            <a:off x="365760" y="1371600"/>
            <a:ext cx="11704320" cy="4912114"/>
          </a:xfrm>
        </p:spPr>
        <p:txBody>
          <a:bodyPr/>
          <a:lstStyle/>
          <a:p>
            <a:r>
              <a:rPr lang="en-US" dirty="0" smtClean="0">
                <a:solidFill>
                  <a:schemeClr val="tx1">
                    <a:lumMod val="50000"/>
                  </a:schemeClr>
                </a:solidFill>
                <a:latin typeface="Calibri" pitchFamily="34" charset="0"/>
                <a:cs typeface="Calibri" pitchFamily="34" charset="0"/>
              </a:rPr>
              <a:t>The </a:t>
            </a:r>
            <a:r>
              <a:rPr lang="en-US" b="1" dirty="0" smtClean="0">
                <a:solidFill>
                  <a:schemeClr val="tx1">
                    <a:lumMod val="50000"/>
                  </a:schemeClr>
                </a:solidFill>
                <a:latin typeface="Calibri" pitchFamily="34" charset="0"/>
                <a:cs typeface="Calibri" pitchFamily="34" charset="0"/>
              </a:rPr>
              <a:t>action</a:t>
            </a:r>
            <a:r>
              <a:rPr lang="en-US" dirty="0" smtClean="0">
                <a:solidFill>
                  <a:schemeClr val="tx1">
                    <a:lumMod val="50000"/>
                  </a:schemeClr>
                </a:solidFill>
                <a:latin typeface="Calibri" pitchFamily="34" charset="0"/>
                <a:cs typeface="Calibri" pitchFamily="34" charset="0"/>
              </a:rPr>
              <a:t> attribute defines the action to be performed when the form is submitted</a:t>
            </a:r>
            <a:r>
              <a:rPr lang="en-US" dirty="0" smtClean="0">
                <a:solidFill>
                  <a:schemeClr val="tx1">
                    <a:lumMod val="50000"/>
                  </a:schemeClr>
                </a:solidFill>
                <a:latin typeface="Calibri" pitchFamily="34" charset="0"/>
                <a:cs typeface="Calibri" pitchFamily="34" charset="0"/>
              </a:rPr>
              <a:t>.</a:t>
            </a:r>
          </a:p>
          <a:p>
            <a:endParaRPr lang="en-US" dirty="0" smtClean="0">
              <a:solidFill>
                <a:schemeClr val="tx1">
                  <a:lumMod val="50000"/>
                </a:schemeClr>
              </a:solidFill>
              <a:latin typeface="Calibri" pitchFamily="34" charset="0"/>
              <a:cs typeface="Calibri" pitchFamily="34" charset="0"/>
            </a:endParaRPr>
          </a:p>
          <a:p>
            <a:r>
              <a:rPr lang="en-US" dirty="0" smtClean="0">
                <a:solidFill>
                  <a:schemeClr val="tx1">
                    <a:lumMod val="50000"/>
                  </a:schemeClr>
                </a:solidFill>
                <a:latin typeface="Calibri" pitchFamily="34" charset="0"/>
                <a:cs typeface="Calibri" pitchFamily="34" charset="0"/>
              </a:rPr>
              <a:t>Normally, the form data is sent to a web page on the server when the user clicks on the submit button</a:t>
            </a:r>
            <a:r>
              <a:rPr lang="en-US" dirty="0" smtClean="0">
                <a:solidFill>
                  <a:schemeClr val="tx1">
                    <a:lumMod val="50000"/>
                  </a:schemeClr>
                </a:solidFill>
                <a:latin typeface="Calibri" pitchFamily="34" charset="0"/>
                <a:cs typeface="Calibri" pitchFamily="34" charset="0"/>
              </a:rPr>
              <a:t>.</a:t>
            </a:r>
          </a:p>
          <a:p>
            <a:endParaRPr lang="en-US" dirty="0" smtClean="0">
              <a:solidFill>
                <a:schemeClr val="tx1">
                  <a:lumMod val="50000"/>
                </a:schemeClr>
              </a:solidFill>
              <a:latin typeface="Calibri" pitchFamily="34" charset="0"/>
              <a:cs typeface="Calibri" pitchFamily="34" charset="0"/>
            </a:endParaRPr>
          </a:p>
          <a:p>
            <a:r>
              <a:rPr lang="en-US" dirty="0" smtClean="0">
                <a:solidFill>
                  <a:schemeClr val="tx1">
                    <a:lumMod val="50000"/>
                  </a:schemeClr>
                </a:solidFill>
                <a:latin typeface="Calibri" pitchFamily="34" charset="0"/>
                <a:cs typeface="Calibri" pitchFamily="34" charset="0"/>
              </a:rPr>
              <a:t>In the example above, the form data is sent to a page on the server called "/action_page.php". This page contains a server-side script that handles the form data:</a:t>
            </a:r>
          </a:p>
          <a:p>
            <a:endParaRPr lang="en-US" dirty="0" smtClean="0">
              <a:solidFill>
                <a:schemeClr val="tx1">
                  <a:lumMod val="50000"/>
                </a:schemeClr>
              </a:solidFill>
              <a:latin typeface="Calibri" pitchFamily="34" charset="0"/>
              <a:cs typeface="Calibri" pitchFamily="34" charset="0"/>
            </a:endParaRPr>
          </a:p>
          <a:p>
            <a:r>
              <a:rPr lang="en-US" sz="2400" dirty="0" smtClean="0">
                <a:solidFill>
                  <a:srgbClr val="FF0000"/>
                </a:solidFill>
                <a:latin typeface="Calibri" pitchFamily="34" charset="0"/>
                <a:cs typeface="Calibri" pitchFamily="34" charset="0"/>
              </a:rPr>
              <a:t>&lt;form </a:t>
            </a:r>
            <a:r>
              <a:rPr lang="en-US" sz="2400" dirty="0" smtClean="0">
                <a:solidFill>
                  <a:srgbClr val="FF0000"/>
                </a:solidFill>
                <a:latin typeface="Calibri" pitchFamily="34" charset="0"/>
                <a:cs typeface="Calibri" pitchFamily="34" charset="0"/>
              </a:rPr>
              <a:t> </a:t>
            </a:r>
            <a:r>
              <a:rPr lang="en-US" sz="2400" b="1" dirty="0" smtClean="0">
                <a:solidFill>
                  <a:srgbClr val="FF0000"/>
                </a:solidFill>
                <a:latin typeface="Calibri" pitchFamily="34" charset="0"/>
                <a:cs typeface="Calibri" pitchFamily="34" charset="0"/>
              </a:rPr>
              <a:t>action</a:t>
            </a:r>
            <a:r>
              <a:rPr lang="en-US" sz="2400" b="1" dirty="0" smtClean="0">
                <a:solidFill>
                  <a:srgbClr val="FF0000"/>
                </a:solidFill>
                <a:latin typeface="Calibri" pitchFamily="34" charset="0"/>
                <a:cs typeface="Calibri" pitchFamily="34" charset="0"/>
              </a:rPr>
              <a:t>="/action_page.php</a:t>
            </a:r>
            <a:r>
              <a:rPr lang="en-US" sz="2400" dirty="0" smtClean="0">
                <a:solidFill>
                  <a:srgbClr val="FF0000"/>
                </a:solidFill>
                <a:latin typeface="Calibri" pitchFamily="34" charset="0"/>
                <a:cs typeface="Calibri" pitchFamily="34" charset="0"/>
              </a:rPr>
              <a:t>"&gt;</a:t>
            </a:r>
            <a:endParaRPr lang="en-US" sz="2400" dirty="0">
              <a:solidFill>
                <a:srgbClr val="FF0000"/>
              </a:solidFill>
              <a:latin typeface="Calibri" pitchFamily="34" charset="0"/>
              <a:cs typeface="Calibri" pitchFamily="34" charset="0"/>
            </a:endParaRP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Method Attribute</a:t>
            </a:r>
            <a:endParaRPr/>
          </a:p>
        </p:txBody>
      </p:sp>
      <p:sp>
        <p:nvSpPr>
          <p:cNvPr id="3" name="Text Placeholder 2"/>
          <p:cNvSpPr>
            <a:spLocks noGrp="1"/>
          </p:cNvSpPr>
          <p:nvPr>
            <p:ph type="body" sz="quarter" idx="10"/>
          </p:nvPr>
        </p:nvSpPr>
        <p:spPr>
          <a:xfrm>
            <a:off x="365760" y="1371600"/>
            <a:ext cx="11704320" cy="1046440"/>
          </a:xfrm>
        </p:spPr>
        <p:txBody>
          <a:bodyPr/>
          <a:lstStyle/>
          <a:p>
            <a:pPr>
              <a:lnSpc>
                <a:spcPct val="100000"/>
              </a:lnSpc>
            </a:pPr>
            <a:r>
              <a:rPr lang="en-US" spc="0" dirty="0" smtClean="0">
                <a:solidFill>
                  <a:schemeClr val="tx1">
                    <a:lumMod val="50000"/>
                  </a:schemeClr>
                </a:solidFill>
                <a:latin typeface="Calibri" pitchFamily="34" charset="0"/>
                <a:cs typeface="Calibri" pitchFamily="34" charset="0"/>
              </a:rPr>
              <a:t>The </a:t>
            </a:r>
            <a:r>
              <a:rPr lang="en-US" b="1" spc="0" dirty="0" smtClean="0">
                <a:solidFill>
                  <a:schemeClr val="tx1">
                    <a:lumMod val="50000"/>
                  </a:schemeClr>
                </a:solidFill>
                <a:latin typeface="Calibri" pitchFamily="34" charset="0"/>
                <a:cs typeface="Calibri" pitchFamily="34" charset="0"/>
              </a:rPr>
              <a:t>method</a:t>
            </a:r>
            <a:r>
              <a:rPr lang="en-US" spc="0" dirty="0" smtClean="0">
                <a:solidFill>
                  <a:schemeClr val="tx1">
                    <a:lumMod val="50000"/>
                  </a:schemeClr>
                </a:solidFill>
                <a:latin typeface="Calibri" pitchFamily="34" charset="0"/>
                <a:cs typeface="Calibri" pitchFamily="34" charset="0"/>
              </a:rPr>
              <a:t> attribute specifies the HTTP method (</a:t>
            </a:r>
            <a:r>
              <a:rPr lang="en-US" b="1" spc="0" dirty="0" smtClean="0">
                <a:solidFill>
                  <a:schemeClr val="tx1">
                    <a:lumMod val="50000"/>
                  </a:schemeClr>
                </a:solidFill>
                <a:latin typeface="Calibri" pitchFamily="34" charset="0"/>
                <a:cs typeface="Calibri" pitchFamily="34" charset="0"/>
              </a:rPr>
              <a:t>GET </a:t>
            </a:r>
            <a:r>
              <a:rPr lang="en-US" spc="0" dirty="0" smtClean="0">
                <a:solidFill>
                  <a:schemeClr val="tx1">
                    <a:lumMod val="50000"/>
                  </a:schemeClr>
                </a:solidFill>
                <a:latin typeface="Calibri" pitchFamily="34" charset="0"/>
                <a:cs typeface="Calibri" pitchFamily="34" charset="0"/>
              </a:rPr>
              <a:t>or </a:t>
            </a:r>
            <a:r>
              <a:rPr lang="en-US" b="1" spc="0" dirty="0" smtClean="0">
                <a:solidFill>
                  <a:schemeClr val="tx1">
                    <a:lumMod val="50000"/>
                  </a:schemeClr>
                </a:solidFill>
                <a:latin typeface="Calibri" pitchFamily="34" charset="0"/>
                <a:cs typeface="Calibri" pitchFamily="34" charset="0"/>
              </a:rPr>
              <a:t>POST</a:t>
            </a:r>
            <a:r>
              <a:rPr lang="en-US" spc="0" dirty="0" smtClean="0">
                <a:solidFill>
                  <a:schemeClr val="tx1">
                    <a:lumMod val="50000"/>
                  </a:schemeClr>
                </a:solidFill>
                <a:latin typeface="Calibri" pitchFamily="34" charset="0"/>
                <a:cs typeface="Calibri" pitchFamily="34" charset="0"/>
              </a:rPr>
              <a:t>) to be used when submitting the form data:</a:t>
            </a:r>
            <a:endParaRPr lang="en-US" spc="0" dirty="0">
              <a:solidFill>
                <a:schemeClr val="tx1">
                  <a:lumMod val="50000"/>
                </a:schemeClr>
              </a:solidFill>
              <a:latin typeface="Calibri" pitchFamily="34" charset="0"/>
              <a:cs typeface="Calibri" pitchFamily="34" charset="0"/>
            </a:endParaRP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When to Use GET?</a:t>
            </a:r>
            <a:br>
              <a:rPr smtClean="0"/>
            </a:br>
            <a:endParaRPr lang="en-US" dirty="0"/>
          </a:p>
        </p:txBody>
      </p:sp>
      <p:sp>
        <p:nvSpPr>
          <p:cNvPr id="3" name="Text Placeholder 2"/>
          <p:cNvSpPr>
            <a:spLocks noGrp="1"/>
          </p:cNvSpPr>
          <p:nvPr>
            <p:ph type="body" sz="quarter" idx="10"/>
          </p:nvPr>
        </p:nvSpPr>
        <p:spPr>
          <a:xfrm>
            <a:off x="365760" y="1371600"/>
            <a:ext cx="11704320" cy="3748719"/>
          </a:xfrm>
        </p:spPr>
        <p:txBody>
          <a:bodyPr/>
          <a:lstStyle/>
          <a:p>
            <a:r>
              <a:rPr lang="en-US" spc="0" dirty="0" smtClean="0">
                <a:solidFill>
                  <a:schemeClr val="tx1">
                    <a:lumMod val="50000"/>
                  </a:schemeClr>
                </a:solidFill>
                <a:latin typeface="Calibri" pitchFamily="34" charset="0"/>
                <a:cs typeface="Calibri" pitchFamily="34" charset="0"/>
              </a:rPr>
              <a:t>The default method when submitting form data is GET.</a:t>
            </a:r>
          </a:p>
          <a:p>
            <a:r>
              <a:rPr lang="en-US" spc="0" dirty="0" smtClean="0">
                <a:solidFill>
                  <a:schemeClr val="tx1">
                    <a:lumMod val="50000"/>
                  </a:schemeClr>
                </a:solidFill>
                <a:latin typeface="Calibri" pitchFamily="34" charset="0"/>
                <a:cs typeface="Calibri" pitchFamily="34" charset="0"/>
              </a:rPr>
              <a:t>However, when GET is used, the submitted form data will be </a:t>
            </a:r>
            <a:r>
              <a:rPr lang="en-US" b="1" spc="0" dirty="0" smtClean="0">
                <a:solidFill>
                  <a:schemeClr val="tx1">
                    <a:lumMod val="50000"/>
                  </a:schemeClr>
                </a:solidFill>
                <a:latin typeface="Calibri" pitchFamily="34" charset="0"/>
                <a:cs typeface="Calibri" pitchFamily="34" charset="0"/>
              </a:rPr>
              <a:t>visible in the page address field</a:t>
            </a:r>
            <a:r>
              <a:rPr lang="en-US" spc="0" dirty="0" smtClean="0">
                <a:solidFill>
                  <a:schemeClr val="tx1">
                    <a:lumMod val="50000"/>
                  </a:schemeClr>
                </a:solidFill>
                <a:latin typeface="Calibri" pitchFamily="34" charset="0"/>
                <a:cs typeface="Calibri" pitchFamily="34" charset="0"/>
              </a:rPr>
              <a:t>:</a:t>
            </a:r>
          </a:p>
          <a:p>
            <a:endParaRPr lang="en-US" spc="0" dirty="0" smtClean="0">
              <a:solidFill>
                <a:schemeClr val="tx1">
                  <a:lumMod val="50000"/>
                </a:schemeClr>
              </a:solidFill>
              <a:latin typeface="Calibri" pitchFamily="34" charset="0"/>
              <a:cs typeface="Calibri" pitchFamily="34" charset="0"/>
            </a:endParaRPr>
          </a:p>
          <a:p>
            <a:pPr indent="236538">
              <a:buFont typeface="Arial" pitchFamily="34" charset="0"/>
              <a:buChar char="•"/>
            </a:pPr>
            <a:r>
              <a:rPr lang="en-US" spc="0" dirty="0" smtClean="0">
                <a:solidFill>
                  <a:schemeClr val="tx1">
                    <a:lumMod val="50000"/>
                  </a:schemeClr>
                </a:solidFill>
                <a:latin typeface="Calibri" pitchFamily="34" charset="0"/>
                <a:cs typeface="Calibri" pitchFamily="34" charset="0"/>
              </a:rPr>
              <a:t>The </a:t>
            </a:r>
            <a:r>
              <a:rPr lang="en-US" spc="0" dirty="0" smtClean="0">
                <a:solidFill>
                  <a:schemeClr val="tx1">
                    <a:lumMod val="50000"/>
                  </a:schemeClr>
                </a:solidFill>
                <a:latin typeface="Calibri" pitchFamily="34" charset="0"/>
                <a:cs typeface="Calibri" pitchFamily="34" charset="0"/>
              </a:rPr>
              <a:t>length of a URL is limited (about 3000 characters)</a:t>
            </a:r>
          </a:p>
          <a:p>
            <a:pPr indent="236538">
              <a:buFont typeface="Arial" pitchFamily="34" charset="0"/>
              <a:buChar char="•"/>
            </a:pPr>
            <a:r>
              <a:rPr lang="en-US" spc="0" dirty="0" smtClean="0">
                <a:solidFill>
                  <a:schemeClr val="tx1">
                    <a:lumMod val="50000"/>
                  </a:schemeClr>
                </a:solidFill>
                <a:latin typeface="Calibri" pitchFamily="34" charset="0"/>
                <a:cs typeface="Calibri" pitchFamily="34" charset="0"/>
              </a:rPr>
              <a:t>Never use GET to send sensitive data! (will be visible in the URL)</a:t>
            </a:r>
          </a:p>
          <a:p>
            <a:pPr indent="236538">
              <a:buFont typeface="Arial" pitchFamily="34" charset="0"/>
              <a:buChar char="•"/>
            </a:pPr>
            <a:r>
              <a:rPr lang="en-US" spc="0" dirty="0" smtClean="0">
                <a:solidFill>
                  <a:schemeClr val="tx1">
                    <a:lumMod val="50000"/>
                  </a:schemeClr>
                </a:solidFill>
                <a:latin typeface="Calibri" pitchFamily="34" charset="0"/>
                <a:cs typeface="Calibri" pitchFamily="34" charset="0"/>
              </a:rPr>
              <a:t>GET </a:t>
            </a:r>
            <a:r>
              <a:rPr lang="en-US" spc="0" dirty="0" smtClean="0">
                <a:solidFill>
                  <a:schemeClr val="tx1">
                    <a:lumMod val="50000"/>
                  </a:schemeClr>
                </a:solidFill>
                <a:latin typeface="Calibri" pitchFamily="34" charset="0"/>
                <a:cs typeface="Calibri" pitchFamily="34" charset="0"/>
              </a:rPr>
              <a:t>is better for non-secure </a:t>
            </a:r>
            <a:r>
              <a:rPr lang="en-US" spc="0" dirty="0" smtClean="0">
                <a:solidFill>
                  <a:schemeClr val="tx1">
                    <a:lumMod val="50000"/>
                  </a:schemeClr>
                </a:solidFill>
                <a:latin typeface="Calibri" pitchFamily="34" charset="0"/>
                <a:cs typeface="Calibri" pitchFamily="34" charset="0"/>
              </a:rPr>
              <a:t>data</a:t>
            </a:r>
            <a:r>
              <a:rPr lang="en-US" spc="0" dirty="0" smtClean="0">
                <a:solidFill>
                  <a:schemeClr val="tx1">
                    <a:lumMod val="50000"/>
                  </a:schemeClr>
                </a:solidFill>
                <a:latin typeface="Calibri" pitchFamily="34" charset="0"/>
                <a:cs typeface="Calibri" pitchFamily="34" charset="0"/>
              </a:rPr>
              <a:t>.</a:t>
            </a:r>
          </a:p>
          <a:p>
            <a:pPr indent="236538">
              <a:buFont typeface="Arial" pitchFamily="34" charset="0"/>
              <a:buChar char="•"/>
            </a:pPr>
            <a:endParaRPr lang="en-US" spc="0" dirty="0">
              <a:solidFill>
                <a:schemeClr val="tx1">
                  <a:lumMod val="50000"/>
                </a:schemeClr>
              </a:solidFill>
              <a:latin typeface="Calibri" pitchFamily="34" charset="0"/>
              <a:cs typeface="Calibri" pitchFamily="34" charset="0"/>
            </a:endParaRP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When to Use POST?</a:t>
            </a:r>
            <a:br>
              <a:rPr smtClean="0"/>
            </a:br>
            <a:endParaRPr lang="en-US" dirty="0"/>
          </a:p>
        </p:txBody>
      </p:sp>
      <p:sp>
        <p:nvSpPr>
          <p:cNvPr id="3" name="Text Placeholder 2"/>
          <p:cNvSpPr>
            <a:spLocks noGrp="1"/>
          </p:cNvSpPr>
          <p:nvPr>
            <p:ph type="body" sz="quarter" idx="10"/>
          </p:nvPr>
        </p:nvSpPr>
        <p:spPr>
          <a:xfrm>
            <a:off x="365760" y="1371600"/>
            <a:ext cx="11704320" cy="4939814"/>
          </a:xfrm>
        </p:spPr>
        <p:txBody>
          <a:bodyPr/>
          <a:lstStyle/>
          <a:p>
            <a:pPr>
              <a:lnSpc>
                <a:spcPct val="150000"/>
              </a:lnSpc>
            </a:pPr>
            <a:r>
              <a:rPr lang="en-US" spc="0" dirty="0" smtClean="0">
                <a:solidFill>
                  <a:schemeClr val="tx1">
                    <a:lumMod val="50000"/>
                  </a:schemeClr>
                </a:solidFill>
                <a:latin typeface="Calibri" pitchFamily="34" charset="0"/>
                <a:cs typeface="Calibri" pitchFamily="34" charset="0"/>
              </a:rPr>
              <a:t>Always use POST if the form data contains sensitive or personal information. The POST method does not display the submitted form data in the page address field.</a:t>
            </a:r>
          </a:p>
          <a:p>
            <a:pPr>
              <a:lnSpc>
                <a:spcPct val="150000"/>
              </a:lnSpc>
            </a:pPr>
            <a:r>
              <a:rPr lang="en-US" b="1" spc="0" dirty="0" smtClean="0">
                <a:solidFill>
                  <a:schemeClr val="tx1">
                    <a:lumMod val="50000"/>
                  </a:schemeClr>
                </a:solidFill>
                <a:latin typeface="Calibri" pitchFamily="34" charset="0"/>
                <a:cs typeface="Calibri" pitchFamily="34" charset="0"/>
              </a:rPr>
              <a:t>Notes on POST:</a:t>
            </a:r>
            <a:endParaRPr lang="en-US" spc="0" dirty="0" smtClean="0">
              <a:solidFill>
                <a:schemeClr val="tx1">
                  <a:lumMod val="50000"/>
                </a:schemeClr>
              </a:solidFill>
              <a:latin typeface="Calibri" pitchFamily="34" charset="0"/>
              <a:cs typeface="Calibri" pitchFamily="34" charset="0"/>
            </a:endParaRPr>
          </a:p>
          <a:p>
            <a:pPr>
              <a:lnSpc>
                <a:spcPct val="150000"/>
              </a:lnSpc>
              <a:buFont typeface="Arial" pitchFamily="34" charset="0"/>
              <a:buChar char="•"/>
            </a:pPr>
            <a:r>
              <a:rPr lang="en-US" spc="0" dirty="0" smtClean="0">
                <a:solidFill>
                  <a:schemeClr val="tx1">
                    <a:lumMod val="50000"/>
                  </a:schemeClr>
                </a:solidFill>
                <a:latin typeface="Calibri" pitchFamily="34" charset="0"/>
                <a:cs typeface="Calibri" pitchFamily="34" charset="0"/>
              </a:rPr>
              <a:t>POST has no size limitations, and can be used to send large amounts of data.</a:t>
            </a:r>
          </a:p>
          <a:p>
            <a:pPr>
              <a:lnSpc>
                <a:spcPct val="150000"/>
              </a:lnSpc>
            </a:pPr>
            <a:r>
              <a:rPr lang="en-US" spc="0" dirty="0" smtClean="0">
                <a:solidFill>
                  <a:schemeClr val="tx1">
                    <a:lumMod val="50000"/>
                  </a:schemeClr>
                </a:solidFill>
                <a:latin typeface="Calibri" pitchFamily="34" charset="0"/>
                <a:cs typeface="Calibri" pitchFamily="34" charset="0"/>
              </a:rPr>
              <a:t/>
            </a:r>
            <a:br>
              <a:rPr lang="en-US" spc="0" dirty="0" smtClean="0">
                <a:solidFill>
                  <a:schemeClr val="tx1">
                    <a:lumMod val="50000"/>
                  </a:schemeClr>
                </a:solidFill>
                <a:latin typeface="Calibri" pitchFamily="34" charset="0"/>
                <a:cs typeface="Calibri" pitchFamily="34" charset="0"/>
              </a:rPr>
            </a:br>
            <a:endParaRPr lang="en-US" spc="0" dirty="0">
              <a:solidFill>
                <a:schemeClr val="tx1">
                  <a:lumMod val="50000"/>
                </a:schemeClr>
              </a:solidFill>
              <a:latin typeface="Calibri" pitchFamily="34" charset="0"/>
              <a:cs typeface="Calibri" pitchFamily="34"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New with HTML5</a:t>
            </a:r>
            <a:endParaRPr lang="en-US" b="1" dirty="0"/>
          </a:p>
        </p:txBody>
      </p:sp>
      <p:graphicFrame>
        <p:nvGraphicFramePr>
          <p:cNvPr id="3" name="Table 2" descr="Table that lists new features and descriptions with HTML5."/>
          <p:cNvGraphicFramePr>
            <a:graphicFrameLocks noGrp="1"/>
          </p:cNvGraphicFramePr>
          <p:nvPr>
            <p:extLst>
              <p:ext uri="{D42A27DB-BD31-4B8C-83A1-F6EECF244321}">
                <p14:modId xmlns:p14="http://schemas.microsoft.com/office/powerpoint/2010/main" xmlns="" val="4235748554"/>
              </p:ext>
            </p:extLst>
          </p:nvPr>
        </p:nvGraphicFramePr>
        <p:xfrm>
          <a:off x="457197" y="1463040"/>
          <a:ext cx="11323640" cy="5366508"/>
        </p:xfrm>
        <a:graphic>
          <a:graphicData uri="http://schemas.openxmlformats.org/drawingml/2006/table">
            <a:tbl>
              <a:tblPr firstRow="1" bandRow="1">
                <a:tableStyleId>{5C22544A-7EE6-4342-B048-85BDC9FD1C3A}</a:tableStyleId>
              </a:tblPr>
              <a:tblGrid>
                <a:gridCol w="3596034"/>
                <a:gridCol w="7727606"/>
              </a:tblGrid>
              <a:tr h="713788">
                <a:tc>
                  <a:txBody>
                    <a:bodyPr/>
                    <a:lstStyle/>
                    <a:p>
                      <a:r>
                        <a:rPr lang="en-US" sz="2000" dirty="0" smtClean="0"/>
                        <a:t>FEATURE</a:t>
                      </a:r>
                      <a:endParaRPr lang="en-US" sz="2000" dirty="0"/>
                    </a:p>
                  </a:txBody>
                  <a:tcPr/>
                </a:tc>
                <a:tc>
                  <a:txBody>
                    <a:bodyPr/>
                    <a:lstStyle/>
                    <a:p>
                      <a:r>
                        <a:rPr lang="en-US" sz="2000" dirty="0" smtClean="0"/>
                        <a:t>DESCRIPTION</a:t>
                      </a:r>
                      <a:endParaRPr lang="en-US" sz="2000" dirty="0"/>
                    </a:p>
                  </a:txBody>
                  <a:tcPr/>
                </a:tc>
              </a:tr>
              <a:tr h="713788">
                <a:tc>
                  <a:txBody>
                    <a:bodyPr/>
                    <a:lstStyle/>
                    <a:p>
                      <a:r>
                        <a:rPr lang="en-US" sz="2400" b="1" dirty="0" smtClean="0"/>
                        <a:t>Audio and video tags</a:t>
                      </a:r>
                      <a:endParaRPr lang="en-US" sz="2400" b="1" dirty="0"/>
                    </a:p>
                  </a:txBody>
                  <a:tcPr/>
                </a:tc>
                <a:tc>
                  <a:txBody>
                    <a:bodyPr/>
                    <a:lstStyle/>
                    <a:p>
                      <a:r>
                        <a:rPr lang="en-US" sz="2400" dirty="0" smtClean="0"/>
                        <a:t>Embeds video on web</a:t>
                      </a:r>
                      <a:r>
                        <a:rPr lang="en-US" sz="2400" baseline="0" dirty="0" smtClean="0"/>
                        <a:t> pages using the &lt;audio&gt; and &lt;video&gt; tags</a:t>
                      </a:r>
                      <a:endParaRPr lang="en-US" sz="2400" dirty="0"/>
                    </a:p>
                  </a:txBody>
                  <a:tcPr/>
                </a:tc>
              </a:tr>
              <a:tr h="713788">
                <a:tc>
                  <a:txBody>
                    <a:bodyPr/>
                    <a:lstStyle/>
                    <a:p>
                      <a:r>
                        <a:rPr lang="en-US" sz="2400" b="1" dirty="0" smtClean="0"/>
                        <a:t>Canvas</a:t>
                      </a:r>
                      <a:endParaRPr lang="en-US" sz="2400" b="1" dirty="0"/>
                    </a:p>
                  </a:txBody>
                  <a:tcPr/>
                </a:tc>
                <a:tc>
                  <a:txBody>
                    <a:bodyPr/>
                    <a:lstStyle/>
                    <a:p>
                      <a:r>
                        <a:rPr lang="en-US" sz="2400" dirty="0" smtClean="0"/>
                        <a:t>Creates</a:t>
                      </a:r>
                      <a:r>
                        <a:rPr lang="en-US" sz="2400" baseline="0" dirty="0" smtClean="0"/>
                        <a:t> space for JavaScript to draw graphics on a web page</a:t>
                      </a:r>
                      <a:endParaRPr lang="en-US" sz="2400" dirty="0"/>
                    </a:p>
                  </a:txBody>
                  <a:tcPr/>
                </a:tc>
              </a:tr>
              <a:tr h="713788">
                <a:tc>
                  <a:txBody>
                    <a:bodyPr/>
                    <a:lstStyle/>
                    <a:p>
                      <a:r>
                        <a:rPr lang="en-US" sz="2400" b="1" dirty="0" smtClean="0"/>
                        <a:t>Media queries</a:t>
                      </a:r>
                      <a:endParaRPr lang="en-US" sz="2400" b="1" dirty="0"/>
                    </a:p>
                  </a:txBody>
                  <a:tcPr/>
                </a:tc>
                <a:tc>
                  <a:txBody>
                    <a:bodyPr/>
                    <a:lstStyle/>
                    <a:p>
                      <a:r>
                        <a:rPr lang="en-US" sz="2400" dirty="0" smtClean="0"/>
                        <a:t>A feature in CSS3 that detects screen size and adjusts output</a:t>
                      </a:r>
                      <a:r>
                        <a:rPr lang="en-US" sz="2400" baseline="0" dirty="0" smtClean="0"/>
                        <a:t> to fit</a:t>
                      </a:r>
                      <a:endParaRPr lang="en-US" sz="2400" dirty="0"/>
                    </a:p>
                  </a:txBody>
                  <a:tcPr/>
                </a:tc>
              </a:tr>
              <a:tr h="1360880">
                <a:tc>
                  <a:txBody>
                    <a:bodyPr/>
                    <a:lstStyle/>
                    <a:p>
                      <a:r>
                        <a:rPr lang="en-US" sz="2400" b="1" dirty="0" smtClean="0"/>
                        <a:t>New application</a:t>
                      </a:r>
                      <a:r>
                        <a:rPr lang="en-US" sz="2400" b="1" baseline="0" dirty="0" smtClean="0"/>
                        <a:t> programming interfaces</a:t>
                      </a:r>
                      <a:endParaRPr lang="en-US" sz="2400" b="1" dirty="0"/>
                    </a:p>
                  </a:txBody>
                  <a:tcPr/>
                </a:tc>
                <a:tc>
                  <a:txBody>
                    <a:bodyPr/>
                    <a:lstStyle/>
                    <a:p>
                      <a:r>
                        <a:rPr lang="en-US" sz="2400" dirty="0" smtClean="0"/>
                        <a:t>Provides access</a:t>
                      </a:r>
                      <a:r>
                        <a:rPr lang="en-US" sz="2400" baseline="0" dirty="0" smtClean="0"/>
                        <a:t> to many digital resources that can be incorporated into the code of web applications</a:t>
                      </a:r>
                      <a:endParaRPr lang="en-US" sz="2400" dirty="0"/>
                    </a:p>
                  </a:txBody>
                  <a:tcPr/>
                </a:tc>
              </a:tr>
              <a:tr h="713788">
                <a:tc>
                  <a:txBody>
                    <a:bodyPr/>
                    <a:lstStyle/>
                    <a:p>
                      <a:r>
                        <a:rPr lang="en-US" sz="2400" b="1" dirty="0" smtClean="0"/>
                        <a:t>Geo location</a:t>
                      </a:r>
                      <a:endParaRPr lang="en-US" sz="2400" b="1" dirty="0"/>
                    </a:p>
                  </a:txBody>
                  <a:tcPr/>
                </a:tc>
                <a:tc>
                  <a:txBody>
                    <a:bodyPr/>
                    <a:lstStyle/>
                    <a:p>
                      <a:r>
                        <a:rPr lang="en-US" sz="2400" dirty="0" smtClean="0"/>
                        <a:t>Uses</a:t>
                      </a:r>
                      <a:r>
                        <a:rPr lang="en-US" sz="2400" baseline="0" dirty="0" smtClean="0"/>
                        <a:t> JavaScript to d</a:t>
                      </a:r>
                      <a:r>
                        <a:rPr lang="en-US" sz="2400" dirty="0" smtClean="0"/>
                        <a:t>etect the geographic</a:t>
                      </a:r>
                      <a:r>
                        <a:rPr lang="en-US" sz="2400" baseline="0" dirty="0" smtClean="0"/>
                        <a:t> location of a device</a:t>
                      </a:r>
                      <a:endParaRPr lang="en-US" sz="2400" dirty="0"/>
                    </a:p>
                  </a:txBody>
                  <a:tcPr/>
                </a:tc>
              </a:tr>
            </a:tbl>
          </a:graphicData>
        </a:graphic>
      </p:graphicFrame>
    </p:spTree>
    <p:extLst>
      <p:ext uri="{BB962C8B-B14F-4D97-AF65-F5344CB8AC3E}">
        <p14:creationId xmlns:p14="http://schemas.microsoft.com/office/powerpoint/2010/main" xmlns="" val="951953027"/>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Name Attribute</a:t>
            </a:r>
            <a:br>
              <a:rPr smtClean="0"/>
            </a:br>
            <a:endParaRPr lang="en-US" dirty="0"/>
          </a:p>
        </p:txBody>
      </p:sp>
      <p:sp>
        <p:nvSpPr>
          <p:cNvPr id="3" name="Text Placeholder 2"/>
          <p:cNvSpPr>
            <a:spLocks noGrp="1"/>
          </p:cNvSpPr>
          <p:nvPr>
            <p:ph type="body" sz="quarter" idx="10"/>
          </p:nvPr>
        </p:nvSpPr>
        <p:spPr>
          <a:xfrm>
            <a:off x="365760" y="1371600"/>
            <a:ext cx="11704320" cy="6309420"/>
          </a:xfrm>
        </p:spPr>
        <p:txBody>
          <a:bodyPr/>
          <a:lstStyle/>
          <a:p>
            <a:pPr>
              <a:lnSpc>
                <a:spcPct val="150000"/>
              </a:lnSpc>
            </a:pPr>
            <a:r>
              <a:rPr lang="en-US" spc="0" dirty="0" smtClean="0">
                <a:solidFill>
                  <a:schemeClr val="tx1">
                    <a:lumMod val="50000"/>
                  </a:schemeClr>
                </a:solidFill>
                <a:latin typeface="Calibri" pitchFamily="34" charset="0"/>
                <a:cs typeface="Calibri" pitchFamily="34" charset="0"/>
              </a:rPr>
              <a:t>Each input field must have a </a:t>
            </a:r>
            <a:r>
              <a:rPr lang="en-US" b="1" spc="0" dirty="0" smtClean="0">
                <a:solidFill>
                  <a:schemeClr val="tx1">
                    <a:lumMod val="50000"/>
                  </a:schemeClr>
                </a:solidFill>
                <a:latin typeface="Calibri" pitchFamily="34" charset="0"/>
                <a:cs typeface="Calibri" pitchFamily="34" charset="0"/>
              </a:rPr>
              <a:t>name</a:t>
            </a:r>
            <a:r>
              <a:rPr lang="en-US" spc="0" dirty="0" smtClean="0">
                <a:solidFill>
                  <a:schemeClr val="tx1">
                    <a:lumMod val="50000"/>
                  </a:schemeClr>
                </a:solidFill>
                <a:latin typeface="Calibri" pitchFamily="34" charset="0"/>
                <a:cs typeface="Calibri" pitchFamily="34" charset="0"/>
              </a:rPr>
              <a:t> attribute to be submitted.</a:t>
            </a:r>
          </a:p>
          <a:p>
            <a:pPr>
              <a:lnSpc>
                <a:spcPct val="150000"/>
              </a:lnSpc>
            </a:pPr>
            <a:r>
              <a:rPr lang="en-US" spc="0" dirty="0" smtClean="0">
                <a:solidFill>
                  <a:schemeClr val="tx1">
                    <a:lumMod val="50000"/>
                  </a:schemeClr>
                </a:solidFill>
                <a:latin typeface="Calibri" pitchFamily="34" charset="0"/>
                <a:cs typeface="Calibri" pitchFamily="34" charset="0"/>
              </a:rPr>
              <a:t>If the name attribute is omitted, the data of that input field will not be sent at all.</a:t>
            </a:r>
          </a:p>
          <a:p>
            <a:pPr>
              <a:lnSpc>
                <a:spcPct val="150000"/>
              </a:lnSpc>
            </a:pPr>
            <a:r>
              <a:rPr lang="en-US" spc="0" dirty="0" smtClean="0">
                <a:solidFill>
                  <a:schemeClr val="tx1">
                    <a:lumMod val="50000"/>
                  </a:schemeClr>
                </a:solidFill>
                <a:latin typeface="Calibri" pitchFamily="34" charset="0"/>
                <a:cs typeface="Calibri" pitchFamily="34" charset="0"/>
              </a:rPr>
              <a:t>This example will only submit the "Last name" input field</a:t>
            </a:r>
            <a:r>
              <a:rPr lang="en-US" spc="0" dirty="0" smtClean="0">
                <a:solidFill>
                  <a:schemeClr val="tx1">
                    <a:lumMod val="50000"/>
                  </a:schemeClr>
                </a:solidFill>
                <a:latin typeface="Calibri" pitchFamily="34" charset="0"/>
                <a:cs typeface="Calibri" pitchFamily="34" charset="0"/>
              </a:rPr>
              <a:t>:</a:t>
            </a:r>
          </a:p>
          <a:p>
            <a:pPr>
              <a:lnSpc>
                <a:spcPct val="100000"/>
              </a:lnSpc>
            </a:pPr>
            <a:r>
              <a:rPr lang="en-US" sz="2400" spc="300" dirty="0" smtClean="0">
                <a:solidFill>
                  <a:srgbClr val="FF0000"/>
                </a:solidFill>
                <a:latin typeface="Calibri" pitchFamily="34" charset="0"/>
                <a:cs typeface="Calibri" pitchFamily="34" charset="0"/>
              </a:rPr>
              <a:t>&lt;form action="/action_page.php"&gt;</a:t>
            </a:r>
            <a:br>
              <a:rPr lang="en-US" sz="2400" spc="300" dirty="0" smtClean="0">
                <a:solidFill>
                  <a:srgbClr val="FF0000"/>
                </a:solidFill>
                <a:latin typeface="Calibri" pitchFamily="34" charset="0"/>
                <a:cs typeface="Calibri" pitchFamily="34" charset="0"/>
              </a:rPr>
            </a:br>
            <a:r>
              <a:rPr lang="en-US" sz="2400" spc="300" dirty="0" smtClean="0">
                <a:solidFill>
                  <a:srgbClr val="FF0000"/>
                </a:solidFill>
                <a:latin typeface="Calibri" pitchFamily="34" charset="0"/>
                <a:cs typeface="Calibri" pitchFamily="34" charset="0"/>
              </a:rPr>
              <a:t>  First name:&lt;</a:t>
            </a:r>
            <a:r>
              <a:rPr lang="en-US" sz="2400" spc="300" dirty="0" err="1" smtClean="0">
                <a:solidFill>
                  <a:srgbClr val="FF0000"/>
                </a:solidFill>
                <a:latin typeface="Calibri" pitchFamily="34" charset="0"/>
                <a:cs typeface="Calibri" pitchFamily="34" charset="0"/>
              </a:rPr>
              <a:t>br</a:t>
            </a:r>
            <a:r>
              <a:rPr lang="en-US" sz="2400" spc="300" dirty="0" smtClean="0">
                <a:solidFill>
                  <a:srgbClr val="FF0000"/>
                </a:solidFill>
                <a:latin typeface="Calibri" pitchFamily="34" charset="0"/>
                <a:cs typeface="Calibri" pitchFamily="34" charset="0"/>
              </a:rPr>
              <a:t>&gt;</a:t>
            </a:r>
            <a:br>
              <a:rPr lang="en-US" sz="2400" spc="300" dirty="0" smtClean="0">
                <a:solidFill>
                  <a:srgbClr val="FF0000"/>
                </a:solidFill>
                <a:latin typeface="Calibri" pitchFamily="34" charset="0"/>
                <a:cs typeface="Calibri" pitchFamily="34" charset="0"/>
              </a:rPr>
            </a:br>
            <a:r>
              <a:rPr lang="en-US" sz="2400" spc="300" dirty="0" smtClean="0">
                <a:solidFill>
                  <a:srgbClr val="FF0000"/>
                </a:solidFill>
                <a:latin typeface="Calibri" pitchFamily="34" charset="0"/>
                <a:cs typeface="Calibri" pitchFamily="34" charset="0"/>
              </a:rPr>
              <a:t>  &lt;input type="text" value="Mickey"&gt;&lt;</a:t>
            </a:r>
            <a:r>
              <a:rPr lang="en-US" sz="2400" spc="300" dirty="0" err="1" smtClean="0">
                <a:solidFill>
                  <a:srgbClr val="FF0000"/>
                </a:solidFill>
                <a:latin typeface="Calibri" pitchFamily="34" charset="0"/>
                <a:cs typeface="Calibri" pitchFamily="34" charset="0"/>
              </a:rPr>
              <a:t>br</a:t>
            </a:r>
            <a:r>
              <a:rPr lang="en-US" sz="2400" spc="300" dirty="0" smtClean="0">
                <a:solidFill>
                  <a:srgbClr val="FF0000"/>
                </a:solidFill>
                <a:latin typeface="Calibri" pitchFamily="34" charset="0"/>
                <a:cs typeface="Calibri" pitchFamily="34" charset="0"/>
              </a:rPr>
              <a:t>&gt;</a:t>
            </a:r>
            <a:br>
              <a:rPr lang="en-US" sz="2400" spc="300" dirty="0" smtClean="0">
                <a:solidFill>
                  <a:srgbClr val="FF0000"/>
                </a:solidFill>
                <a:latin typeface="Calibri" pitchFamily="34" charset="0"/>
                <a:cs typeface="Calibri" pitchFamily="34" charset="0"/>
              </a:rPr>
            </a:br>
            <a:r>
              <a:rPr lang="en-US" sz="2400" spc="300" dirty="0" smtClean="0">
                <a:solidFill>
                  <a:srgbClr val="FF0000"/>
                </a:solidFill>
                <a:latin typeface="Calibri" pitchFamily="34" charset="0"/>
                <a:cs typeface="Calibri" pitchFamily="34" charset="0"/>
              </a:rPr>
              <a:t>  Last name:&lt;</a:t>
            </a:r>
            <a:r>
              <a:rPr lang="en-US" sz="2400" spc="300" dirty="0" err="1" smtClean="0">
                <a:solidFill>
                  <a:srgbClr val="FF0000"/>
                </a:solidFill>
                <a:latin typeface="Calibri" pitchFamily="34" charset="0"/>
                <a:cs typeface="Calibri" pitchFamily="34" charset="0"/>
              </a:rPr>
              <a:t>br</a:t>
            </a:r>
            <a:r>
              <a:rPr lang="en-US" sz="2400" spc="300" dirty="0" smtClean="0">
                <a:solidFill>
                  <a:srgbClr val="FF0000"/>
                </a:solidFill>
                <a:latin typeface="Calibri" pitchFamily="34" charset="0"/>
                <a:cs typeface="Calibri" pitchFamily="34" charset="0"/>
              </a:rPr>
              <a:t>&gt;</a:t>
            </a:r>
            <a:br>
              <a:rPr lang="en-US" sz="2400" spc="300" dirty="0" smtClean="0">
                <a:solidFill>
                  <a:srgbClr val="FF0000"/>
                </a:solidFill>
                <a:latin typeface="Calibri" pitchFamily="34" charset="0"/>
                <a:cs typeface="Calibri" pitchFamily="34" charset="0"/>
              </a:rPr>
            </a:br>
            <a:r>
              <a:rPr lang="en-US" sz="2400" spc="300" dirty="0" smtClean="0">
                <a:solidFill>
                  <a:srgbClr val="FF0000"/>
                </a:solidFill>
                <a:latin typeface="Calibri" pitchFamily="34" charset="0"/>
                <a:cs typeface="Calibri" pitchFamily="34" charset="0"/>
              </a:rPr>
              <a:t>  &lt;input type="text" name="</a:t>
            </a:r>
            <a:r>
              <a:rPr lang="en-US" sz="2400" spc="300" dirty="0" err="1" smtClean="0">
                <a:solidFill>
                  <a:srgbClr val="FF0000"/>
                </a:solidFill>
                <a:latin typeface="Calibri" pitchFamily="34" charset="0"/>
                <a:cs typeface="Calibri" pitchFamily="34" charset="0"/>
              </a:rPr>
              <a:t>lastname</a:t>
            </a:r>
            <a:r>
              <a:rPr lang="en-US" sz="2400" spc="300" dirty="0" smtClean="0">
                <a:solidFill>
                  <a:srgbClr val="FF0000"/>
                </a:solidFill>
                <a:latin typeface="Calibri" pitchFamily="34" charset="0"/>
                <a:cs typeface="Calibri" pitchFamily="34" charset="0"/>
              </a:rPr>
              <a:t>" value="Mouse"&gt;&lt;</a:t>
            </a:r>
            <a:r>
              <a:rPr lang="en-US" sz="2400" spc="300" dirty="0" err="1" smtClean="0">
                <a:solidFill>
                  <a:srgbClr val="FF0000"/>
                </a:solidFill>
                <a:latin typeface="Calibri" pitchFamily="34" charset="0"/>
                <a:cs typeface="Calibri" pitchFamily="34" charset="0"/>
              </a:rPr>
              <a:t>br</a:t>
            </a:r>
            <a:r>
              <a:rPr lang="en-US" sz="2400" spc="300" dirty="0" smtClean="0">
                <a:solidFill>
                  <a:srgbClr val="FF0000"/>
                </a:solidFill>
                <a:latin typeface="Calibri" pitchFamily="34" charset="0"/>
                <a:cs typeface="Calibri" pitchFamily="34" charset="0"/>
              </a:rPr>
              <a:t>&gt;&lt;</a:t>
            </a:r>
            <a:r>
              <a:rPr lang="en-US" sz="2400" spc="300" dirty="0" err="1" smtClean="0">
                <a:solidFill>
                  <a:srgbClr val="FF0000"/>
                </a:solidFill>
                <a:latin typeface="Calibri" pitchFamily="34" charset="0"/>
                <a:cs typeface="Calibri" pitchFamily="34" charset="0"/>
              </a:rPr>
              <a:t>br</a:t>
            </a:r>
            <a:r>
              <a:rPr lang="en-US" sz="2400" spc="300" dirty="0" smtClean="0">
                <a:solidFill>
                  <a:srgbClr val="FF0000"/>
                </a:solidFill>
                <a:latin typeface="Calibri" pitchFamily="34" charset="0"/>
                <a:cs typeface="Calibri" pitchFamily="34" charset="0"/>
              </a:rPr>
              <a:t>&gt;</a:t>
            </a:r>
            <a:br>
              <a:rPr lang="en-US" sz="2400" spc="300" dirty="0" smtClean="0">
                <a:solidFill>
                  <a:srgbClr val="FF0000"/>
                </a:solidFill>
                <a:latin typeface="Calibri" pitchFamily="34" charset="0"/>
                <a:cs typeface="Calibri" pitchFamily="34" charset="0"/>
              </a:rPr>
            </a:br>
            <a:r>
              <a:rPr lang="en-US" sz="2400" spc="300" dirty="0" smtClean="0">
                <a:solidFill>
                  <a:srgbClr val="FF0000"/>
                </a:solidFill>
                <a:latin typeface="Calibri" pitchFamily="34" charset="0"/>
                <a:cs typeface="Calibri" pitchFamily="34" charset="0"/>
              </a:rPr>
              <a:t>  &lt;input type="submit" value="Submit"&gt;</a:t>
            </a:r>
            <a:br>
              <a:rPr lang="en-US" sz="2400" spc="300" dirty="0" smtClean="0">
                <a:solidFill>
                  <a:srgbClr val="FF0000"/>
                </a:solidFill>
                <a:latin typeface="Calibri" pitchFamily="34" charset="0"/>
                <a:cs typeface="Calibri" pitchFamily="34" charset="0"/>
              </a:rPr>
            </a:br>
            <a:r>
              <a:rPr lang="en-US" sz="2400" spc="300" dirty="0" smtClean="0">
                <a:solidFill>
                  <a:srgbClr val="FF0000"/>
                </a:solidFill>
                <a:latin typeface="Calibri" pitchFamily="34" charset="0"/>
                <a:cs typeface="Calibri" pitchFamily="34" charset="0"/>
              </a:rPr>
              <a:t>&lt;/form&gt;</a:t>
            </a:r>
          </a:p>
          <a:p>
            <a:pPr>
              <a:lnSpc>
                <a:spcPct val="150000"/>
              </a:lnSpc>
            </a:pPr>
            <a:endParaRPr lang="en-US" spc="0" dirty="0">
              <a:solidFill>
                <a:schemeClr val="tx1">
                  <a:lumMod val="50000"/>
                </a:schemeClr>
              </a:solidFill>
              <a:latin typeface="Calibri" pitchFamily="34" charset="0"/>
              <a:cs typeface="Calibri" pitchFamily="34" charset="0"/>
            </a:endParaRP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indent="-228600" algn="ctr">
              <a:lnSpc>
                <a:spcPct val="100000"/>
              </a:lnSpc>
              <a:spcBef>
                <a:spcPts val="600"/>
              </a:spcBef>
              <a:buSzPct val="90000"/>
              <a:defRPr/>
            </a:pPr>
            <a:r>
              <a:rPr lang="en-US" b="1" dirty="0" smtClean="0"/>
              <a:t>I</a:t>
            </a:r>
            <a:r>
              <a:rPr b="1" smtClean="0"/>
              <a:t>nput element</a:t>
            </a:r>
            <a:endParaRPr b="1"/>
          </a:p>
        </p:txBody>
      </p:sp>
      <p:sp>
        <p:nvSpPr>
          <p:cNvPr id="3" name="Text Placeholder 2"/>
          <p:cNvSpPr>
            <a:spLocks noGrp="1"/>
          </p:cNvSpPr>
          <p:nvPr>
            <p:ph type="body" sz="quarter" idx="10"/>
          </p:nvPr>
        </p:nvSpPr>
        <p:spPr>
          <a:xfrm>
            <a:off x="350837" y="1439863"/>
            <a:ext cx="11704320" cy="2122184"/>
          </a:xfrm>
        </p:spPr>
        <p:txBody>
          <a:bodyPr/>
          <a:lstStyle/>
          <a:p>
            <a:pPr marL="228600" indent="-228600">
              <a:lnSpc>
                <a:spcPct val="150000"/>
              </a:lnSpc>
              <a:buFont typeface="Wingdings" pitchFamily="2" charset="2"/>
              <a:buChar char="Ø"/>
              <a:defRPr/>
            </a:pPr>
            <a:r>
              <a:rPr lang="en-US" spc="0" dirty="0" smtClean="0">
                <a:solidFill>
                  <a:schemeClr val="tx1">
                    <a:lumMod val="50000"/>
                  </a:schemeClr>
                </a:solidFill>
                <a:latin typeface="Georgia" pitchFamily="18" charset="0"/>
                <a:ea typeface="Tahoma" pitchFamily="34" charset="0"/>
                <a:cs typeface="Tahoma" pitchFamily="34" charset="0"/>
              </a:rPr>
              <a:t>The &lt;input&gt; element is the most important form element.</a:t>
            </a:r>
          </a:p>
          <a:p>
            <a:pPr marL="228600" indent="-228600">
              <a:lnSpc>
                <a:spcPct val="150000"/>
              </a:lnSpc>
              <a:buFont typeface="Wingdings" pitchFamily="2" charset="2"/>
              <a:buChar char="Ø"/>
              <a:defRPr/>
            </a:pPr>
            <a:r>
              <a:rPr lang="en-US" spc="0" dirty="0" smtClean="0">
                <a:solidFill>
                  <a:schemeClr val="tx1">
                    <a:lumMod val="50000"/>
                  </a:schemeClr>
                </a:solidFill>
                <a:latin typeface="Georgia" pitchFamily="18" charset="0"/>
                <a:ea typeface="Tahoma" pitchFamily="34" charset="0"/>
                <a:cs typeface="Tahoma" pitchFamily="34" charset="0"/>
              </a:rPr>
              <a:t>The &lt;input&gt; element can be displayed in several ways, depending on the type attribute.</a:t>
            </a:r>
          </a:p>
        </p:txBody>
      </p:sp>
    </p:spTree>
    <p:extLst>
      <p:ext uri="{BB962C8B-B14F-4D97-AF65-F5344CB8AC3E}">
        <p14:creationId xmlns:p14="http://schemas.microsoft.com/office/powerpoint/2010/main" xmlns="" val="1672049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746943"/>
          </a:xfrm>
        </p:spPr>
        <p:txBody>
          <a:bodyPr/>
          <a:lstStyle/>
          <a:p>
            <a:r>
              <a:rPr lang="en-US" dirty="0" smtClean="0"/>
              <a:t>Types of Input</a:t>
            </a:r>
            <a:endParaRPr lang="en-US" dirty="0"/>
          </a:p>
        </p:txBody>
      </p:sp>
      <p:graphicFrame>
        <p:nvGraphicFramePr>
          <p:cNvPr id="3" name="Table 2" descr="Types of input and their descriptions."/>
          <p:cNvGraphicFramePr>
            <a:graphicFrameLocks noGrp="1"/>
          </p:cNvGraphicFramePr>
          <p:nvPr>
            <p:extLst>
              <p:ext uri="{D42A27DB-BD31-4B8C-83A1-F6EECF244321}">
                <p14:modId xmlns="" xmlns:p14="http://schemas.microsoft.com/office/powerpoint/2010/main" val="628365727"/>
              </p:ext>
            </p:extLst>
          </p:nvPr>
        </p:nvGraphicFramePr>
        <p:xfrm>
          <a:off x="1722437" y="1820862"/>
          <a:ext cx="8961440" cy="4033494"/>
        </p:xfrm>
        <a:graphic>
          <a:graphicData uri="http://schemas.openxmlformats.org/drawingml/2006/table">
            <a:tbl>
              <a:tblPr firstRow="1" bandRow="1">
                <a:tableStyleId>{5C22544A-7EE6-4342-B048-85BDC9FD1C3A}</a:tableStyleId>
              </a:tblPr>
              <a:tblGrid>
                <a:gridCol w="1874839"/>
                <a:gridCol w="7086601"/>
              </a:tblGrid>
              <a:tr h="448166">
                <a:tc>
                  <a:txBody>
                    <a:bodyPr/>
                    <a:lstStyle/>
                    <a:p>
                      <a:r>
                        <a:rPr lang="en-US" sz="2000" dirty="0" smtClean="0"/>
                        <a:t>INPUT</a:t>
                      </a:r>
                      <a:r>
                        <a:rPr lang="en-US" sz="2000" baseline="0" dirty="0" smtClean="0"/>
                        <a:t> TYPE</a:t>
                      </a:r>
                      <a:endParaRPr lang="en-US" sz="2000" dirty="0"/>
                    </a:p>
                  </a:txBody>
                  <a:tcPr/>
                </a:tc>
                <a:tc>
                  <a:txBody>
                    <a:bodyPr/>
                    <a:lstStyle/>
                    <a:p>
                      <a:r>
                        <a:rPr lang="en-US" sz="2000" dirty="0" smtClean="0"/>
                        <a:t>DESCRIPTION</a:t>
                      </a:r>
                      <a:endParaRPr lang="en-US" sz="2000" dirty="0"/>
                    </a:p>
                  </a:txBody>
                  <a:tcPr/>
                </a:tc>
              </a:tr>
              <a:tr h="448166">
                <a:tc>
                  <a:txBody>
                    <a:bodyPr/>
                    <a:lstStyle/>
                    <a:p>
                      <a:r>
                        <a:rPr lang="en-US" sz="2000" dirty="0" smtClean="0">
                          <a:latin typeface="Consolas"/>
                          <a:cs typeface="Consolas"/>
                        </a:rPr>
                        <a:t>text</a:t>
                      </a:r>
                      <a:endParaRPr lang="en-US" sz="2000" dirty="0">
                        <a:latin typeface="Consolas"/>
                        <a:cs typeface="Consolas"/>
                      </a:endParaRPr>
                    </a:p>
                  </a:txBody>
                  <a:tcPr/>
                </a:tc>
                <a:tc>
                  <a:txBody>
                    <a:bodyPr/>
                    <a:lstStyle/>
                    <a:p>
                      <a:r>
                        <a:rPr lang="en-US" sz="2000" dirty="0" smtClean="0"/>
                        <a:t>Creates a text field</a:t>
                      </a:r>
                      <a:endParaRPr lang="en-US" sz="2000" dirty="0"/>
                    </a:p>
                  </a:txBody>
                  <a:tcPr/>
                </a:tc>
              </a:tr>
              <a:tr h="448166">
                <a:tc>
                  <a:txBody>
                    <a:bodyPr/>
                    <a:lstStyle/>
                    <a:p>
                      <a:r>
                        <a:rPr lang="en-US" sz="2000" dirty="0" smtClean="0">
                          <a:latin typeface="Consolas"/>
                          <a:cs typeface="Consolas"/>
                        </a:rPr>
                        <a:t>password</a:t>
                      </a:r>
                      <a:endParaRPr lang="en-US" sz="2000" dirty="0">
                        <a:latin typeface="Consolas"/>
                        <a:cs typeface="Consolas"/>
                      </a:endParaRPr>
                    </a:p>
                  </a:txBody>
                  <a:tcPr/>
                </a:tc>
                <a:tc>
                  <a:txBody>
                    <a:bodyPr/>
                    <a:lstStyle/>
                    <a:p>
                      <a:r>
                        <a:rPr lang="en-US" sz="2000" dirty="0" smtClean="0"/>
                        <a:t>Creates a password</a:t>
                      </a:r>
                      <a:r>
                        <a:rPr lang="en-US" sz="2000" baseline="0" dirty="0" smtClean="0"/>
                        <a:t> field that</a:t>
                      </a:r>
                      <a:endParaRPr lang="en-US" sz="2000" dirty="0"/>
                    </a:p>
                  </a:txBody>
                  <a:tcPr/>
                </a:tc>
              </a:tr>
              <a:tr h="448166">
                <a:tc>
                  <a:txBody>
                    <a:bodyPr/>
                    <a:lstStyle/>
                    <a:p>
                      <a:r>
                        <a:rPr lang="en-US" sz="2000" dirty="0" smtClean="0">
                          <a:latin typeface="Consolas"/>
                          <a:cs typeface="Consolas"/>
                        </a:rPr>
                        <a:t>submit</a:t>
                      </a:r>
                      <a:endParaRPr lang="en-US" sz="2000" dirty="0">
                        <a:latin typeface="Consolas"/>
                        <a:cs typeface="Consolas"/>
                      </a:endParaRPr>
                    </a:p>
                  </a:txBody>
                  <a:tcPr/>
                </a:tc>
                <a:tc>
                  <a:txBody>
                    <a:bodyPr/>
                    <a:lstStyle/>
                    <a:p>
                      <a:r>
                        <a:rPr lang="en-US" sz="2000" dirty="0" smtClean="0"/>
                        <a:t>Creates a submit button</a:t>
                      </a:r>
                      <a:endParaRPr lang="en-US" sz="2000" dirty="0"/>
                    </a:p>
                  </a:txBody>
                  <a:tcPr/>
                </a:tc>
              </a:tr>
              <a:tr h="448166">
                <a:tc>
                  <a:txBody>
                    <a:bodyPr/>
                    <a:lstStyle/>
                    <a:p>
                      <a:r>
                        <a:rPr lang="en-US" sz="2000" dirty="0" smtClean="0">
                          <a:latin typeface="Consolas"/>
                          <a:cs typeface="Consolas"/>
                        </a:rPr>
                        <a:t>radio</a:t>
                      </a:r>
                      <a:endParaRPr lang="en-US" sz="2000" dirty="0">
                        <a:latin typeface="Consolas"/>
                        <a:cs typeface="Consolas"/>
                      </a:endParaRPr>
                    </a:p>
                  </a:txBody>
                  <a:tcPr/>
                </a:tc>
                <a:tc>
                  <a:txBody>
                    <a:bodyPr/>
                    <a:lstStyle/>
                    <a:p>
                      <a:r>
                        <a:rPr lang="en-US" sz="2000" dirty="0" smtClean="0"/>
                        <a:t>Creates a radio button that can be selected</a:t>
                      </a:r>
                      <a:endParaRPr lang="en-US" sz="2000" dirty="0"/>
                    </a:p>
                  </a:txBody>
                  <a:tcPr/>
                </a:tc>
              </a:tr>
              <a:tr h="448166">
                <a:tc>
                  <a:txBody>
                    <a:bodyPr/>
                    <a:lstStyle/>
                    <a:p>
                      <a:r>
                        <a:rPr lang="en-US" sz="2000" dirty="0" smtClean="0">
                          <a:latin typeface="Consolas"/>
                          <a:cs typeface="Consolas"/>
                        </a:rPr>
                        <a:t>checkbox</a:t>
                      </a:r>
                      <a:endParaRPr lang="en-US" sz="2000" dirty="0">
                        <a:latin typeface="Consolas"/>
                        <a:cs typeface="Consolas"/>
                      </a:endParaRPr>
                    </a:p>
                  </a:txBody>
                  <a:tcPr/>
                </a:tc>
                <a:tc>
                  <a:txBody>
                    <a:bodyPr/>
                    <a:lstStyle/>
                    <a:p>
                      <a:r>
                        <a:rPr lang="en-US" sz="2000" dirty="0" smtClean="0"/>
                        <a:t>Creates a</a:t>
                      </a:r>
                      <a:r>
                        <a:rPr lang="en-US" sz="2000" baseline="0" dirty="0" smtClean="0"/>
                        <a:t> checkbox field that can be checked</a:t>
                      </a:r>
                      <a:endParaRPr lang="en-US" sz="2000" dirty="0"/>
                    </a:p>
                  </a:txBody>
                  <a:tcPr/>
                </a:tc>
              </a:tr>
              <a:tr h="448166">
                <a:tc>
                  <a:txBody>
                    <a:bodyPr/>
                    <a:lstStyle/>
                    <a:p>
                      <a:r>
                        <a:rPr lang="en-US" sz="2000" dirty="0" smtClean="0">
                          <a:latin typeface="Consolas"/>
                          <a:cs typeface="Consolas"/>
                        </a:rPr>
                        <a:t>date</a:t>
                      </a:r>
                      <a:endParaRPr lang="en-US" sz="2000" dirty="0">
                        <a:latin typeface="Consolas"/>
                        <a:cs typeface="Consolas"/>
                      </a:endParaRPr>
                    </a:p>
                  </a:txBody>
                  <a:tcPr/>
                </a:tc>
                <a:tc>
                  <a:txBody>
                    <a:bodyPr/>
                    <a:lstStyle/>
                    <a:p>
                      <a:r>
                        <a:rPr lang="en-US" sz="2000" dirty="0" smtClean="0"/>
                        <a:t>Requires users to enter a valid date</a:t>
                      </a:r>
                      <a:endParaRPr lang="en-US" sz="2000" dirty="0"/>
                    </a:p>
                  </a:txBody>
                  <a:tcPr/>
                </a:tc>
              </a:tr>
              <a:tr h="448166">
                <a:tc>
                  <a:txBody>
                    <a:bodyPr/>
                    <a:lstStyle/>
                    <a:p>
                      <a:r>
                        <a:rPr lang="en-US" sz="2000" dirty="0" smtClean="0">
                          <a:latin typeface="Consolas"/>
                          <a:cs typeface="Consolas"/>
                        </a:rPr>
                        <a:t>email</a:t>
                      </a:r>
                      <a:endParaRPr lang="en-US" sz="2000" dirty="0">
                        <a:latin typeface="Consolas"/>
                        <a:cs typeface="Consolas"/>
                      </a:endParaRPr>
                    </a:p>
                  </a:txBody>
                  <a:tcPr/>
                </a:tc>
                <a:tc>
                  <a:txBody>
                    <a:bodyPr/>
                    <a:lstStyle/>
                    <a:p>
                      <a:r>
                        <a:rPr lang="en-US" sz="2000" dirty="0" smtClean="0"/>
                        <a:t>Requires users to enter a valid email address</a:t>
                      </a:r>
                      <a:endParaRPr lang="en-US" sz="2000" dirty="0"/>
                    </a:p>
                  </a:txBody>
                  <a:tcPr/>
                </a:tc>
              </a:tr>
              <a:tr h="448166">
                <a:tc>
                  <a:txBody>
                    <a:bodyPr/>
                    <a:lstStyle/>
                    <a:p>
                      <a:r>
                        <a:rPr lang="en-US" sz="2000" dirty="0" smtClean="0">
                          <a:latin typeface="Consolas"/>
                          <a:cs typeface="Consolas"/>
                        </a:rPr>
                        <a:t>search</a:t>
                      </a:r>
                      <a:endParaRPr lang="en-US" sz="2000" dirty="0">
                        <a:latin typeface="Consolas"/>
                        <a:cs typeface="Consolas"/>
                      </a:endParaRPr>
                    </a:p>
                  </a:txBody>
                  <a:tcPr/>
                </a:tc>
                <a:tc>
                  <a:txBody>
                    <a:bodyPr/>
                    <a:lstStyle/>
                    <a:p>
                      <a:r>
                        <a:rPr lang="en-US" sz="2000" dirty="0" smtClean="0"/>
                        <a:t>Creates a search field</a:t>
                      </a:r>
                      <a:endParaRPr lang="en-US" sz="2000" dirty="0"/>
                    </a:p>
                  </a:txBody>
                  <a:tcPr/>
                </a:tc>
              </a:tr>
            </a:tbl>
          </a:graphicData>
        </a:graphic>
      </p:graphicFrame>
    </p:spTree>
    <p:extLst>
      <p:ext uri="{BB962C8B-B14F-4D97-AF65-F5344CB8AC3E}">
        <p14:creationId xmlns="" xmlns:p14="http://schemas.microsoft.com/office/powerpoint/2010/main" val="1899950131"/>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8437" y="982662"/>
            <a:ext cx="5014277" cy="5722302"/>
          </a:xfrm>
        </p:spPr>
        <p:txBody>
          <a:bodyPr/>
          <a:lstStyle/>
          <a:p>
            <a:r>
              <a:rPr sz="2800" smtClean="0">
                <a:solidFill>
                  <a:schemeClr val="tx1">
                    <a:lumMod val="50000"/>
                  </a:schemeClr>
                </a:solidFill>
                <a:latin typeface="Calibri" pitchFamily="34" charset="0"/>
                <a:cs typeface="Calibri" pitchFamily="34" charset="0"/>
              </a:rPr>
              <a:t>1.text_box</a:t>
            </a:r>
            <a:br>
              <a:rPr sz="2800" smtClean="0">
                <a:solidFill>
                  <a:schemeClr val="tx1">
                    <a:lumMod val="50000"/>
                  </a:schemeClr>
                </a:solidFill>
                <a:latin typeface="Calibri" pitchFamily="34" charset="0"/>
                <a:cs typeface="Calibri" pitchFamily="34" charset="0"/>
              </a:rPr>
            </a:br>
            <a:r>
              <a:rPr sz="2800">
                <a:solidFill>
                  <a:schemeClr val="tx1">
                    <a:lumMod val="50000"/>
                  </a:schemeClr>
                </a:solidFill>
                <a:latin typeface="Calibri" pitchFamily="34" charset="0"/>
                <a:cs typeface="Calibri" pitchFamily="34" charset="0"/>
              </a:rPr>
              <a:t>2. </a:t>
            </a:r>
            <a:r>
              <a:rPr sz="2800" smtClean="0">
                <a:solidFill>
                  <a:schemeClr val="tx1">
                    <a:lumMod val="50000"/>
                  </a:schemeClr>
                </a:solidFill>
                <a:latin typeface="Calibri" pitchFamily="34" charset="0"/>
                <a:cs typeface="Calibri" pitchFamily="34" charset="0"/>
              </a:rPr>
              <a:t>radio_button</a:t>
            </a:r>
            <a:br>
              <a:rPr sz="2800" smtClean="0">
                <a:solidFill>
                  <a:schemeClr val="tx1">
                    <a:lumMod val="50000"/>
                  </a:schemeClr>
                </a:solidFill>
                <a:latin typeface="Calibri" pitchFamily="34" charset="0"/>
                <a:cs typeface="Calibri" pitchFamily="34" charset="0"/>
              </a:rPr>
            </a:br>
            <a:r>
              <a:rPr sz="2800" smtClean="0">
                <a:solidFill>
                  <a:schemeClr val="tx1">
                    <a:lumMod val="50000"/>
                  </a:schemeClr>
                </a:solidFill>
                <a:latin typeface="Calibri" pitchFamily="34" charset="0"/>
                <a:cs typeface="Calibri" pitchFamily="34" charset="0"/>
              </a:rPr>
              <a:t>3.checkbox</a:t>
            </a:r>
            <a:br>
              <a:rPr sz="2800" smtClean="0">
                <a:solidFill>
                  <a:schemeClr val="tx1">
                    <a:lumMod val="50000"/>
                  </a:schemeClr>
                </a:solidFill>
                <a:latin typeface="Calibri" pitchFamily="34" charset="0"/>
                <a:cs typeface="Calibri" pitchFamily="34" charset="0"/>
              </a:rPr>
            </a:br>
            <a:r>
              <a:rPr sz="2800" smtClean="0">
                <a:solidFill>
                  <a:schemeClr val="tx1">
                    <a:lumMod val="50000"/>
                  </a:schemeClr>
                </a:solidFill>
                <a:latin typeface="Calibri" pitchFamily="34" charset="0"/>
                <a:cs typeface="Calibri" pitchFamily="34" charset="0"/>
              </a:rPr>
              <a:t>4.email</a:t>
            </a:r>
            <a:br>
              <a:rPr sz="2800" smtClean="0">
                <a:solidFill>
                  <a:schemeClr val="tx1">
                    <a:lumMod val="50000"/>
                  </a:schemeClr>
                </a:solidFill>
                <a:latin typeface="Calibri" pitchFamily="34" charset="0"/>
                <a:cs typeface="Calibri" pitchFamily="34" charset="0"/>
              </a:rPr>
            </a:br>
            <a:r>
              <a:rPr sz="2800" smtClean="0">
                <a:solidFill>
                  <a:schemeClr val="tx1">
                    <a:lumMod val="50000"/>
                  </a:schemeClr>
                </a:solidFill>
                <a:latin typeface="Calibri" pitchFamily="34" charset="0"/>
                <a:cs typeface="Calibri" pitchFamily="34" charset="0"/>
              </a:rPr>
              <a:t>5.html_color</a:t>
            </a:r>
            <a:br>
              <a:rPr sz="2800" smtClean="0">
                <a:solidFill>
                  <a:schemeClr val="tx1">
                    <a:lumMod val="50000"/>
                  </a:schemeClr>
                </a:solidFill>
                <a:latin typeface="Calibri" pitchFamily="34" charset="0"/>
                <a:cs typeface="Calibri" pitchFamily="34" charset="0"/>
              </a:rPr>
            </a:br>
            <a:r>
              <a:rPr sz="2800" smtClean="0">
                <a:solidFill>
                  <a:schemeClr val="tx1">
                    <a:lumMod val="50000"/>
                  </a:schemeClr>
                </a:solidFill>
                <a:latin typeface="Calibri" pitchFamily="34" charset="0"/>
                <a:cs typeface="Calibri" pitchFamily="34" charset="0"/>
              </a:rPr>
              <a:t>6.html_date</a:t>
            </a:r>
            <a:br>
              <a:rPr sz="2800" smtClean="0">
                <a:solidFill>
                  <a:schemeClr val="tx1">
                    <a:lumMod val="50000"/>
                  </a:schemeClr>
                </a:solidFill>
                <a:latin typeface="Calibri" pitchFamily="34" charset="0"/>
                <a:cs typeface="Calibri" pitchFamily="34" charset="0"/>
              </a:rPr>
            </a:br>
            <a:r>
              <a:rPr sz="2800" smtClean="0">
                <a:solidFill>
                  <a:schemeClr val="tx1">
                    <a:lumMod val="50000"/>
                  </a:schemeClr>
                </a:solidFill>
                <a:latin typeface="Calibri" pitchFamily="34" charset="0"/>
                <a:cs typeface="Calibri" pitchFamily="34" charset="0"/>
              </a:rPr>
              <a:t>7.html_range</a:t>
            </a:r>
            <a:br>
              <a:rPr sz="2800" smtClean="0">
                <a:solidFill>
                  <a:schemeClr val="tx1">
                    <a:lumMod val="50000"/>
                  </a:schemeClr>
                </a:solidFill>
                <a:latin typeface="Calibri" pitchFamily="34" charset="0"/>
                <a:cs typeface="Calibri" pitchFamily="34" charset="0"/>
              </a:rPr>
            </a:br>
            <a:r>
              <a:rPr sz="2800" smtClean="0">
                <a:solidFill>
                  <a:schemeClr val="tx1">
                    <a:lumMod val="50000"/>
                  </a:schemeClr>
                </a:solidFill>
                <a:latin typeface="Calibri" pitchFamily="34" charset="0"/>
                <a:cs typeface="Calibri" pitchFamily="34" charset="0"/>
              </a:rPr>
              <a:t>8.html_search</a:t>
            </a:r>
            <a:br>
              <a:rPr sz="2800" smtClean="0">
                <a:solidFill>
                  <a:schemeClr val="tx1">
                    <a:lumMod val="50000"/>
                  </a:schemeClr>
                </a:solidFill>
                <a:latin typeface="Calibri" pitchFamily="34" charset="0"/>
                <a:cs typeface="Calibri" pitchFamily="34" charset="0"/>
              </a:rPr>
            </a:br>
            <a:r>
              <a:rPr sz="2800">
                <a:solidFill>
                  <a:schemeClr val="tx1">
                    <a:lumMod val="50000"/>
                  </a:schemeClr>
                </a:solidFill>
                <a:latin typeface="Calibri" pitchFamily="34" charset="0"/>
                <a:cs typeface="Calibri" pitchFamily="34" charset="0"/>
              </a:rPr>
              <a:t>9. </a:t>
            </a:r>
            <a:r>
              <a:rPr sz="2800" smtClean="0">
                <a:solidFill>
                  <a:schemeClr val="tx1">
                    <a:lumMod val="50000"/>
                  </a:schemeClr>
                </a:solidFill>
                <a:latin typeface="Calibri" pitchFamily="34" charset="0"/>
                <a:cs typeface="Calibri" pitchFamily="34" charset="0"/>
              </a:rPr>
              <a:t>html_head_section_favicon</a:t>
            </a:r>
            <a:br>
              <a:rPr sz="2800" smtClean="0">
                <a:solidFill>
                  <a:schemeClr val="tx1">
                    <a:lumMod val="50000"/>
                  </a:schemeClr>
                </a:solidFill>
                <a:latin typeface="Calibri" pitchFamily="34" charset="0"/>
                <a:cs typeface="Calibri" pitchFamily="34" charset="0"/>
              </a:rPr>
            </a:br>
            <a:r>
              <a:rPr sz="2800" smtClean="0">
                <a:solidFill>
                  <a:schemeClr val="tx1">
                    <a:lumMod val="50000"/>
                  </a:schemeClr>
                </a:solidFill>
                <a:latin typeface="Calibri" pitchFamily="34" charset="0"/>
                <a:cs typeface="Calibri" pitchFamily="34" charset="0"/>
              </a:rPr>
              <a:t>10.html_time</a:t>
            </a:r>
            <a:br>
              <a:rPr sz="2800" smtClean="0">
                <a:solidFill>
                  <a:schemeClr val="tx1">
                    <a:lumMod val="50000"/>
                  </a:schemeClr>
                </a:solidFill>
                <a:latin typeface="Calibri" pitchFamily="34" charset="0"/>
                <a:cs typeface="Calibri" pitchFamily="34" charset="0"/>
              </a:rPr>
            </a:br>
            <a:endParaRPr lang="en-US" sz="2800" dirty="0">
              <a:solidFill>
                <a:schemeClr val="tx1">
                  <a:lumMod val="50000"/>
                </a:schemeClr>
              </a:solidFill>
              <a:latin typeface="Calibri" pitchFamily="34" charset="0"/>
              <a:cs typeface="Calibri" pitchFamily="34" charset="0"/>
            </a:endParaRPr>
          </a:p>
        </p:txBody>
      </p:sp>
      <p:sp>
        <p:nvSpPr>
          <p:cNvPr id="5" name="TextBox 4"/>
          <p:cNvSpPr txBox="1"/>
          <p:nvPr/>
        </p:nvSpPr>
        <p:spPr>
          <a:xfrm>
            <a:off x="8474075" y="449262"/>
            <a:ext cx="3962400" cy="6112443"/>
          </a:xfrm>
          <a:prstGeom prst="rect">
            <a:avLst/>
          </a:prstGeom>
          <a:noFill/>
        </p:spPr>
        <p:txBody>
          <a:bodyPr wrap="square" lIns="182880" tIns="146304" rIns="182880" bIns="146304" rtlCol="0">
            <a:spAutoFit/>
          </a:bodyPr>
          <a:lstStyle/>
          <a:p>
            <a:pPr>
              <a:lnSpc>
                <a:spcPct val="90000"/>
              </a:lnSpc>
              <a:spcAft>
                <a:spcPts val="600"/>
              </a:spcAft>
            </a:pPr>
            <a:r>
              <a:rPr lang="en-US" sz="2800" dirty="0" smtClean="0">
                <a:solidFill>
                  <a:schemeClr val="tx1">
                    <a:lumMod val="50000"/>
                  </a:schemeClr>
                </a:solidFill>
                <a:latin typeface="Calibri" pitchFamily="34" charset="0"/>
                <a:cs typeface="Calibri" pitchFamily="34" charset="0"/>
              </a:rPr>
              <a:t>11.readonly_attribute</a:t>
            </a:r>
            <a:br>
              <a:rPr lang="en-US" sz="2800" dirty="0" smtClean="0">
                <a:solidFill>
                  <a:schemeClr val="tx1">
                    <a:lumMod val="50000"/>
                  </a:schemeClr>
                </a:solidFill>
                <a:latin typeface="Calibri" pitchFamily="34" charset="0"/>
                <a:cs typeface="Calibri" pitchFamily="34" charset="0"/>
              </a:rPr>
            </a:br>
            <a:r>
              <a:rPr lang="en-US" sz="2800" dirty="0" smtClean="0">
                <a:solidFill>
                  <a:schemeClr val="tx1">
                    <a:lumMod val="50000"/>
                  </a:schemeClr>
                </a:solidFill>
                <a:latin typeface="Calibri" pitchFamily="34" charset="0"/>
                <a:cs typeface="Calibri" pitchFamily="34" charset="0"/>
              </a:rPr>
              <a:t>12.size_attribute</a:t>
            </a:r>
            <a:br>
              <a:rPr lang="en-US" sz="2800" dirty="0" smtClean="0">
                <a:solidFill>
                  <a:schemeClr val="tx1">
                    <a:lumMod val="50000"/>
                  </a:schemeClr>
                </a:solidFill>
                <a:latin typeface="Calibri" pitchFamily="34" charset="0"/>
                <a:cs typeface="Calibri" pitchFamily="34" charset="0"/>
              </a:rPr>
            </a:br>
            <a:r>
              <a:rPr lang="en-US" sz="2800" dirty="0" smtClean="0">
                <a:solidFill>
                  <a:schemeClr val="tx1">
                    <a:lumMod val="50000"/>
                  </a:schemeClr>
                </a:solidFill>
                <a:latin typeface="Calibri" pitchFamily="34" charset="0"/>
                <a:cs typeface="Calibri" pitchFamily="34" charset="0"/>
              </a:rPr>
              <a:t>13.value_attribute</a:t>
            </a:r>
            <a:br>
              <a:rPr lang="en-US" sz="2800" dirty="0" smtClean="0">
                <a:solidFill>
                  <a:schemeClr val="tx1">
                    <a:lumMod val="50000"/>
                  </a:schemeClr>
                </a:solidFill>
                <a:latin typeface="Calibri" pitchFamily="34" charset="0"/>
                <a:cs typeface="Calibri" pitchFamily="34" charset="0"/>
              </a:rPr>
            </a:br>
            <a:r>
              <a:rPr lang="en-US" sz="2800" dirty="0" smtClean="0">
                <a:solidFill>
                  <a:schemeClr val="tx1">
                    <a:lumMod val="50000"/>
                  </a:schemeClr>
                </a:solidFill>
                <a:latin typeface="Calibri" pitchFamily="34" charset="0"/>
                <a:cs typeface="Calibri" pitchFamily="34" charset="0"/>
              </a:rPr>
              <a:t>15.autofocus</a:t>
            </a:r>
            <a:br>
              <a:rPr lang="en-US" sz="2800" dirty="0" smtClean="0">
                <a:solidFill>
                  <a:schemeClr val="tx1">
                    <a:lumMod val="50000"/>
                  </a:schemeClr>
                </a:solidFill>
                <a:latin typeface="Calibri" pitchFamily="34" charset="0"/>
                <a:cs typeface="Calibri" pitchFamily="34" charset="0"/>
              </a:rPr>
            </a:br>
            <a:r>
              <a:rPr lang="en-US" sz="2800" dirty="0" smtClean="0">
                <a:solidFill>
                  <a:schemeClr val="tx1">
                    <a:lumMod val="50000"/>
                  </a:schemeClr>
                </a:solidFill>
                <a:latin typeface="Calibri" pitchFamily="34" charset="0"/>
                <a:cs typeface="Calibri" pitchFamily="34" charset="0"/>
              </a:rPr>
              <a:t>16.disabled_attribute</a:t>
            </a:r>
            <a:br>
              <a:rPr lang="en-US" sz="2800" dirty="0" smtClean="0">
                <a:solidFill>
                  <a:schemeClr val="tx1">
                    <a:lumMod val="50000"/>
                  </a:schemeClr>
                </a:solidFill>
                <a:latin typeface="Calibri" pitchFamily="34" charset="0"/>
                <a:cs typeface="Calibri" pitchFamily="34" charset="0"/>
              </a:rPr>
            </a:br>
            <a:r>
              <a:rPr lang="en-US" sz="2800" dirty="0" smtClean="0">
                <a:solidFill>
                  <a:schemeClr val="tx1">
                    <a:lumMod val="50000"/>
                  </a:schemeClr>
                </a:solidFill>
                <a:latin typeface="Calibri" pitchFamily="34" charset="0"/>
                <a:cs typeface="Calibri" pitchFamily="34" charset="0"/>
              </a:rPr>
              <a:t>17.html_number</a:t>
            </a:r>
            <a:br>
              <a:rPr lang="en-US" sz="2800" dirty="0" smtClean="0">
                <a:solidFill>
                  <a:schemeClr val="tx1">
                    <a:lumMod val="50000"/>
                  </a:schemeClr>
                </a:solidFill>
                <a:latin typeface="Calibri" pitchFamily="34" charset="0"/>
                <a:cs typeface="Calibri" pitchFamily="34" charset="0"/>
              </a:rPr>
            </a:br>
            <a:r>
              <a:rPr lang="en-US" sz="2800" dirty="0" smtClean="0">
                <a:solidFill>
                  <a:schemeClr val="tx1">
                    <a:lumMod val="50000"/>
                  </a:schemeClr>
                </a:solidFill>
                <a:latin typeface="Calibri" pitchFamily="34" charset="0"/>
                <a:cs typeface="Calibri" pitchFamily="34" charset="0"/>
              </a:rPr>
              <a:t>18.html_placeholder</a:t>
            </a:r>
            <a:br>
              <a:rPr lang="en-US" sz="2800" dirty="0" smtClean="0">
                <a:solidFill>
                  <a:schemeClr val="tx1">
                    <a:lumMod val="50000"/>
                  </a:schemeClr>
                </a:solidFill>
                <a:latin typeface="Calibri" pitchFamily="34" charset="0"/>
                <a:cs typeface="Calibri" pitchFamily="34" charset="0"/>
              </a:rPr>
            </a:br>
            <a:r>
              <a:rPr lang="en-US" sz="2800" dirty="0" smtClean="0">
                <a:solidFill>
                  <a:schemeClr val="tx1">
                    <a:lumMod val="50000"/>
                  </a:schemeClr>
                </a:solidFill>
                <a:latin typeface="Calibri" pitchFamily="34" charset="0"/>
                <a:cs typeface="Calibri" pitchFamily="34" charset="0"/>
              </a:rPr>
              <a:t>19.html_required</a:t>
            </a:r>
            <a:br>
              <a:rPr lang="en-US" sz="2800" dirty="0" smtClean="0">
                <a:solidFill>
                  <a:schemeClr val="tx1">
                    <a:lumMod val="50000"/>
                  </a:schemeClr>
                </a:solidFill>
                <a:latin typeface="Calibri" pitchFamily="34" charset="0"/>
                <a:cs typeface="Calibri" pitchFamily="34" charset="0"/>
              </a:rPr>
            </a:br>
            <a:r>
              <a:rPr lang="en-US" sz="2800" dirty="0" smtClean="0">
                <a:solidFill>
                  <a:schemeClr val="tx1">
                    <a:lumMod val="50000"/>
                  </a:schemeClr>
                </a:solidFill>
                <a:latin typeface="Calibri" pitchFamily="34" charset="0"/>
                <a:cs typeface="Calibri" pitchFamily="34" charset="0"/>
              </a:rPr>
              <a:t>20.html_select_elment</a:t>
            </a:r>
            <a:br>
              <a:rPr lang="en-US" sz="2800" dirty="0" smtClean="0">
                <a:solidFill>
                  <a:schemeClr val="tx1">
                    <a:lumMod val="50000"/>
                  </a:schemeClr>
                </a:solidFill>
                <a:latin typeface="Calibri" pitchFamily="34" charset="0"/>
                <a:cs typeface="Calibri" pitchFamily="34" charset="0"/>
              </a:rPr>
            </a:br>
            <a:r>
              <a:rPr lang="en-US" sz="2800" dirty="0" smtClean="0">
                <a:solidFill>
                  <a:schemeClr val="tx1">
                    <a:lumMod val="50000"/>
                  </a:schemeClr>
                </a:solidFill>
                <a:latin typeface="Calibri" pitchFamily="34" charset="0"/>
                <a:cs typeface="Calibri" pitchFamily="34" charset="0"/>
              </a:rPr>
              <a:t>21.html_textarea_element</a:t>
            </a:r>
            <a:br>
              <a:rPr lang="en-US" sz="2800" dirty="0" smtClean="0">
                <a:solidFill>
                  <a:schemeClr val="tx1">
                    <a:lumMod val="50000"/>
                  </a:schemeClr>
                </a:solidFill>
                <a:latin typeface="Calibri" pitchFamily="34" charset="0"/>
                <a:cs typeface="Calibri" pitchFamily="34" charset="0"/>
              </a:rPr>
            </a:br>
            <a:r>
              <a:rPr lang="en-US" sz="2800" dirty="0" smtClean="0">
                <a:solidFill>
                  <a:schemeClr val="tx1">
                    <a:lumMod val="50000"/>
                  </a:schemeClr>
                </a:solidFill>
                <a:latin typeface="Calibri" pitchFamily="34" charset="0"/>
                <a:cs typeface="Calibri" pitchFamily="34" charset="0"/>
              </a:rPr>
              <a:t>22.html_buttons</a:t>
            </a:r>
            <a:br>
              <a:rPr lang="en-US" sz="2800" dirty="0" smtClean="0">
                <a:solidFill>
                  <a:schemeClr val="tx1">
                    <a:lumMod val="50000"/>
                  </a:schemeClr>
                </a:solidFill>
                <a:latin typeface="Calibri" pitchFamily="34" charset="0"/>
                <a:cs typeface="Calibri" pitchFamily="34" charset="0"/>
              </a:rPr>
            </a:br>
            <a:r>
              <a:rPr lang="en-US" sz="2800" dirty="0" smtClean="0">
                <a:solidFill>
                  <a:schemeClr val="tx1">
                    <a:lumMod val="50000"/>
                  </a:schemeClr>
                </a:solidFill>
                <a:latin typeface="Calibri" pitchFamily="34" charset="0"/>
                <a:cs typeface="Calibri" pitchFamily="34" charset="0"/>
              </a:rPr>
              <a:t>23.fieldset</a:t>
            </a:r>
            <a:br>
              <a:rPr lang="en-US" sz="2800" dirty="0" smtClean="0">
                <a:solidFill>
                  <a:schemeClr val="tx1">
                    <a:lumMod val="50000"/>
                  </a:schemeClr>
                </a:solidFill>
                <a:latin typeface="Calibri" pitchFamily="34" charset="0"/>
                <a:cs typeface="Calibri" pitchFamily="34" charset="0"/>
              </a:rPr>
            </a:br>
            <a:r>
              <a:rPr lang="en-US" sz="2800" dirty="0" smtClean="0">
                <a:solidFill>
                  <a:schemeClr val="tx1">
                    <a:lumMod val="50000"/>
                  </a:schemeClr>
                </a:solidFill>
                <a:latin typeface="Calibri" pitchFamily="34" charset="0"/>
                <a:cs typeface="Calibri" pitchFamily="34" charset="0"/>
              </a:rPr>
              <a:t>24.html_method_get</a:t>
            </a:r>
            <a:br>
              <a:rPr lang="en-US" sz="2800" dirty="0" smtClean="0">
                <a:solidFill>
                  <a:schemeClr val="tx1">
                    <a:lumMod val="50000"/>
                  </a:schemeClr>
                </a:solidFill>
                <a:latin typeface="Calibri" pitchFamily="34" charset="0"/>
                <a:cs typeface="Calibri" pitchFamily="34" charset="0"/>
              </a:rPr>
            </a:br>
            <a:r>
              <a:rPr lang="en-US" sz="2800" dirty="0" smtClean="0">
                <a:solidFill>
                  <a:schemeClr val="tx1">
                    <a:lumMod val="50000"/>
                  </a:schemeClr>
                </a:solidFill>
                <a:latin typeface="Calibri" pitchFamily="34" charset="0"/>
                <a:cs typeface="Calibri" pitchFamily="34" charset="0"/>
              </a:rPr>
              <a:t>25.html_method_post</a:t>
            </a:r>
            <a:endParaRPr lang="en-US" sz="2800" dirty="0" smtClean="0">
              <a:solidFill>
                <a:schemeClr val="tx1">
                  <a:lumMod val="50000"/>
                </a:schemeClr>
              </a:solidFill>
            </a:endParaRPr>
          </a:p>
        </p:txBody>
      </p:sp>
      <p:cxnSp>
        <p:nvCxnSpPr>
          <p:cNvPr id="7" name="Straight Connector 6"/>
          <p:cNvCxnSpPr/>
          <p:nvPr/>
        </p:nvCxnSpPr>
        <p:spPr>
          <a:xfrm rot="16200000" flipH="1">
            <a:off x="232568" y="3615531"/>
            <a:ext cx="6408738" cy="762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2237" y="2606198"/>
            <a:ext cx="3107646" cy="738664"/>
          </a:xfrm>
          <a:prstGeom prst="rect">
            <a:avLst/>
          </a:prstGeom>
          <a:noFill/>
        </p:spPr>
        <p:txBody>
          <a:bodyPr wrap="none" lIns="182880" tIns="146304" rIns="182880" bIns="146304" rtlCol="0">
            <a:spAutoFit/>
          </a:bodyPr>
          <a:lstStyle/>
          <a:p>
            <a:pPr>
              <a:lnSpc>
                <a:spcPct val="90000"/>
              </a:lnSpc>
              <a:spcAft>
                <a:spcPts val="600"/>
              </a:spcAft>
            </a:pPr>
            <a:r>
              <a:rPr lang="en-US" sz="3200" b="1" dirty="0" smtClean="0">
                <a:solidFill>
                  <a:schemeClr val="accent1">
                    <a:lumMod val="60000"/>
                    <a:lumOff val="40000"/>
                  </a:schemeClr>
                </a:solidFill>
              </a:rPr>
              <a:t>Today’s Topics</a:t>
            </a:r>
            <a:endParaRPr lang="en-US" sz="3200" b="1" dirty="0" smtClean="0">
              <a:solidFill>
                <a:schemeClr val="accent1">
                  <a:lumMod val="60000"/>
                  <a:lumOff val="40000"/>
                </a:schemeClr>
              </a:solidFil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descr="Example of basic HTML language."/>
          <p:cNvSpPr>
            <a:spLocks noGrp="1"/>
          </p:cNvSpPr>
          <p:nvPr>
            <p:ph type="pic" sz="quarter" idx="10"/>
          </p:nvPr>
        </p:nvSpPr>
        <p:spPr>
          <a:xfrm>
            <a:off x="0" y="0"/>
            <a:ext cx="6217920" cy="6995160"/>
          </a:xfrm>
          <a:solidFill>
            <a:schemeClr val="tx2"/>
          </a:solidFill>
        </p:spPr>
      </p:sp>
      <p:sp>
        <p:nvSpPr>
          <p:cNvPr id="4" name="Text Placeholder 3"/>
          <p:cNvSpPr>
            <a:spLocks noGrp="1"/>
          </p:cNvSpPr>
          <p:nvPr>
            <p:ph type="body" sz="quarter" idx="11"/>
          </p:nvPr>
        </p:nvSpPr>
        <p:spPr>
          <a:xfrm>
            <a:off x="6294437" y="0"/>
            <a:ext cx="6142038" cy="4750852"/>
          </a:xfrm>
        </p:spPr>
        <p:txBody>
          <a:bodyPr/>
          <a:lstStyle/>
          <a:p>
            <a:pPr>
              <a:lnSpc>
                <a:spcPct val="150000"/>
              </a:lnSpc>
              <a:buFont typeface="Wingdings" pitchFamily="2" charset="2"/>
              <a:buChar char="Ø"/>
            </a:pPr>
            <a:r>
              <a:rPr lang="en-US" sz="1800" dirty="0" smtClean="0">
                <a:solidFill>
                  <a:schemeClr val="tx1">
                    <a:lumMod val="50000"/>
                  </a:schemeClr>
                </a:solidFill>
                <a:latin typeface="Georgia" pitchFamily="18" charset="0"/>
                <a:ea typeface="Tahoma" pitchFamily="34" charset="0"/>
                <a:cs typeface="Tahoma" pitchFamily="34" charset="0"/>
              </a:rPr>
              <a:t>The &lt;!DOCTYPE html&gt; declaration defines this document to be HTML5</a:t>
            </a:r>
          </a:p>
          <a:p>
            <a:pPr>
              <a:lnSpc>
                <a:spcPct val="150000"/>
              </a:lnSpc>
              <a:buFont typeface="Wingdings" pitchFamily="2" charset="2"/>
              <a:buChar char="Ø"/>
            </a:pPr>
            <a:r>
              <a:rPr lang="en-US" sz="1800" dirty="0" smtClean="0">
                <a:solidFill>
                  <a:schemeClr val="tx1">
                    <a:lumMod val="50000"/>
                  </a:schemeClr>
                </a:solidFill>
                <a:latin typeface="Georgia" pitchFamily="18" charset="0"/>
                <a:ea typeface="Tahoma" pitchFamily="34" charset="0"/>
                <a:cs typeface="Tahoma" pitchFamily="34" charset="0"/>
              </a:rPr>
              <a:t>The &lt;html&gt; element is the root element of an HTML page</a:t>
            </a:r>
          </a:p>
          <a:p>
            <a:pPr>
              <a:lnSpc>
                <a:spcPct val="150000"/>
              </a:lnSpc>
              <a:buFont typeface="Wingdings" pitchFamily="2" charset="2"/>
              <a:buChar char="Ø"/>
            </a:pPr>
            <a:r>
              <a:rPr lang="en-US" sz="1800" dirty="0" smtClean="0">
                <a:solidFill>
                  <a:schemeClr val="tx1">
                    <a:lumMod val="50000"/>
                  </a:schemeClr>
                </a:solidFill>
                <a:latin typeface="Georgia" pitchFamily="18" charset="0"/>
                <a:ea typeface="Tahoma" pitchFamily="34" charset="0"/>
                <a:cs typeface="Tahoma" pitchFamily="34" charset="0"/>
              </a:rPr>
              <a:t>The &lt;head&gt; element contains meta information about the document</a:t>
            </a:r>
          </a:p>
          <a:p>
            <a:pPr>
              <a:lnSpc>
                <a:spcPct val="150000"/>
              </a:lnSpc>
              <a:buFont typeface="Wingdings" pitchFamily="2" charset="2"/>
              <a:buChar char="Ø"/>
            </a:pPr>
            <a:r>
              <a:rPr lang="en-US" sz="1800" dirty="0" smtClean="0">
                <a:solidFill>
                  <a:schemeClr val="tx1">
                    <a:lumMod val="50000"/>
                  </a:schemeClr>
                </a:solidFill>
                <a:latin typeface="Georgia" pitchFamily="18" charset="0"/>
                <a:ea typeface="Tahoma" pitchFamily="34" charset="0"/>
                <a:cs typeface="Tahoma" pitchFamily="34" charset="0"/>
              </a:rPr>
              <a:t>The &lt;title&gt; element specifies a title for the document</a:t>
            </a:r>
          </a:p>
          <a:p>
            <a:pPr>
              <a:lnSpc>
                <a:spcPct val="150000"/>
              </a:lnSpc>
              <a:buFont typeface="Wingdings" pitchFamily="2" charset="2"/>
              <a:buChar char="Ø"/>
            </a:pPr>
            <a:r>
              <a:rPr lang="en-US" sz="1800" dirty="0" smtClean="0">
                <a:solidFill>
                  <a:schemeClr val="tx1">
                    <a:lumMod val="50000"/>
                  </a:schemeClr>
                </a:solidFill>
                <a:latin typeface="Georgia" pitchFamily="18" charset="0"/>
                <a:ea typeface="Tahoma" pitchFamily="34" charset="0"/>
                <a:cs typeface="Tahoma" pitchFamily="34" charset="0"/>
              </a:rPr>
              <a:t>The &lt;body&gt; element contains the visible page content</a:t>
            </a:r>
          </a:p>
          <a:p>
            <a:pPr>
              <a:lnSpc>
                <a:spcPct val="150000"/>
              </a:lnSpc>
              <a:buFont typeface="Wingdings" pitchFamily="2" charset="2"/>
              <a:buChar char="Ø"/>
            </a:pPr>
            <a:r>
              <a:rPr lang="en-US" sz="1800" dirty="0" smtClean="0">
                <a:solidFill>
                  <a:schemeClr val="tx1">
                    <a:lumMod val="50000"/>
                  </a:schemeClr>
                </a:solidFill>
                <a:latin typeface="Georgia" pitchFamily="18" charset="0"/>
                <a:ea typeface="Tahoma" pitchFamily="34" charset="0"/>
                <a:cs typeface="Tahoma" pitchFamily="34" charset="0"/>
              </a:rPr>
              <a:t>The &lt;h1&gt; element defines a large heading</a:t>
            </a:r>
          </a:p>
          <a:p>
            <a:pPr>
              <a:lnSpc>
                <a:spcPct val="150000"/>
              </a:lnSpc>
              <a:buFont typeface="Wingdings" pitchFamily="2" charset="2"/>
              <a:buChar char="Ø"/>
            </a:pPr>
            <a:r>
              <a:rPr lang="en-US" sz="1800" dirty="0" smtClean="0">
                <a:solidFill>
                  <a:schemeClr val="tx1">
                    <a:lumMod val="50000"/>
                  </a:schemeClr>
                </a:solidFill>
                <a:latin typeface="Georgia" pitchFamily="18" charset="0"/>
                <a:ea typeface="Tahoma" pitchFamily="34" charset="0"/>
                <a:cs typeface="Tahoma" pitchFamily="34" charset="0"/>
              </a:rPr>
              <a:t>The &lt;p&gt; element defines a paragraph</a:t>
            </a:r>
          </a:p>
        </p:txBody>
      </p:sp>
      <p:grpSp>
        <p:nvGrpSpPr>
          <p:cNvPr id="5" name="Group 5" descr="Example of basic HTML language."/>
          <p:cNvGrpSpPr/>
          <p:nvPr/>
        </p:nvGrpSpPr>
        <p:grpSpPr>
          <a:xfrm>
            <a:off x="0" y="1077157"/>
            <a:ext cx="6065837" cy="4553705"/>
            <a:chOff x="4577154" y="1211314"/>
            <a:chExt cx="4109645" cy="3383309"/>
          </a:xfrm>
        </p:grpSpPr>
        <p:grpSp>
          <p:nvGrpSpPr>
            <p:cNvPr id="6" name="Group 6"/>
            <p:cNvGrpSpPr>
              <a:grpSpLocks noChangeAspect="1"/>
            </p:cNvGrpSpPr>
            <p:nvPr/>
          </p:nvGrpSpPr>
          <p:grpSpPr>
            <a:xfrm>
              <a:off x="4577154" y="1211314"/>
              <a:ext cx="4109645" cy="3383309"/>
              <a:chOff x="6639572" y="1915910"/>
              <a:chExt cx="3200400" cy="2634390"/>
            </a:xfrm>
          </p:grpSpPr>
          <p:grpSp>
            <p:nvGrpSpPr>
              <p:cNvPr id="7" name="Group 8"/>
              <p:cNvGrpSpPr>
                <a:grpSpLocks noChangeAspect="1"/>
              </p:cNvGrpSpPr>
              <p:nvPr/>
            </p:nvGrpSpPr>
            <p:grpSpPr>
              <a:xfrm>
                <a:off x="6639572" y="1915910"/>
                <a:ext cx="3200400" cy="2634390"/>
                <a:chOff x="6219422" y="1895351"/>
                <a:chExt cx="3657600" cy="2740644"/>
              </a:xfrm>
            </p:grpSpPr>
            <p:grpSp>
              <p:nvGrpSpPr>
                <p:cNvPr id="9" name="Group 10"/>
                <p:cNvGrpSpPr/>
                <p:nvPr/>
              </p:nvGrpSpPr>
              <p:grpSpPr>
                <a:xfrm>
                  <a:off x="6219422" y="1895351"/>
                  <a:ext cx="3657600" cy="2740644"/>
                  <a:chOff x="6219421" y="1895351"/>
                  <a:chExt cx="3657600" cy="2740644"/>
                </a:xfrm>
              </p:grpSpPr>
              <p:sp>
                <p:nvSpPr>
                  <p:cNvPr id="13" name="Rectangle 12"/>
                  <p:cNvSpPr/>
                  <p:nvPr/>
                </p:nvSpPr>
                <p:spPr bwMode="auto">
                  <a:xfrm>
                    <a:off x="6219421" y="1895351"/>
                    <a:ext cx="3657600" cy="2740644"/>
                  </a:xfrm>
                  <a:prstGeom prst="rect">
                    <a:avLst/>
                  </a:prstGeom>
                  <a:solidFill>
                    <a:schemeClr val="bg1"/>
                  </a:solidFill>
                  <a:ln w="19050">
                    <a:solidFill>
                      <a:srgbClr val="FF8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4"/>
                  <p:cNvGrpSpPr/>
                  <p:nvPr/>
                </p:nvGrpSpPr>
                <p:grpSpPr>
                  <a:xfrm>
                    <a:off x="8580436" y="1996036"/>
                    <a:ext cx="731520" cy="237744"/>
                    <a:chOff x="8580436" y="1996036"/>
                    <a:chExt cx="731520" cy="237744"/>
                  </a:xfrm>
                </p:grpSpPr>
                <p:sp>
                  <p:nvSpPr>
                    <p:cNvPr id="16" name="Rectangle 15"/>
                    <p:cNvSpPr/>
                    <p:nvPr/>
                  </p:nvSpPr>
                  <p:spPr bwMode="auto">
                    <a:xfrm>
                      <a:off x="9037636" y="1996036"/>
                      <a:ext cx="274320" cy="2377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685553"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Connector 16"/>
                    <p:cNvCxnSpPr/>
                    <p:nvPr/>
                  </p:nvCxnSpPr>
                  <p:spPr>
                    <a:xfrm>
                      <a:off x="8580436" y="2216461"/>
                      <a:ext cx="274320" cy="0"/>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2" name="Straight Connector 11"/>
                <p:cNvCxnSpPr/>
                <p:nvPr/>
              </p:nvCxnSpPr>
              <p:spPr>
                <a:xfrm flipH="1">
                  <a:off x="9494837" y="1990651"/>
                  <a:ext cx="228600" cy="237744"/>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p:nvCxnSpPr>
            <p:spPr>
              <a:xfrm flipH="1" flipV="1">
                <a:off x="9505559" y="2007514"/>
                <a:ext cx="200025" cy="228527"/>
              </a:xfrm>
              <a:prstGeom prst="line">
                <a:avLst/>
              </a:prstGeom>
              <a:ln w="317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4577154" y="1246649"/>
              <a:ext cx="4109645" cy="225378"/>
            </a:xfrm>
            <a:prstGeom prst="rect">
              <a:avLst/>
            </a:prstGeom>
          </p:spPr>
          <p:txBody>
            <a:bodyPr wrap="square">
              <a:spAutoFit/>
            </a:bodyPr>
            <a:lstStyle/>
            <a:p>
              <a:endParaRPr lang="en-US" dirty="0"/>
            </a:p>
          </p:txBody>
        </p:sp>
      </p:grpSp>
      <p:sp>
        <p:nvSpPr>
          <p:cNvPr id="18" name="Rectangle 17"/>
          <p:cNvSpPr/>
          <p:nvPr/>
        </p:nvSpPr>
        <p:spPr>
          <a:xfrm>
            <a:off x="0" y="1287462"/>
            <a:ext cx="6216650" cy="3785652"/>
          </a:xfrm>
          <a:prstGeom prst="rect">
            <a:avLst/>
          </a:prstGeom>
        </p:spPr>
        <p:txBody>
          <a:bodyPr>
            <a:spAutoFit/>
          </a:bodyPr>
          <a:lstStyle/>
          <a:p>
            <a:r>
              <a:rPr lang="en-US" sz="2000" dirty="0" smtClean="0"/>
              <a:t>&lt;!DOCTYPE html&gt;</a:t>
            </a:r>
          </a:p>
          <a:p>
            <a:r>
              <a:rPr lang="en-US" sz="2000" dirty="0" smtClean="0"/>
              <a:t>&lt;html&gt;</a:t>
            </a:r>
          </a:p>
          <a:p>
            <a:r>
              <a:rPr lang="en-US" sz="2000" dirty="0" smtClean="0"/>
              <a:t>&lt;head&gt;</a:t>
            </a:r>
          </a:p>
          <a:p>
            <a:r>
              <a:rPr lang="en-US" sz="2000" dirty="0" smtClean="0"/>
              <a:t>&lt;title&gt;First Example&lt;/title&gt;</a:t>
            </a:r>
          </a:p>
          <a:p>
            <a:r>
              <a:rPr lang="en-US" sz="2000" dirty="0" smtClean="0"/>
              <a:t>&lt;/head&gt;</a:t>
            </a:r>
          </a:p>
          <a:p>
            <a:r>
              <a:rPr lang="en-US" sz="2000" dirty="0" smtClean="0"/>
              <a:t>&lt;body&gt;</a:t>
            </a:r>
          </a:p>
          <a:p>
            <a:endParaRPr lang="en-US" sz="2000" dirty="0" smtClean="0"/>
          </a:p>
          <a:p>
            <a:r>
              <a:rPr lang="en-US" sz="2000" dirty="0" smtClean="0"/>
              <a:t>&lt;h1&gt;</a:t>
            </a:r>
            <a:r>
              <a:rPr lang="en-US" sz="2000" dirty="0" err="1" smtClean="0"/>
              <a:t>Beangate</a:t>
            </a:r>
            <a:r>
              <a:rPr lang="en-US" sz="2000" dirty="0" smtClean="0"/>
              <a:t> IT Solutions, Bhopal&lt;/h1&gt;</a:t>
            </a:r>
          </a:p>
          <a:p>
            <a:r>
              <a:rPr lang="en-US" sz="2000" dirty="0" smtClean="0"/>
              <a:t>&lt;p&gt;Web Development&lt;/p&gt;</a:t>
            </a:r>
          </a:p>
          <a:p>
            <a:endParaRPr lang="en-US" sz="2000" dirty="0" smtClean="0"/>
          </a:p>
          <a:p>
            <a:r>
              <a:rPr lang="en-US" sz="2000" dirty="0" smtClean="0"/>
              <a:t>&lt;/body&gt;</a:t>
            </a:r>
          </a:p>
          <a:p>
            <a:r>
              <a:rPr lang="en-US" sz="2000" dirty="0" smtClean="0"/>
              <a:t>&lt;/html&gt;</a:t>
            </a:r>
            <a:endParaRPr lang="en-US" sz="2000" dirty="0"/>
          </a:p>
        </p:txBody>
      </p:sp>
      <p:sp>
        <p:nvSpPr>
          <p:cNvPr id="19" name="Rounded Rectangle 18"/>
          <p:cNvSpPr/>
          <p:nvPr/>
        </p:nvSpPr>
        <p:spPr bwMode="auto">
          <a:xfrm>
            <a:off x="0" y="0"/>
            <a:ext cx="6142037" cy="105886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b="1" dirty="0" smtClean="0">
                <a:solidFill>
                  <a:schemeClr val="bg1"/>
                </a:solidFill>
                <a:latin typeface="Georgia" pitchFamily="18" charset="0"/>
                <a:ea typeface="Tahoma" pitchFamily="34" charset="0"/>
                <a:cs typeface="Tahoma" pitchFamily="34" charset="0"/>
              </a:rPr>
              <a:t>A Simple HTML Document</a:t>
            </a:r>
          </a:p>
        </p:txBody>
      </p:sp>
    </p:spTree>
    <p:extLst>
      <p:ext uri="{BB962C8B-B14F-4D97-AF65-F5344CB8AC3E}">
        <p14:creationId xmlns:p14="http://schemas.microsoft.com/office/powerpoint/2010/main" xmlns="" val="2653763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0262"/>
          </a:xfrm>
        </p:spPr>
        <p:txBody>
          <a:bodyPr/>
          <a:lstStyle/>
          <a:p>
            <a:pPr algn="ctr"/>
            <a:r>
              <a:rPr b="1" smtClean="0"/>
              <a:t>HTML Editor</a:t>
            </a:r>
            <a:r>
              <a:rPr/>
              <a:t/>
            </a:r>
            <a:br>
              <a:rPr/>
            </a:br>
            <a:endParaRPr lang="en-US" dirty="0"/>
          </a:p>
        </p:txBody>
      </p:sp>
      <p:sp>
        <p:nvSpPr>
          <p:cNvPr id="4" name="Text Placeholder 3"/>
          <p:cNvSpPr>
            <a:spLocks noGrp="1"/>
          </p:cNvSpPr>
          <p:nvPr>
            <p:ph type="body" sz="quarter" idx="11"/>
          </p:nvPr>
        </p:nvSpPr>
        <p:spPr>
          <a:xfrm>
            <a:off x="0" y="830261"/>
            <a:ext cx="12436475" cy="7001917"/>
          </a:xfrm>
        </p:spPr>
        <p:txBody>
          <a:bodyPr/>
          <a:lstStyle/>
          <a:p>
            <a:pPr>
              <a:lnSpc>
                <a:spcPct val="150000"/>
              </a:lnSpc>
              <a:buFont typeface="Wingdings" pitchFamily="2" charset="2"/>
              <a:buChar char="Ø"/>
            </a:pPr>
            <a:r>
              <a:rPr lang="en-US" dirty="0" smtClean="0">
                <a:solidFill>
                  <a:schemeClr val="tx1">
                    <a:lumMod val="50000"/>
                  </a:schemeClr>
                </a:solidFill>
                <a:latin typeface="Georgia" pitchFamily="18" charset="0"/>
                <a:ea typeface="Tahoma" pitchFamily="34" charset="0"/>
                <a:cs typeface="Tahoma" pitchFamily="34" charset="0"/>
              </a:rPr>
              <a:t>Write HTML Using Notepad or </a:t>
            </a:r>
            <a:r>
              <a:rPr lang="en-US" smtClean="0">
                <a:solidFill>
                  <a:schemeClr val="tx1">
                    <a:lumMod val="50000"/>
                  </a:schemeClr>
                </a:solidFill>
                <a:latin typeface="Georgia" pitchFamily="18" charset="0"/>
                <a:ea typeface="Tahoma" pitchFamily="34" charset="0"/>
                <a:cs typeface="Tahoma" pitchFamily="34" charset="0"/>
              </a:rPr>
              <a:t>Text Editor</a:t>
            </a:r>
            <a:r>
              <a:rPr lang="en-US" dirty="0" smtClean="0">
                <a:solidFill>
                  <a:schemeClr val="tx1">
                    <a:lumMod val="50000"/>
                  </a:schemeClr>
                </a:solidFill>
                <a:latin typeface="Georgia" pitchFamily="18" charset="0"/>
                <a:ea typeface="Tahoma" pitchFamily="34" charset="0"/>
                <a:cs typeface="Tahoma" pitchFamily="34" charset="0"/>
              </a:rPr>
              <a:t>.</a:t>
            </a:r>
          </a:p>
          <a:p>
            <a:pPr>
              <a:lnSpc>
                <a:spcPct val="150000"/>
              </a:lnSpc>
              <a:buFont typeface="Wingdings" pitchFamily="2" charset="2"/>
              <a:buChar char="Ø"/>
            </a:pPr>
            <a:r>
              <a:rPr lang="en-US" dirty="0" smtClean="0">
                <a:solidFill>
                  <a:schemeClr val="tx1">
                    <a:lumMod val="50000"/>
                  </a:schemeClr>
                </a:solidFill>
                <a:latin typeface="Georgia" pitchFamily="18" charset="0"/>
                <a:ea typeface="Tahoma" pitchFamily="34" charset="0"/>
                <a:cs typeface="Tahoma" pitchFamily="34" charset="0"/>
              </a:rPr>
              <a:t>Web pages can be created and modified by using professional HTML editors (Programmer’s Notepad and Notepad++  etc). </a:t>
            </a:r>
          </a:p>
          <a:p>
            <a:pPr>
              <a:lnSpc>
                <a:spcPct val="150000"/>
              </a:lnSpc>
              <a:buFont typeface="Wingdings" pitchFamily="2" charset="2"/>
              <a:buChar char="Ø"/>
            </a:pPr>
            <a:r>
              <a:rPr lang="en-US" dirty="0" smtClean="0">
                <a:solidFill>
                  <a:schemeClr val="tx1">
                    <a:lumMod val="50000"/>
                  </a:schemeClr>
                </a:solidFill>
                <a:latin typeface="Georgia" pitchFamily="18" charset="0"/>
                <a:ea typeface="Tahoma" pitchFamily="34" charset="0"/>
                <a:cs typeface="Tahoma" pitchFamily="34" charset="0"/>
              </a:rPr>
              <a:t>However, for learning HTML we recommend a simple text editor like Notepad (PC) </a:t>
            </a:r>
          </a:p>
          <a:p>
            <a:pPr>
              <a:lnSpc>
                <a:spcPct val="150000"/>
              </a:lnSpc>
              <a:buFont typeface="Wingdings" pitchFamily="2" charset="2"/>
              <a:buChar char="Ø"/>
            </a:pPr>
            <a:r>
              <a:rPr lang="en-US" dirty="0" smtClean="0">
                <a:solidFill>
                  <a:schemeClr val="tx1">
                    <a:lumMod val="50000"/>
                  </a:schemeClr>
                </a:solidFill>
                <a:latin typeface="Georgia" pitchFamily="18" charset="0"/>
                <a:ea typeface="Tahoma" pitchFamily="34" charset="0"/>
                <a:cs typeface="Tahoma" pitchFamily="34" charset="0"/>
              </a:rPr>
              <a:t>We believe using a simple text editor is a good way to learn HTML. </a:t>
            </a:r>
          </a:p>
          <a:p>
            <a:pPr>
              <a:lnSpc>
                <a:spcPct val="150000"/>
              </a:lnSpc>
              <a:buFont typeface="Wingdings" pitchFamily="2" charset="2"/>
              <a:buChar char="Ø"/>
            </a:pPr>
            <a:r>
              <a:rPr lang="en-US" dirty="0" smtClean="0">
                <a:solidFill>
                  <a:schemeClr val="tx1">
                    <a:lumMod val="50000"/>
                  </a:schemeClr>
                </a:solidFill>
                <a:latin typeface="Georgia" pitchFamily="18" charset="0"/>
                <a:ea typeface="Tahoma" pitchFamily="34" charset="0"/>
                <a:cs typeface="Tahoma" pitchFamily="34" charset="0"/>
              </a:rPr>
              <a:t>Follow the four steps below to create your first web page with Notepad or </a:t>
            </a:r>
            <a:r>
              <a:rPr lang="en-US" dirty="0" err="1" smtClean="0">
                <a:solidFill>
                  <a:schemeClr val="tx1">
                    <a:lumMod val="50000"/>
                  </a:schemeClr>
                </a:solidFill>
                <a:latin typeface="Georgia" pitchFamily="18" charset="0"/>
                <a:ea typeface="Tahoma" pitchFamily="34" charset="0"/>
                <a:cs typeface="Tahoma" pitchFamily="34" charset="0"/>
              </a:rPr>
              <a:t>TextEdit</a:t>
            </a:r>
            <a:r>
              <a:rPr lang="en-US" dirty="0" smtClean="0">
                <a:solidFill>
                  <a:schemeClr val="tx1">
                    <a:lumMod val="50000"/>
                  </a:schemeClr>
                </a:solidFill>
                <a:latin typeface="Georgia" pitchFamily="18" charset="0"/>
                <a:ea typeface="Tahoma" pitchFamily="34" charset="0"/>
                <a:cs typeface="Tahoma" pitchFamily="34" charset="0"/>
              </a:rPr>
              <a:t>. </a:t>
            </a:r>
          </a:p>
          <a:p>
            <a:pPr>
              <a:lnSpc>
                <a:spcPct val="150000"/>
              </a:lnSpc>
              <a:buFont typeface="Wingdings" pitchFamily="2" charset="2"/>
              <a:buChar char="Ø"/>
            </a:pPr>
            <a:r>
              <a:rPr lang="en-US" b="1" dirty="0" smtClean="0">
                <a:solidFill>
                  <a:schemeClr val="bg2">
                    <a:lumMod val="50000"/>
                  </a:schemeClr>
                </a:solidFill>
                <a:latin typeface="Georgia" pitchFamily="18" charset="0"/>
                <a:ea typeface="Tahoma" pitchFamily="34" charset="0"/>
                <a:cs typeface="Tahoma" pitchFamily="34" charset="0"/>
              </a:rPr>
              <a:t>Steps: Open Notepad (PC)</a:t>
            </a:r>
          </a:p>
          <a:p>
            <a:pPr>
              <a:lnSpc>
                <a:spcPct val="150000"/>
              </a:lnSpc>
              <a:buNone/>
            </a:pPr>
            <a:r>
              <a:rPr lang="en-US" b="1" dirty="0" smtClean="0">
                <a:solidFill>
                  <a:schemeClr val="accent2"/>
                </a:solidFill>
                <a:latin typeface="Georgia" pitchFamily="18" charset="0"/>
                <a:ea typeface="Tahoma" pitchFamily="34" charset="0"/>
                <a:cs typeface="Tahoma" pitchFamily="34" charset="0"/>
              </a:rPr>
              <a:t>Windows 8 or later:</a:t>
            </a:r>
          </a:p>
          <a:p>
            <a:pPr>
              <a:lnSpc>
                <a:spcPct val="150000"/>
              </a:lnSpc>
              <a:buFont typeface="Wingdings" pitchFamily="2" charset="2"/>
              <a:buChar char="Ø"/>
            </a:pPr>
            <a:r>
              <a:rPr lang="en-US" dirty="0" smtClean="0">
                <a:solidFill>
                  <a:schemeClr val="tx1">
                    <a:lumMod val="50000"/>
                  </a:schemeClr>
                </a:solidFill>
                <a:latin typeface="Georgia" pitchFamily="18" charset="0"/>
                <a:ea typeface="Tahoma" pitchFamily="34" charset="0"/>
                <a:cs typeface="Tahoma" pitchFamily="34" charset="0"/>
              </a:rPr>
              <a:t>Open the Start Screen (the window symbol at the bottom left on your screen). Type Notepad.</a:t>
            </a:r>
          </a:p>
          <a:p>
            <a:pPr>
              <a:lnSpc>
                <a:spcPct val="150000"/>
              </a:lnSpc>
              <a:buNone/>
            </a:pPr>
            <a:r>
              <a:rPr lang="en-US" b="1" dirty="0" smtClean="0">
                <a:solidFill>
                  <a:schemeClr val="accent2"/>
                </a:solidFill>
                <a:latin typeface="Georgia" pitchFamily="18" charset="0"/>
                <a:ea typeface="Tahoma" pitchFamily="34" charset="0"/>
                <a:cs typeface="Tahoma" pitchFamily="34" charset="0"/>
              </a:rPr>
              <a:t>Windows 7 or earlier:</a:t>
            </a:r>
          </a:p>
          <a:p>
            <a:pPr>
              <a:lnSpc>
                <a:spcPct val="150000"/>
              </a:lnSpc>
              <a:buFont typeface="Wingdings" pitchFamily="2" charset="2"/>
              <a:buChar char="Ø"/>
            </a:pPr>
            <a:r>
              <a:rPr lang="en-US" dirty="0" smtClean="0">
                <a:solidFill>
                  <a:schemeClr val="tx1">
                    <a:lumMod val="50000"/>
                  </a:schemeClr>
                </a:solidFill>
                <a:latin typeface="Georgia" pitchFamily="18" charset="0"/>
                <a:ea typeface="Tahoma" pitchFamily="34" charset="0"/>
                <a:cs typeface="Tahoma" pitchFamily="34" charset="0"/>
              </a:rPr>
              <a:t>Open Start &gt; Programs &gt; Accessories &gt; Notepad</a:t>
            </a:r>
          </a:p>
          <a:p>
            <a:pPr>
              <a:lnSpc>
                <a:spcPct val="150000"/>
              </a:lnSpc>
              <a:buNone/>
            </a:pPr>
            <a:r>
              <a:rPr lang="en-US" sz="1200" dirty="0" smtClean="0"/>
              <a:t/>
            </a:r>
            <a:br>
              <a:rPr lang="en-US" sz="1200" dirty="0" smtClean="0"/>
            </a:br>
            <a:r>
              <a:rPr lang="en-US" sz="1200" dirty="0" smtClean="0"/>
              <a:t> </a:t>
            </a:r>
            <a:br>
              <a:rPr lang="en-US" sz="1200" dirty="0" smtClean="0"/>
            </a:br>
            <a:endParaRPr lang="en-US" sz="1200" dirty="0"/>
          </a:p>
        </p:txBody>
      </p:sp>
    </p:spTree>
    <p:extLst>
      <p:ext uri="{BB962C8B-B14F-4D97-AF65-F5344CB8AC3E}">
        <p14:creationId xmlns:p14="http://schemas.microsoft.com/office/powerpoint/2010/main" xmlns="" val="265376377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fade">
                                      <p:cBhvr>
                                        <p:cTn id="43" dur="500"/>
                                        <p:tgtEl>
                                          <p:spTgt spid="4">
                                            <p:txEl>
                                              <p:pRg st="9" end="9"/>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097280"/>
            <a:ext cx="7986077" cy="3194721"/>
          </a:xfrm>
        </p:spPr>
        <p:txBody>
          <a:bodyPr/>
          <a:lstStyle/>
          <a:p>
            <a:r>
              <a:rPr lang="en-US" dirty="0" smtClean="0"/>
              <a:t>Basic Markup and Page Structure</a:t>
            </a:r>
            <a:endParaRPr lang="en-US" dirty="0"/>
          </a:p>
        </p:txBody>
      </p:sp>
    </p:spTree>
    <p:extLst>
      <p:ext uri="{BB962C8B-B14F-4D97-AF65-F5344CB8AC3E}">
        <p14:creationId xmlns:p14="http://schemas.microsoft.com/office/powerpoint/2010/main" xmlns="" val="4267425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themeOverride>
</file>

<file path=ppt/theme/themeOverride2.xml><?xml version="1.0" encoding="utf-8"?>
<a:themeOverride xmlns:a="http://schemas.openxmlformats.org/drawingml/2006/main">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themeOverride>
</file>

<file path=docProps/app.xml><?xml version="1.0" encoding="utf-8"?>
<Properties xmlns="http://schemas.openxmlformats.org/officeDocument/2006/extended-properties" xmlns:vt="http://schemas.openxmlformats.org/officeDocument/2006/docPropsVTypes">
  <Template/>
  <TotalTime>0</TotalTime>
  <Words>3585</Words>
  <Application>Microsoft Office PowerPoint</Application>
  <PresentationFormat>Custom</PresentationFormat>
  <Paragraphs>664</Paragraphs>
  <Slides>63</Slides>
  <Notes>19</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WHITE TEMPLATE</vt:lpstr>
      <vt:lpstr>Beangate IT Solutions Pvt.Ltd. Bhopal (M.P)</vt:lpstr>
      <vt:lpstr>HTML</vt:lpstr>
      <vt:lpstr>What is HTML? </vt:lpstr>
      <vt:lpstr>Versions of HTML</vt:lpstr>
      <vt:lpstr>Versions of HTML</vt:lpstr>
      <vt:lpstr>New with HTML5</vt:lpstr>
      <vt:lpstr>Slide 7</vt:lpstr>
      <vt:lpstr>HTML Editor </vt:lpstr>
      <vt:lpstr>Basic Markup and Page Structure</vt:lpstr>
      <vt:lpstr>HTML Tags</vt:lpstr>
      <vt:lpstr>Common HTML Tags</vt:lpstr>
      <vt:lpstr>Empty HTML Elements</vt:lpstr>
      <vt:lpstr>HTML Attributes </vt:lpstr>
      <vt:lpstr>The title Attribute</vt:lpstr>
      <vt:lpstr>Using Attributes</vt:lpstr>
      <vt:lpstr>Nesting Elements</vt:lpstr>
      <vt:lpstr>Special Characters in HTML</vt:lpstr>
      <vt:lpstr>Text Elements</vt:lpstr>
      <vt:lpstr>HTML Text Elements</vt:lpstr>
      <vt:lpstr>HTML Headings</vt:lpstr>
      <vt:lpstr>HTML Paragraph</vt:lpstr>
      <vt:lpstr>Assignments</vt:lpstr>
      <vt:lpstr>HTML Styles</vt:lpstr>
      <vt:lpstr>HTML Text Color</vt:lpstr>
      <vt:lpstr>HTML Links</vt:lpstr>
      <vt:lpstr>HTML Link Colors</vt:lpstr>
      <vt:lpstr>Displaying Graphics</vt:lpstr>
      <vt:lpstr>Images and Graphics in HTML</vt:lpstr>
      <vt:lpstr>Raster vs. Vector Images</vt:lpstr>
      <vt:lpstr>img Element</vt:lpstr>
      <vt:lpstr>Attributes of the img element</vt:lpstr>
      <vt:lpstr>Versions of HTML</vt:lpstr>
      <vt:lpstr>HTML Lists and Tables</vt:lpstr>
      <vt:lpstr>Creating Lists</vt:lpstr>
      <vt:lpstr>Lists Demo</vt:lpstr>
      <vt:lpstr>Unordered HTML List - Choose List Item Marker</vt:lpstr>
      <vt:lpstr>Ordered HTML List - Choose Type</vt:lpstr>
      <vt:lpstr>Creating Tables</vt:lpstr>
      <vt:lpstr>Table Tags</vt:lpstr>
      <vt:lpstr>HTML Iframes</vt:lpstr>
      <vt:lpstr>HTML Meta Elements</vt:lpstr>
      <vt:lpstr>Setting View Port Using Meta</vt:lpstr>
      <vt:lpstr>Setting View Port Using Meta</vt:lpstr>
      <vt:lpstr>Media in HTML5</vt:lpstr>
      <vt:lpstr>Media in HTML5</vt:lpstr>
      <vt:lpstr>Video Tags</vt:lpstr>
      <vt:lpstr>Video Control Attributes</vt:lpstr>
      <vt:lpstr>Video Formats</vt:lpstr>
      <vt:lpstr>Browser Compatibility</vt:lpstr>
      <vt:lpstr>Audio Tags</vt:lpstr>
      <vt:lpstr>Audio Formats</vt:lpstr>
      <vt:lpstr>HTML Input and Forms</vt:lpstr>
      <vt:lpstr>Web Forms</vt:lpstr>
      <vt:lpstr>HTML Forms</vt:lpstr>
      <vt:lpstr>Basic Syntax</vt:lpstr>
      <vt:lpstr>The Action Attribute </vt:lpstr>
      <vt:lpstr>The Method Attribute</vt:lpstr>
      <vt:lpstr>When to Use GET? </vt:lpstr>
      <vt:lpstr>When to Use POST? </vt:lpstr>
      <vt:lpstr>The Name Attribute </vt:lpstr>
      <vt:lpstr>Input element</vt:lpstr>
      <vt:lpstr>Types of Input</vt:lpstr>
      <vt:lpstr>1.text_box 2. radio_button 3.checkbox 4.email 5.html_color 6.html_date 7.html_range 8.html_search 9. html_head_section_favicon 10.html_time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2015-08-13T21:21:51Z</dcterms:created>
  <dcterms:modified xsi:type="dcterms:W3CDTF">2017-12-26T14:19:35Z</dcterms:modified>
</cp:coreProperties>
</file>