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62" r:id="rId4"/>
    <p:sldId id="259" r:id="rId5"/>
    <p:sldId id="260" r:id="rId6"/>
    <p:sldId id="263" r:id="rId7"/>
    <p:sldId id="264" r:id="rId8"/>
    <p:sldId id="265" r:id="rId9"/>
    <p:sldId id="266" r:id="rId10"/>
    <p:sldId id="269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  <p:sldId id="282" r:id="rId25"/>
    <p:sldId id="283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3A482-1C18-4AC6-BFD2-C83A90A429E3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5DC15-0B74-41F4-8651-AB8807BBA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b="1" i="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Content</a:t>
            </a:r>
            <a:r>
              <a:rPr lang="en-US" sz="900" b="0" i="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 - The content of the box, where text and images appear</a:t>
            </a:r>
          </a:p>
          <a:p>
            <a:r>
              <a:rPr lang="en-US" sz="900" b="1" i="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Padding</a:t>
            </a:r>
            <a:r>
              <a:rPr lang="en-US" sz="900" b="0" i="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 - Clears an area around the content. The padding is transparent</a:t>
            </a:r>
          </a:p>
          <a:p>
            <a:r>
              <a:rPr lang="en-US" sz="900" b="1" i="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Border</a:t>
            </a:r>
            <a:r>
              <a:rPr lang="en-US" sz="900" b="0" i="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 - A border that goes around the padding and content</a:t>
            </a:r>
          </a:p>
          <a:p>
            <a:r>
              <a:rPr lang="en-US" sz="900" b="1" i="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Margin</a:t>
            </a:r>
            <a:r>
              <a:rPr lang="en-US" sz="900" b="0" i="0" kern="1200" dirty="0" smtClean="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rPr>
              <a:t> - Clears an area outside the border. The margin is transparent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pPr/>
              <a:t>12/30/2017 10:54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927" y="1075863"/>
            <a:ext cx="5378549" cy="1060014"/>
          </a:xfrm>
          <a:noFill/>
        </p:spPr>
        <p:txBody>
          <a:bodyPr tIns="75301" bIns="75301" anchor="t" anchorCtr="0">
            <a:spAutoFit/>
          </a:bodyPr>
          <a:lstStyle>
            <a:lvl1pPr>
              <a:defRPr sz="5900" spc="-66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8026" y="2084171"/>
            <a:ext cx="4069048" cy="407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8928" y="1344828"/>
            <a:ext cx="8605678" cy="2003747"/>
          </a:xfrm>
        </p:spPr>
        <p:txBody>
          <a:bodyPr>
            <a:spAutoFit/>
          </a:bodyPr>
          <a:lstStyle>
            <a:lvl1pPr marL="0" indent="0">
              <a:spcBef>
                <a:spcPts val="494"/>
              </a:spcBef>
              <a:buNone/>
              <a:defRPr sz="2300" spc="-25" baseline="0">
                <a:solidFill>
                  <a:schemeClr val="tx2"/>
                </a:solidFill>
                <a:latin typeface="+mj-lt"/>
              </a:defRPr>
            </a:lvl1pPr>
            <a:lvl2pPr marL="188252" indent="-188252">
              <a:spcBef>
                <a:spcPts val="494"/>
              </a:spcBef>
              <a:buFont typeface="Arial" charset="0"/>
              <a:buChar char="•"/>
              <a:defRPr sz="1600"/>
            </a:lvl2pPr>
            <a:lvl3pPr marL="376504" indent="-188252">
              <a:spcBef>
                <a:spcPts val="494"/>
              </a:spcBef>
              <a:buFont typeface="Arial" charset="0"/>
              <a:buChar char="•"/>
              <a:defRPr/>
            </a:lvl3pPr>
            <a:lvl4pPr marL="564756" indent="-188252">
              <a:spcBef>
                <a:spcPts val="494"/>
              </a:spcBef>
              <a:buFont typeface="Arial" charset="0"/>
              <a:buChar char="•"/>
              <a:defRPr/>
            </a:lvl4pPr>
            <a:lvl5pPr marL="753008" indent="-188252">
              <a:spcBef>
                <a:spcPts val="494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3985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0" y="921186"/>
            <a:ext cx="5378549" cy="1506290"/>
          </a:xfrm>
        </p:spPr>
        <p:txBody>
          <a:bodyPr/>
          <a:lstStyle/>
          <a:p>
            <a:r>
              <a:rPr lang="en-US" sz="8800" dirty="0" smtClean="0"/>
              <a:t>CSS</a:t>
            </a:r>
            <a:endParaRPr lang="en-US" sz="8800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-24181" y="4800600"/>
            <a:ext cx="4672381" cy="1494253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0602" tIns="120481" rIns="150602" bIns="1204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7678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Beangate</a:t>
            </a:r>
            <a:r>
              <a:rPr lang="en-US" sz="26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IT Solutions </a:t>
            </a:r>
            <a:r>
              <a:rPr lang="en-US" sz="2600" b="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Pvt.Ltd</a:t>
            </a:r>
            <a:r>
              <a:rPr lang="en-US" sz="26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</a:t>
            </a:r>
          </a:p>
          <a:p>
            <a:pPr algn="ctr" defTabSz="76789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Bhopal (M.P)</a:t>
            </a:r>
            <a:endParaRPr lang="en-US" sz="2000" b="1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9018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u="sng" dirty="0" smtClean="0"/>
              <a:t>Tables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95400"/>
            <a:ext cx="6400800" cy="17526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border-collapse: separate;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  border-spacing:10px;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u="sng" dirty="0" smtClean="0"/>
              <a:t>CSS Padding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5146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padding-top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padding-right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padding-bottom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padding-left</a:t>
            </a: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78369"/>
            <a:ext cx="8605678" cy="664631"/>
          </a:xfrm>
        </p:spPr>
        <p:txBody>
          <a:bodyPr>
            <a:normAutofit fontScale="90000"/>
          </a:bodyPr>
          <a:lstStyle/>
          <a:p>
            <a:pPr lvl="2" algn="ctr" defTabSz="768113" rtl="0">
              <a:lnSpc>
                <a:spcPct val="90000"/>
              </a:lnSpc>
              <a:spcBef>
                <a:spcPct val="0"/>
              </a:spcBef>
            </a:pPr>
            <a:r>
              <a:rPr lang="en-US" sz="3300" b="1" spc="-58" dirty="0">
                <a:ln w="3175">
                  <a:noFill/>
                </a:ln>
                <a:solidFill>
                  <a:schemeClr val="tx2"/>
                </a:solidFill>
                <a:cs typeface="Segoe UI" pitchFamily="34" charset="0"/>
              </a:rPr>
              <a:t>The CSS Box Model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3300" b="1" spc="-58" dirty="0">
                <a:ln w="3175">
                  <a:noFill/>
                </a:ln>
                <a:solidFill>
                  <a:schemeClr val="tx2"/>
                </a:solidFill>
                <a:cs typeface="Segoe UI" pitchFamily="34" charset="0"/>
              </a:rPr>
              <a:t/>
            </a:r>
            <a:br>
              <a:rPr lang="en-US" sz="3300" b="1" spc="-58" dirty="0">
                <a:ln w="3175">
                  <a:noFill/>
                </a:ln>
                <a:solidFill>
                  <a:schemeClr val="tx2"/>
                </a:solidFill>
                <a:cs typeface="Segoe UI" pitchFamily="34" charset="0"/>
              </a:rPr>
            </a:br>
            <a:r>
              <a:rPr b="1"/>
              <a:t/>
            </a:r>
            <a:br>
              <a:rPr b="1"/>
            </a:br>
            <a:r>
              <a:rPr/>
              <a:t/>
            </a:r>
            <a:br>
              <a:rPr/>
            </a:br>
            <a:endParaRPr lang="en-US" dirty="0">
              <a:solidFill>
                <a:srgbClr val="107C1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7955" y="440493"/>
            <a:ext cx="8605678" cy="2634054"/>
          </a:xfrm>
        </p:spPr>
        <p:txBody>
          <a:bodyPr/>
          <a:lstStyle/>
          <a:p>
            <a:pPr marL="423567" lvl="2" indent="-423567">
              <a:buFont typeface="Wingdings" pitchFamily="2" charset="2"/>
              <a:buChar char="Ø"/>
            </a:pP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Georgia" pitchFamily="18" charset="0"/>
                <a:ea typeface="Tahoma" pitchFamily="34" charset="0"/>
                <a:cs typeface="Tahoma" pitchFamily="34" charset="0"/>
              </a:rPr>
              <a:t>All HTML elements can be considered as boxes. In CSS, the term "box model" is used when talking about design and layout.</a:t>
            </a:r>
          </a:p>
          <a:p>
            <a:pPr marL="423567" lvl="2" indent="-423567">
              <a:buFont typeface="Wingdings" pitchFamily="2" charset="2"/>
              <a:buChar char="Ø"/>
            </a:pP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Georgia" pitchFamily="18" charset="0"/>
                <a:ea typeface="Tahoma" pitchFamily="34" charset="0"/>
                <a:cs typeface="Tahoma" pitchFamily="34" charset="0"/>
              </a:rPr>
              <a:t>The CSS box model is essentially a box that wraps around every HTML element. It consists of: margins, borders, padding, and the actual content. The image below illustrates the box model:</a:t>
            </a:r>
          </a:p>
        </p:txBody>
      </p:sp>
      <p:pic>
        <p:nvPicPr>
          <p:cNvPr id="4" name="Picture 3" descr="box model.png"/>
          <p:cNvPicPr>
            <a:picLocks noChangeAspect="1"/>
          </p:cNvPicPr>
          <p:nvPr/>
        </p:nvPicPr>
        <p:blipFill>
          <a:blip r:embed="rId3"/>
          <a:srcRect t="5367"/>
          <a:stretch>
            <a:fillRect/>
          </a:stretch>
        </p:blipFill>
        <p:spPr>
          <a:xfrm>
            <a:off x="715156" y="3253084"/>
            <a:ext cx="7819244" cy="36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658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/>
          <a:lstStyle/>
          <a:p>
            <a:r>
              <a:rPr lang="en-US" dirty="0" smtClean="0"/>
              <a:t>CSS Height and Width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00200"/>
            <a:ext cx="4038600" cy="4191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height 		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max-height 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min-height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min-width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width 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Color Values</a:t>
            </a: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839200" cy="5105400"/>
          </a:xfrm>
        </p:spPr>
        <p:txBody>
          <a:bodyPr>
            <a:normAutofit/>
          </a:bodyPr>
          <a:lstStyle/>
          <a:p>
            <a:pPr marL="165100" indent="-165100" algn="l">
              <a:buFont typeface="Arial" pitchFamily="34" charset="0"/>
              <a:buChar char="•"/>
              <a:tabLst>
                <a:tab pos="16510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In HTML, colors can also be specified using RGB values, HEX values, HSL values, RGBA values, and HSLA values:</a:t>
            </a:r>
          </a:p>
          <a:p>
            <a:pPr marL="165100" indent="-165100" algn="l">
              <a:tabLst>
                <a:tab pos="165100" algn="l"/>
              </a:tabLst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65100" indent="-165100">
              <a:tabLst>
                <a:tab pos="165100" algn="l"/>
              </a:tabLst>
            </a:pPr>
            <a:r>
              <a:rPr lang="en-US" b="1" u="sng" dirty="0" smtClean="0">
                <a:solidFill>
                  <a:schemeClr val="tx1"/>
                </a:solidFill>
              </a:rPr>
              <a:t>RGB Value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sz="2800" b="1" dirty="0" err="1" smtClean="0">
                <a:solidFill>
                  <a:srgbClr val="FF0000"/>
                </a:solidFill>
              </a:rPr>
              <a:t>rgb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i="1" dirty="0" smtClean="0">
                <a:solidFill>
                  <a:srgbClr val="FF0000"/>
                </a:solidFill>
              </a:rPr>
              <a:t>red,</a:t>
            </a:r>
            <a:r>
              <a:rPr lang="en-US" sz="2800" b="1" dirty="0" smtClean="0">
                <a:solidFill>
                  <a:srgbClr val="FF0000"/>
                </a:solidFill>
              </a:rPr>
              <a:t> </a:t>
            </a:r>
            <a:r>
              <a:rPr lang="en-US" sz="2800" b="1" i="1" dirty="0" smtClean="0">
                <a:solidFill>
                  <a:srgbClr val="FF0000"/>
                </a:solidFill>
              </a:rPr>
              <a:t>green</a:t>
            </a:r>
            <a:r>
              <a:rPr lang="en-US" sz="2800" b="1" dirty="0" smtClean="0">
                <a:solidFill>
                  <a:srgbClr val="FF0000"/>
                </a:solidFill>
              </a:rPr>
              <a:t>, </a:t>
            </a:r>
            <a:r>
              <a:rPr lang="en-US" sz="2800" b="1" i="1" dirty="0" smtClean="0">
                <a:solidFill>
                  <a:srgbClr val="FF0000"/>
                </a:solidFill>
              </a:rPr>
              <a:t>blue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165100" indent="-165100" algn="l">
              <a:buFont typeface="Arial" pitchFamily="34" charset="0"/>
              <a:buChar char="•"/>
              <a:tabLst>
                <a:tab pos="16510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Each parameter (red, green, and blue) defines the intensity of the color between 0 and 255.</a:t>
            </a:r>
          </a:p>
          <a:p>
            <a:pPr marL="165100" indent="-165100" algn="l">
              <a:tabLst>
                <a:tab pos="165100" algn="l"/>
              </a:tabLst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165100" indent="-165100">
              <a:tabLst>
                <a:tab pos="165100" algn="l"/>
              </a:tabLst>
            </a:pPr>
            <a:r>
              <a:rPr lang="en-US" b="1" u="sng" dirty="0" smtClean="0">
                <a:solidFill>
                  <a:schemeClr val="tx1"/>
                </a:solidFill>
              </a:rPr>
              <a:t>HEX Value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sz="2800" b="1" dirty="0" smtClean="0">
                <a:solidFill>
                  <a:srgbClr val="FF0000"/>
                </a:solidFill>
              </a:rPr>
              <a:t>#</a:t>
            </a:r>
            <a:r>
              <a:rPr lang="en-US" sz="2800" b="1" i="1" dirty="0" err="1" smtClean="0">
                <a:solidFill>
                  <a:srgbClr val="FF0000"/>
                </a:solidFill>
              </a:rPr>
              <a:t>rrggbb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pPr marL="165100" indent="-165100" algn="l">
              <a:buFont typeface="Arial" pitchFamily="34" charset="0"/>
              <a:buChar char="•"/>
              <a:tabLst>
                <a:tab pos="165100" algn="l"/>
              </a:tabLst>
            </a:pPr>
            <a:r>
              <a:rPr lang="en-US" sz="2000" dirty="0" smtClean="0">
                <a:solidFill>
                  <a:schemeClr val="tx1"/>
                </a:solidFill>
              </a:rPr>
              <a:t>Where </a:t>
            </a:r>
            <a:r>
              <a:rPr lang="en-US" sz="2000" dirty="0" err="1" smtClean="0">
                <a:solidFill>
                  <a:schemeClr val="tx1"/>
                </a:solidFill>
              </a:rPr>
              <a:t>rr</a:t>
            </a:r>
            <a:r>
              <a:rPr lang="en-US" sz="2000" dirty="0" smtClean="0">
                <a:solidFill>
                  <a:schemeClr val="tx1"/>
                </a:solidFill>
              </a:rPr>
              <a:t> (red), </a:t>
            </a:r>
            <a:r>
              <a:rPr lang="en-US" sz="2000" dirty="0" err="1" smtClean="0">
                <a:solidFill>
                  <a:schemeClr val="tx1"/>
                </a:solidFill>
              </a:rPr>
              <a:t>gg</a:t>
            </a:r>
            <a:r>
              <a:rPr lang="en-US" sz="2000" dirty="0" smtClean="0">
                <a:solidFill>
                  <a:schemeClr val="tx1"/>
                </a:solidFill>
              </a:rPr>
              <a:t> (green) and bb (blue) are hexadecimal values between 00 and ff (same as decimal 0-255).</a:t>
            </a:r>
            <a:endParaRPr lang="en-US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HSL Value </a:t>
            </a:r>
            <a:r>
              <a:rPr lang="en-US" sz="2800" b="1" dirty="0" err="1" smtClean="0">
                <a:solidFill>
                  <a:srgbClr val="FF0000"/>
                </a:solidFill>
              </a:rPr>
              <a:t>hsl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i="1" dirty="0" smtClean="0">
                <a:solidFill>
                  <a:srgbClr val="FF0000"/>
                </a:solidFill>
              </a:rPr>
              <a:t>hue</a:t>
            </a:r>
            <a:r>
              <a:rPr lang="en-US" sz="2800" b="1" dirty="0" smtClean="0">
                <a:solidFill>
                  <a:srgbClr val="FF0000"/>
                </a:solidFill>
              </a:rPr>
              <a:t>, </a:t>
            </a:r>
            <a:r>
              <a:rPr lang="en-US" sz="2800" b="1" i="1" dirty="0" smtClean="0">
                <a:solidFill>
                  <a:srgbClr val="FF0000"/>
                </a:solidFill>
              </a:rPr>
              <a:t>saturation</a:t>
            </a:r>
            <a:r>
              <a:rPr lang="en-US" sz="2800" b="1" dirty="0" smtClean="0">
                <a:solidFill>
                  <a:srgbClr val="FF0000"/>
                </a:solidFill>
              </a:rPr>
              <a:t>, </a:t>
            </a:r>
            <a:r>
              <a:rPr lang="en-US" sz="2800" b="1" i="1" dirty="0" smtClean="0">
                <a:solidFill>
                  <a:srgbClr val="FF0000"/>
                </a:solidFill>
              </a:rPr>
              <a:t>lightness</a:t>
            </a:r>
            <a:r>
              <a:rPr lang="en-US" sz="2800" b="1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610600" cy="5410200"/>
          </a:xfrm>
        </p:spPr>
        <p:txBody>
          <a:bodyPr>
            <a:normAutofit/>
          </a:bodyPr>
          <a:lstStyle/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Hue is a degree on the color wheel from 0 to 360. 0 is red, 120 is green, and 240 is blue.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Saturation is a percentage value, 0% means a shade of gray, and 100% is the full color.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Lightness is also a percentage, 0% is black, 50% is neither light or dark, 100% is white</a:t>
            </a:r>
          </a:p>
          <a:p>
            <a:pPr marL="165100" indent="-165100"/>
            <a:endParaRPr lang="en-US" sz="2000" dirty="0" smtClean="0">
              <a:solidFill>
                <a:schemeClr val="tx1"/>
              </a:solidFill>
            </a:endParaRPr>
          </a:p>
          <a:p>
            <a:pPr marL="165100" indent="-165100"/>
            <a:r>
              <a:rPr lang="en-US" sz="2800" b="1" u="sng" dirty="0" smtClean="0">
                <a:solidFill>
                  <a:schemeClr val="tx1"/>
                </a:solidFill>
              </a:rPr>
              <a:t>Alpha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It specifies the opacity for a color.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alpha parameter is a number between 0.0 (fully transparent) and 1.0 (not transparent at all):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FF0000"/>
                </a:solidFill>
              </a:rPr>
              <a:t>rgba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</a:rPr>
              <a:t>red,</a:t>
            </a:r>
            <a:r>
              <a:rPr lang="en-US" sz="2000" b="1" dirty="0" smtClean="0">
                <a:solidFill>
                  <a:srgbClr val="FF0000"/>
                </a:solidFill>
              </a:rPr>
              <a:t> </a:t>
            </a:r>
            <a:r>
              <a:rPr lang="en-US" sz="2000" b="1" i="1" dirty="0" smtClean="0">
                <a:solidFill>
                  <a:srgbClr val="FF0000"/>
                </a:solidFill>
              </a:rPr>
              <a:t>green</a:t>
            </a:r>
            <a:r>
              <a:rPr lang="en-US" sz="2000" b="1" dirty="0" smtClean="0">
                <a:solidFill>
                  <a:srgbClr val="FF0000"/>
                </a:solidFill>
              </a:rPr>
              <a:t>, </a:t>
            </a:r>
            <a:r>
              <a:rPr lang="en-US" sz="2000" b="1" i="1" dirty="0" smtClean="0">
                <a:solidFill>
                  <a:srgbClr val="FF0000"/>
                </a:solidFill>
              </a:rPr>
              <a:t>blue, alpha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FF0000"/>
                </a:solidFill>
              </a:rPr>
              <a:t>hsla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i="1" dirty="0" smtClean="0">
                <a:solidFill>
                  <a:srgbClr val="FF0000"/>
                </a:solidFill>
              </a:rPr>
              <a:t>hue,</a:t>
            </a:r>
            <a:r>
              <a:rPr lang="en-US" sz="2000" b="1" dirty="0" smtClean="0">
                <a:solidFill>
                  <a:srgbClr val="FF0000"/>
                </a:solidFill>
              </a:rPr>
              <a:t> </a:t>
            </a:r>
            <a:r>
              <a:rPr lang="en-US" sz="2000" b="1" i="1" dirty="0" smtClean="0">
                <a:solidFill>
                  <a:srgbClr val="FF0000"/>
                </a:solidFill>
              </a:rPr>
              <a:t>saturation</a:t>
            </a:r>
            <a:r>
              <a:rPr lang="en-US" sz="2000" b="1" dirty="0" smtClean="0">
                <a:solidFill>
                  <a:srgbClr val="FF0000"/>
                </a:solidFill>
              </a:rPr>
              <a:t>, </a:t>
            </a:r>
            <a:r>
              <a:rPr lang="en-US" sz="2000" b="1" i="1" dirty="0" smtClean="0">
                <a:solidFill>
                  <a:srgbClr val="FF0000"/>
                </a:solidFill>
              </a:rPr>
              <a:t>lightness, alpha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  <a:endParaRPr lang="en-US" sz="2000" b="1" u="sng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1295400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Fonts</a:t>
            </a: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181600"/>
          </a:xfrm>
        </p:spPr>
        <p:txBody>
          <a:bodyPr>
            <a:normAutofit fontScale="92500"/>
          </a:bodyPr>
          <a:lstStyle/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font-</a:t>
            </a:r>
            <a:r>
              <a:rPr lang="en-US" sz="2400" dirty="0" err="1" smtClean="0">
                <a:solidFill>
                  <a:srgbClr val="FF0000"/>
                </a:solidFill>
              </a:rPr>
              <a:t>size:</a:t>
            </a:r>
            <a:r>
              <a:rPr lang="en-US" sz="2400" dirty="0" err="1" smtClean="0">
                <a:solidFill>
                  <a:schemeClr val="tx1"/>
                </a:solidFill>
              </a:rPr>
              <a:t>medium|xx</a:t>
            </a:r>
            <a:r>
              <a:rPr lang="en-US" sz="2400" dirty="0" smtClean="0">
                <a:solidFill>
                  <a:schemeClr val="tx1"/>
                </a:solidFill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</a:rPr>
              <a:t>small|x</a:t>
            </a:r>
            <a:r>
              <a:rPr lang="en-US" sz="2400" dirty="0" smtClean="0">
                <a:solidFill>
                  <a:schemeClr val="tx1"/>
                </a:solidFill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</a:rPr>
              <a:t>small|small|large|x</a:t>
            </a:r>
            <a:r>
              <a:rPr lang="en-US" sz="2400" dirty="0" smtClean="0">
                <a:solidFill>
                  <a:schemeClr val="tx1"/>
                </a:solidFill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</a:rPr>
              <a:t>large|xx</a:t>
            </a:r>
            <a:r>
              <a:rPr lang="en-US" sz="2400" dirty="0" smtClean="0">
                <a:solidFill>
                  <a:schemeClr val="tx1"/>
                </a:solidFill>
              </a:rPr>
              <a:t>-</a:t>
            </a:r>
            <a:r>
              <a:rPr lang="en-US" sz="2400" dirty="0" err="1" smtClean="0">
                <a:solidFill>
                  <a:schemeClr val="tx1"/>
                </a:solidFill>
              </a:rPr>
              <a:t>large|smaller|larger|</a:t>
            </a:r>
            <a:r>
              <a:rPr lang="en-US" sz="2400" i="1" dirty="0" err="1" smtClean="0">
                <a:solidFill>
                  <a:schemeClr val="tx1"/>
                </a:solidFill>
              </a:rPr>
              <a:t>length</a:t>
            </a:r>
            <a:r>
              <a:rPr lang="en-US" sz="2400" dirty="0" err="1" smtClean="0">
                <a:solidFill>
                  <a:schemeClr val="tx1"/>
                </a:solidFill>
              </a:rPr>
              <a:t>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font-style: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normal|italic|oblique|initial|inherit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font-variant: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normal|small-caps|initial|inherit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165100" indent="-165100"/>
            <a:r>
              <a:rPr lang="en-US" sz="3600" u="sng" dirty="0" smtClean="0">
                <a:solidFill>
                  <a:schemeClr val="tx1"/>
                </a:solidFill>
              </a:rPr>
              <a:t>Text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color:   </a:t>
            </a:r>
            <a:r>
              <a:rPr lang="en-US" sz="2400" dirty="0" smtClean="0">
                <a:solidFill>
                  <a:schemeClr val="tx1"/>
                </a:solidFill>
              </a:rPr>
              <a:t> </a:t>
            </a:r>
            <a:r>
              <a:rPr lang="en-US" sz="2400" i="1" dirty="0" err="1" smtClean="0">
                <a:solidFill>
                  <a:schemeClr val="tx1"/>
                </a:solidFill>
              </a:rPr>
              <a:t>color</a:t>
            </a:r>
            <a:r>
              <a:rPr lang="en-US" sz="2400" dirty="0" err="1" smtClean="0">
                <a:solidFill>
                  <a:schemeClr val="tx1"/>
                </a:solidFill>
              </a:rPr>
              <a:t>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direction: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ltr|rtl|initial|inherit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letter-spacing: </a:t>
            </a:r>
            <a:r>
              <a:rPr lang="en-US" sz="2400" dirty="0" err="1" smtClean="0">
                <a:solidFill>
                  <a:schemeClr val="tx1"/>
                </a:solidFill>
              </a:rPr>
              <a:t>normal|</a:t>
            </a:r>
            <a:r>
              <a:rPr lang="en-US" sz="2400" i="1" dirty="0" err="1" smtClean="0">
                <a:solidFill>
                  <a:schemeClr val="tx1"/>
                </a:solidFill>
              </a:rPr>
              <a:t>length</a:t>
            </a:r>
            <a:r>
              <a:rPr lang="en-US" sz="2400" dirty="0" err="1" smtClean="0">
                <a:solidFill>
                  <a:schemeClr val="tx1"/>
                </a:solidFill>
              </a:rPr>
              <a:t>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line-height: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normal|</a:t>
            </a:r>
            <a:r>
              <a:rPr lang="en-US" sz="2400" i="1" dirty="0" err="1" smtClean="0">
                <a:solidFill>
                  <a:schemeClr val="tx1"/>
                </a:solidFill>
              </a:rPr>
              <a:t>number</a:t>
            </a:r>
            <a:r>
              <a:rPr lang="en-US" sz="2400" dirty="0" err="1" smtClean="0">
                <a:solidFill>
                  <a:schemeClr val="tx1"/>
                </a:solidFill>
              </a:rPr>
              <a:t>|</a:t>
            </a:r>
            <a:r>
              <a:rPr lang="en-US" sz="2400" i="1" dirty="0" err="1" smtClean="0">
                <a:solidFill>
                  <a:schemeClr val="tx1"/>
                </a:solidFill>
              </a:rPr>
              <a:t>length</a:t>
            </a:r>
            <a:r>
              <a:rPr lang="en-US" sz="2400" dirty="0" err="1" smtClean="0">
                <a:solidFill>
                  <a:schemeClr val="tx1"/>
                </a:solidFill>
              </a:rPr>
              <a:t>|initial|inherit</a:t>
            </a:r>
            <a:r>
              <a:rPr lang="en-US" sz="2400" dirty="0" smtClean="0">
                <a:solidFill>
                  <a:schemeClr val="tx1"/>
                </a:solidFill>
              </a:rPr>
              <a:t>;(No Negative val.)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text-decoration: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none|underline|overline|line-through|initial|inherit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text-transform: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none|capitalize|uppercase|lowercase|initial|inherit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text-indent:</a:t>
            </a:r>
            <a:r>
              <a:rPr lang="en-US" sz="2400" dirty="0" smtClean="0">
                <a:solidFill>
                  <a:schemeClr val="tx1"/>
                </a:solidFill>
              </a:rPr>
              <a:t> </a:t>
            </a:r>
            <a:r>
              <a:rPr lang="en-US" sz="2400" i="1" dirty="0" err="1" smtClean="0">
                <a:solidFill>
                  <a:schemeClr val="tx1"/>
                </a:solidFill>
              </a:rPr>
              <a:t>length</a:t>
            </a:r>
            <a:r>
              <a:rPr lang="en-US" sz="2400" dirty="0" err="1" smtClean="0">
                <a:solidFill>
                  <a:schemeClr val="tx1"/>
                </a:solidFill>
              </a:rPr>
              <a:t>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165100" indent="-165100"/>
            <a:endParaRPr lang="en-US" sz="20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1470025"/>
          </a:xfrm>
        </p:spPr>
        <p:txBody>
          <a:bodyPr/>
          <a:lstStyle/>
          <a:p>
            <a:r>
              <a:rPr lang="en-US" u="sng" dirty="0" smtClean="0"/>
              <a:t>CSS Display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/>
          </a:bodyPr>
          <a:lstStyle/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 display property is the most important CSS property for controlling layout.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Every HTML element has a default display value depending on what type of element it is. The default display value for most elements is block or inline.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Properties-------    </a:t>
            </a:r>
            <a:r>
              <a:rPr lang="en-US" sz="2400" dirty="0" smtClean="0">
                <a:solidFill>
                  <a:srgbClr val="FF0000"/>
                </a:solidFill>
              </a:rPr>
              <a:t>display</a:t>
            </a:r>
            <a:r>
              <a:rPr lang="en-US" sz="2400" dirty="0" smtClean="0">
                <a:solidFill>
                  <a:schemeClr val="tx1"/>
                </a:solidFill>
              </a:rPr>
              <a:t> | </a:t>
            </a:r>
            <a:r>
              <a:rPr lang="en-US" sz="2400" dirty="0" smtClean="0">
                <a:solidFill>
                  <a:srgbClr val="FF0000"/>
                </a:solidFill>
              </a:rPr>
              <a:t>visibility</a:t>
            </a:r>
          </a:p>
          <a:p>
            <a:pPr marL="165100" indent="-165100" algn="l"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display:</a:t>
            </a:r>
            <a:r>
              <a:rPr lang="en-US" sz="2400" dirty="0" smtClean="0">
                <a:solidFill>
                  <a:schemeClr val="tx1"/>
                </a:solidFill>
              </a:rPr>
              <a:t> inline | block | none | inline-block | </a:t>
            </a:r>
            <a:r>
              <a:rPr lang="en-US" sz="2000" i="1" dirty="0" smtClean="0">
                <a:solidFill>
                  <a:schemeClr val="tx1"/>
                </a:solidFill>
              </a:rPr>
              <a:t>and many more…..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165100" indent="-165100" algn="l"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visibility:</a:t>
            </a:r>
            <a:r>
              <a:rPr lang="en-US" sz="2400" dirty="0" smtClean="0">
                <a:solidFill>
                  <a:schemeClr val="tx1"/>
                </a:solidFill>
              </a:rPr>
              <a:t> visible | hidden | collapse | initial | inherit;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841375"/>
          </a:xfrm>
        </p:spPr>
        <p:txBody>
          <a:bodyPr/>
          <a:lstStyle/>
          <a:p>
            <a:r>
              <a:rPr lang="en-US" u="sng" dirty="0" smtClean="0"/>
              <a:t>CSS Overflow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686800" cy="5943600"/>
          </a:xfrm>
        </p:spPr>
        <p:txBody>
          <a:bodyPr>
            <a:normAutofit/>
          </a:bodyPr>
          <a:lstStyle/>
          <a:p>
            <a:pPr marL="225425" indent="-225425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CSS overflow property controls what happens to content that is too big to fit into an area.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 overflow property specifies whether to clip content or to add scrollbars when the content of an element is too big to fit in a specified area.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overflow: </a:t>
            </a:r>
            <a:r>
              <a:rPr lang="en-US" sz="2400" dirty="0" err="1" smtClean="0">
                <a:solidFill>
                  <a:schemeClr val="tx1"/>
                </a:solidFill>
              </a:rPr>
              <a:t>visible|hidden|scroll|auto|initial|inherit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overflow-x: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visible|hidden|scroll|auto|initial|inherit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overflow-y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visible|hidden|scroll|auto|initial|inherit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765175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CSS Layout - Float and Clear</a:t>
            </a: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Float: </a:t>
            </a:r>
            <a:r>
              <a:rPr lang="en-US" sz="2400" dirty="0" smtClean="0">
                <a:solidFill>
                  <a:schemeClr val="tx1"/>
                </a:solidFill>
              </a:rPr>
              <a:t>This property specifies how an element should float.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	 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  </a:t>
            </a:r>
            <a:r>
              <a:rPr lang="en-US" sz="2400" dirty="0" smtClean="0">
                <a:solidFill>
                  <a:srgbClr val="FF0000"/>
                </a:solidFill>
              </a:rPr>
              <a:t>float: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none|left|right|initial|inherit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marL="1035050" indent="-1035050" algn="l"/>
            <a:r>
              <a:rPr lang="en-US" dirty="0" smtClean="0">
                <a:solidFill>
                  <a:srgbClr val="FF0000"/>
                </a:solidFill>
              </a:rPr>
              <a:t>Clear: </a:t>
            </a:r>
            <a:r>
              <a:rPr lang="en-US" sz="2400" dirty="0" smtClean="0">
                <a:solidFill>
                  <a:schemeClr val="tx1"/>
                </a:solidFill>
              </a:rPr>
              <a:t>The clear property lets specifies what elements can float beside the cleared element and on which side.</a:t>
            </a:r>
          </a:p>
          <a:p>
            <a:pPr marL="1035050" indent="-1035050" algn="l"/>
            <a:r>
              <a:rPr lang="en-US" sz="2400" dirty="0" smtClean="0">
                <a:solidFill>
                  <a:schemeClr val="tx1"/>
                </a:solidFill>
              </a:rPr>
              <a:t>	The most common way to use the clear property is after you have used a float property on an element.</a:t>
            </a:r>
          </a:p>
          <a:p>
            <a:pPr marL="1035050" indent="-1035050" algn="l"/>
            <a:endParaRPr lang="en-US" sz="2400" dirty="0" smtClean="0">
              <a:solidFill>
                <a:schemeClr val="tx1"/>
              </a:solidFill>
            </a:endParaRPr>
          </a:p>
          <a:p>
            <a:pPr marL="1035050" indent="-1035050" algn="l"/>
            <a:r>
              <a:rPr lang="en-US" sz="2400" dirty="0" smtClean="0">
                <a:solidFill>
                  <a:srgbClr val="FF0000"/>
                </a:solidFill>
              </a:rPr>
              <a:t>	clear: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none|left|right|both|initial|inherit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/>
          <a:lstStyle/>
          <a:p>
            <a:r>
              <a:rPr lang="en-US" dirty="0" smtClean="0"/>
              <a:t>What is CSS?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 anchor="t">
            <a:normAutofit/>
          </a:bodyPr>
          <a:lstStyle/>
          <a:p>
            <a:pPr marL="344488" indent="-344488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 CSS</a:t>
            </a:r>
            <a:r>
              <a:rPr lang="en-US" sz="2800" dirty="0" smtClean="0">
                <a:solidFill>
                  <a:schemeClr val="tx1"/>
                </a:solidFill>
              </a:rPr>
              <a:t> stands for </a:t>
            </a:r>
            <a:r>
              <a:rPr lang="en-US" sz="2800" b="1" dirty="0" smtClean="0">
                <a:solidFill>
                  <a:schemeClr val="tx1"/>
                </a:solidFill>
              </a:rPr>
              <a:t>C</a:t>
            </a:r>
            <a:r>
              <a:rPr lang="en-US" sz="2800" dirty="0" smtClean="0">
                <a:solidFill>
                  <a:schemeClr val="tx1"/>
                </a:solidFill>
              </a:rPr>
              <a:t>ascading </a:t>
            </a:r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tyle </a:t>
            </a:r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r>
              <a:rPr lang="en-US" sz="2800" dirty="0" smtClean="0">
                <a:solidFill>
                  <a:schemeClr val="tx1"/>
                </a:solidFill>
              </a:rPr>
              <a:t>heets.</a:t>
            </a:r>
          </a:p>
          <a:p>
            <a:pPr marL="344488" indent="-344488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CSS describes </a:t>
            </a:r>
            <a:r>
              <a:rPr lang="en-US" sz="2800" b="1" dirty="0" smtClean="0">
                <a:solidFill>
                  <a:schemeClr val="tx1"/>
                </a:solidFill>
              </a:rPr>
              <a:t>how HTML elements are to be displayed         on screen, paper, or in other media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4488" indent="-344488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CSS </a:t>
            </a:r>
            <a:r>
              <a:rPr lang="en-US" sz="2800" b="1" dirty="0" smtClean="0">
                <a:solidFill>
                  <a:schemeClr val="tx1"/>
                </a:solidFill>
              </a:rPr>
              <a:t>saves a lot of work</a:t>
            </a:r>
            <a:r>
              <a:rPr lang="en-US" sz="2800" dirty="0" smtClean="0">
                <a:solidFill>
                  <a:schemeClr val="tx1"/>
                </a:solidFill>
              </a:rPr>
              <a:t>. It can control the layout of   multiple web pages all at once</a:t>
            </a:r>
          </a:p>
          <a:p>
            <a:pPr marL="344488" indent="-344488"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1066800"/>
          </a:xfrm>
        </p:spPr>
        <p:txBody>
          <a:bodyPr/>
          <a:lstStyle/>
          <a:p>
            <a:r>
              <a:rPr lang="en-US" u="sng" dirty="0" smtClean="0"/>
              <a:t>CSS Position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4864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position: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static | absolute | fixed | relative | sticky | initial | inherit;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Example ….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element  {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err="1" smtClean="0">
                <a:solidFill>
                  <a:schemeClr val="tx1"/>
                </a:solidFill>
              </a:rPr>
              <a:t>position:sticky</a:t>
            </a:r>
            <a:r>
              <a:rPr lang="en-US" sz="2800" dirty="0" smtClean="0">
                <a:solidFill>
                  <a:schemeClr val="tx1"/>
                </a:solidFill>
              </a:rPr>
              <a:t>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left:20px;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top:12px;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bottom:15px;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right:15px;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7772400" cy="765175"/>
          </a:xfrm>
        </p:spPr>
        <p:txBody>
          <a:bodyPr/>
          <a:lstStyle/>
          <a:p>
            <a:r>
              <a:rPr lang="en-US" u="sng" dirty="0" smtClean="0"/>
              <a:t>CSS Animations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95400"/>
            <a:ext cx="8763000" cy="5181600"/>
          </a:xfrm>
        </p:spPr>
        <p:txBody>
          <a:bodyPr>
            <a:noAutofit/>
          </a:bodyPr>
          <a:lstStyle/>
          <a:p>
            <a:pPr marL="225425" indent="-225425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An animation lets an element gradually change from one style to another.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</a:rPr>
              <a:t>You can change as many CSS properties you want, as many times you want.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 use CSS animation, you must first specify some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keyframes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for the animation.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Keyframes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hold what styles the element will have at certain times.</a:t>
            </a:r>
          </a:p>
          <a:p>
            <a:pPr marL="225425" indent="-225425" algn="l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0"/>
            <a:ext cx="8686800" cy="990600"/>
          </a:xfrm>
        </p:spPr>
        <p:txBody>
          <a:bodyPr/>
          <a:lstStyle/>
          <a:p>
            <a:r>
              <a:rPr lang="en-US" u="sng" dirty="0" smtClean="0"/>
              <a:t>Basic Steps of Animation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 algn="l"/>
            <a:r>
              <a:rPr lang="en-US" sz="2800" u="sng" dirty="0" smtClean="0">
                <a:solidFill>
                  <a:srgbClr val="FF0000"/>
                </a:solidFill>
              </a:rPr>
              <a:t>Step 1:</a:t>
            </a:r>
            <a:r>
              <a:rPr lang="en-US" sz="2800" dirty="0" smtClean="0">
                <a:solidFill>
                  <a:srgbClr val="FF0000"/>
                </a:solidFill>
              </a:rPr>
              <a:t>   </a:t>
            </a:r>
            <a:r>
              <a:rPr lang="en-US" sz="2800" dirty="0" smtClean="0">
                <a:solidFill>
                  <a:schemeClr val="tx1"/>
                </a:solidFill>
              </a:rPr>
              <a:t>Define animation name in a element.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div{ animation-name : demo  }</a:t>
            </a:r>
          </a:p>
          <a:p>
            <a:pPr algn="l"/>
            <a:r>
              <a:rPr lang="en-US" sz="2800" u="sng" dirty="0" smtClean="0">
                <a:solidFill>
                  <a:srgbClr val="FF0000"/>
                </a:solidFill>
              </a:rPr>
              <a:t>Step 2:</a:t>
            </a:r>
            <a:r>
              <a:rPr lang="en-US" sz="2800" dirty="0" smtClean="0">
                <a:solidFill>
                  <a:srgbClr val="FF0000"/>
                </a:solidFill>
              </a:rPr>
              <a:t>   </a:t>
            </a:r>
            <a:r>
              <a:rPr lang="en-US" sz="2800" dirty="0" smtClean="0">
                <a:solidFill>
                  <a:schemeClr val="tx1"/>
                </a:solidFill>
              </a:rPr>
              <a:t>Define animation duration for  that particular 		     element in which animation applied.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400" b="1" u="sng" dirty="0" smtClean="0">
                <a:solidFill>
                  <a:srgbClr val="00B050"/>
                </a:solidFill>
              </a:rPr>
              <a:t>Note:</a:t>
            </a:r>
            <a:r>
              <a:rPr lang="en-US" sz="2400" dirty="0" smtClean="0"/>
              <a:t> 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 animation-duration property defines how long time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animation should take to complete. If the animation-duration property is not specified, no animation will occur, because the default value is 0s (0 seconds). 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endParaRPr lang="en-US" sz="2800" u="sng" dirty="0" smtClean="0">
              <a:solidFill>
                <a:srgbClr val="FF0000"/>
              </a:solidFill>
            </a:endParaRPr>
          </a:p>
          <a:p>
            <a:pPr algn="l"/>
            <a:r>
              <a:rPr lang="en-US" sz="2800" u="sng" dirty="0" smtClean="0">
                <a:solidFill>
                  <a:srgbClr val="FF0000"/>
                </a:solidFill>
              </a:rPr>
              <a:t>Step 3:</a:t>
            </a:r>
            <a:r>
              <a:rPr lang="en-US" sz="2800" dirty="0" smtClean="0">
                <a:solidFill>
                  <a:srgbClr val="FF0000"/>
                </a:solidFill>
              </a:rPr>
              <a:t>   </a:t>
            </a:r>
            <a:r>
              <a:rPr lang="en-US" sz="2800" dirty="0" smtClean="0">
                <a:solidFill>
                  <a:schemeClr val="tx1"/>
                </a:solidFill>
              </a:rPr>
              <a:t>Start coding in @</a:t>
            </a:r>
            <a:r>
              <a:rPr lang="en-US" sz="2800" dirty="0" err="1" smtClean="0">
                <a:solidFill>
                  <a:schemeClr val="tx1"/>
                </a:solidFill>
              </a:rPr>
              <a:t>keyframes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sz="2400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u="sng" dirty="0" smtClean="0"/>
              <a:t>The @</a:t>
            </a:r>
            <a:r>
              <a:rPr lang="en-US" u="sng" dirty="0" err="1" smtClean="0"/>
              <a:t>keyframes</a:t>
            </a:r>
            <a:r>
              <a:rPr lang="en-US" u="sng" dirty="0" smtClean="0"/>
              <a:t> </a:t>
            </a:r>
            <a:r>
              <a:rPr lang="en-US" u="sng" dirty="0" smtClean="0"/>
              <a:t>Rule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14400"/>
            <a:ext cx="8686800" cy="5715000"/>
          </a:xfrm>
        </p:spPr>
        <p:txBody>
          <a:bodyPr>
            <a:normAutofit/>
          </a:bodyPr>
          <a:lstStyle/>
          <a:p>
            <a:pPr marL="225425" indent="-225425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2"/>
                </a:solidFill>
              </a:rPr>
              <a:t>When you specify CSS styles inside the @</a:t>
            </a:r>
            <a:r>
              <a:rPr lang="en-US" sz="2800" dirty="0" err="1" smtClean="0">
                <a:solidFill>
                  <a:schemeClr val="accent2"/>
                </a:solidFill>
              </a:rPr>
              <a:t>keyframes</a:t>
            </a:r>
            <a:r>
              <a:rPr lang="en-US" sz="2800" dirty="0" smtClean="0">
                <a:solidFill>
                  <a:schemeClr val="accent2"/>
                </a:solidFill>
              </a:rPr>
              <a:t> rule, the animation will gradually change from the current style to the new style at certain times.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To get an animation to work, you must bind the animation to an element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</a:p>
          <a:p>
            <a:pPr marL="225425" indent="-225425" algn="l"/>
            <a:r>
              <a:rPr lang="en-US" sz="2800" dirty="0" smtClean="0">
                <a:solidFill>
                  <a:srgbClr val="002060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@</a:t>
            </a:r>
            <a:r>
              <a:rPr lang="en-US" sz="2800" dirty="0" err="1" smtClean="0">
                <a:solidFill>
                  <a:schemeClr val="tx1"/>
                </a:solidFill>
              </a:rPr>
              <a:t>keyframes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example</a:t>
            </a:r>
            <a:r>
              <a:rPr lang="en-US" sz="2800" dirty="0" smtClean="0">
                <a:solidFill>
                  <a:schemeClr val="tx1"/>
                </a:solidFill>
              </a:rPr>
              <a:t> {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    from {background-color: red;}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    to {background-color: yellow;}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}</a:t>
            </a:r>
          </a:p>
          <a:p>
            <a:pPr marL="225425" indent="-225425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 smtClean="0">
                <a:solidFill>
                  <a:schemeClr val="tx1"/>
                </a:solidFill>
              </a:rPr>
              <a:t>keywords "from" and "to" (which represents 0% (start) and 100% (complete)).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216025"/>
            <a:ext cx="5257800" cy="536575"/>
          </a:xfrm>
        </p:spPr>
        <p:txBody>
          <a:bodyPr>
            <a:noAutofit/>
          </a:bodyPr>
          <a:lstStyle/>
          <a:p>
            <a:r>
              <a:rPr lang="en-US" sz="3200" u="sng" dirty="0" smtClean="0"/>
              <a:t>Delay in Animation</a:t>
            </a:r>
            <a:endParaRPr lang="en-US" sz="3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686800" cy="5867400"/>
          </a:xfrm>
        </p:spPr>
        <p:txBody>
          <a:bodyPr>
            <a:normAutofit/>
          </a:bodyPr>
          <a:lstStyle/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We can change </a:t>
            </a:r>
            <a:r>
              <a:rPr lang="en-US" sz="2400" dirty="0" smtClean="0">
                <a:solidFill>
                  <a:schemeClr val="tx1"/>
                </a:solidFill>
              </a:rPr>
              <a:t>both the background-color and the position of the </a:t>
            </a:r>
            <a:r>
              <a:rPr lang="en-US" sz="2400" dirty="0" smtClean="0">
                <a:solidFill>
                  <a:schemeClr val="tx1"/>
                </a:solidFill>
              </a:rPr>
              <a:t>element of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 smtClean="0">
                <a:solidFill>
                  <a:schemeClr val="tx1"/>
                </a:solidFill>
              </a:rPr>
              <a:t>animation.</a:t>
            </a:r>
          </a:p>
          <a:p>
            <a:pPr marL="165100" indent="-1651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65100" indent="-1651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 </a:t>
            </a:r>
            <a:r>
              <a:rPr lang="en-US" sz="2400" dirty="0" smtClean="0">
                <a:solidFill>
                  <a:srgbClr val="FF0000"/>
                </a:solidFill>
              </a:rPr>
              <a:t>animation-delay</a:t>
            </a:r>
            <a:r>
              <a:rPr lang="en-US" sz="2400" dirty="0" smtClean="0">
                <a:solidFill>
                  <a:schemeClr val="tx1"/>
                </a:solidFill>
              </a:rPr>
              <a:t> property specifies a delay for the start of an animation</a:t>
            </a:r>
            <a:r>
              <a:rPr lang="en-US" sz="2400" dirty="0" smtClean="0">
                <a:solidFill>
                  <a:schemeClr val="tx1"/>
                </a:solidFill>
              </a:rPr>
              <a:t>. It defines in animated element ‘s properties.</a:t>
            </a:r>
          </a:p>
          <a:p>
            <a:pPr marL="165100" indent="-165100" algn="l"/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e.g.    </a:t>
            </a:r>
            <a:r>
              <a:rPr lang="en-US" sz="2400" dirty="0" smtClean="0">
                <a:solidFill>
                  <a:srgbClr val="FF0000"/>
                </a:solidFill>
              </a:rPr>
              <a:t>animation-delay:</a:t>
            </a:r>
            <a:r>
              <a:rPr lang="en-US" sz="2400" dirty="0" smtClean="0">
                <a:solidFill>
                  <a:schemeClr val="tx1"/>
                </a:solidFill>
              </a:rPr>
              <a:t>4s;</a:t>
            </a:r>
          </a:p>
          <a:p>
            <a:pPr marL="165100" indent="-165100" algn="l"/>
            <a:endParaRPr lang="en-US" sz="2400" dirty="0" smtClean="0">
              <a:solidFill>
                <a:schemeClr val="tx1"/>
              </a:solidFill>
            </a:endParaRPr>
          </a:p>
          <a:p>
            <a:pPr marL="165100" indent="-165100" algn="l">
              <a:tabLst>
                <a:tab pos="404813" algn="l"/>
              </a:tabLst>
            </a:pPr>
            <a:r>
              <a:rPr lang="en-US" sz="2400" u="sng" dirty="0" smtClean="0">
                <a:solidFill>
                  <a:srgbClr val="00B050"/>
                </a:solidFill>
              </a:rPr>
              <a:t>Note :  </a:t>
            </a:r>
            <a:r>
              <a:rPr lang="en-US" sz="2400" dirty="0" smtClean="0">
                <a:solidFill>
                  <a:schemeClr val="tx1"/>
                </a:solidFill>
              </a:rPr>
              <a:t>Negative </a:t>
            </a:r>
            <a:r>
              <a:rPr lang="en-US" sz="2400" dirty="0" smtClean="0">
                <a:solidFill>
                  <a:schemeClr val="tx1"/>
                </a:solidFill>
              </a:rPr>
              <a:t>values are also allowed. If using negative values, the  </a:t>
            </a:r>
            <a:r>
              <a:rPr lang="en-US" sz="2400" dirty="0" smtClean="0">
                <a:solidFill>
                  <a:schemeClr val="tx1"/>
                </a:solidFill>
              </a:rPr>
              <a:t>   animation will </a:t>
            </a:r>
            <a:r>
              <a:rPr lang="en-US" sz="2400" dirty="0" smtClean="0">
                <a:solidFill>
                  <a:schemeClr val="tx1"/>
                </a:solidFill>
              </a:rPr>
              <a:t>start as if it had already been playing for </a:t>
            </a:r>
            <a:r>
              <a:rPr lang="en-US" sz="2400" i="1" dirty="0" smtClean="0">
                <a:solidFill>
                  <a:schemeClr val="tx1"/>
                </a:solidFill>
              </a:rPr>
              <a:t>N</a:t>
            </a:r>
            <a:r>
              <a:rPr lang="en-US" sz="2400" dirty="0" smtClean="0">
                <a:solidFill>
                  <a:schemeClr val="tx1"/>
                </a:solidFill>
              </a:rPr>
              <a:t> seconds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165100" indent="-165100" algn="l">
              <a:tabLst>
                <a:tab pos="404813" algn="l"/>
              </a:tabLst>
            </a:pPr>
            <a:r>
              <a:rPr lang="en-US" sz="2400" dirty="0" smtClean="0">
                <a:solidFill>
                  <a:schemeClr val="tx1"/>
                </a:solidFill>
              </a:rPr>
              <a:t>   e.g</a:t>
            </a:r>
            <a:r>
              <a:rPr lang="en-US" sz="2400" dirty="0" smtClean="0">
                <a:solidFill>
                  <a:schemeClr val="tx1"/>
                </a:solidFill>
              </a:rPr>
              <a:t>.    </a:t>
            </a:r>
            <a:r>
              <a:rPr lang="en-US" sz="2400" dirty="0" smtClean="0">
                <a:solidFill>
                  <a:srgbClr val="FF0000"/>
                </a:solidFill>
              </a:rPr>
              <a:t>animation-delay:  </a:t>
            </a:r>
            <a:r>
              <a:rPr lang="en-US" sz="2800" b="1" dirty="0" smtClean="0">
                <a:solidFill>
                  <a:schemeClr val="tx1"/>
                </a:solidFill>
              </a:rPr>
              <a:t>-</a:t>
            </a:r>
            <a:r>
              <a:rPr lang="en-US" sz="2400" dirty="0" smtClean="0">
                <a:solidFill>
                  <a:schemeClr val="tx1"/>
                </a:solidFill>
              </a:rPr>
              <a:t>2s;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917575"/>
          </a:xfrm>
        </p:spPr>
        <p:txBody>
          <a:bodyPr>
            <a:noAutofit/>
          </a:bodyPr>
          <a:lstStyle/>
          <a:p>
            <a:r>
              <a:rPr lang="en-US" sz="3600" u="sng" dirty="0" smtClean="0"/>
              <a:t>How Many Times an Animation Should Run</a:t>
            </a:r>
            <a:br>
              <a:rPr lang="en-US" sz="3600" u="sng" dirty="0" smtClean="0"/>
            </a:br>
            <a:endParaRPr lang="en-US" sz="36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5562600"/>
          </a:xfrm>
        </p:spPr>
        <p:txBody>
          <a:bodyPr>
            <a:normAutofit/>
          </a:bodyPr>
          <a:lstStyle/>
          <a:p>
            <a:pPr marL="225425" indent="-225425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 </a:t>
            </a:r>
            <a:r>
              <a:rPr lang="en-US" sz="2800" dirty="0" smtClean="0">
                <a:solidFill>
                  <a:srgbClr val="FF0000"/>
                </a:solidFill>
              </a:rPr>
              <a:t>animation-iteration-count</a:t>
            </a:r>
            <a:r>
              <a:rPr lang="en-US" sz="2800" dirty="0" smtClean="0">
                <a:solidFill>
                  <a:schemeClr val="tx1"/>
                </a:solidFill>
              </a:rPr>
              <a:t> property specifies the </a:t>
            </a:r>
            <a:r>
              <a:rPr lang="en-US" sz="2800" dirty="0" smtClean="0">
                <a:solidFill>
                  <a:schemeClr val="tx1"/>
                </a:solidFill>
              </a:rPr>
              <a:t>number </a:t>
            </a:r>
            <a:r>
              <a:rPr lang="en-US" sz="2800" dirty="0" smtClean="0">
                <a:solidFill>
                  <a:schemeClr val="tx1"/>
                </a:solidFill>
              </a:rPr>
              <a:t>of times an animation should run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225425" indent="-225425"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e.g. </a:t>
            </a:r>
            <a:r>
              <a:rPr lang="en-US" sz="2800" dirty="0" smtClean="0">
                <a:solidFill>
                  <a:srgbClr val="FF0000"/>
                </a:solidFill>
              </a:rPr>
              <a:t>animation-iteration-count:</a:t>
            </a:r>
            <a:r>
              <a:rPr lang="en-US" sz="2800" dirty="0" smtClean="0">
                <a:solidFill>
                  <a:schemeClr val="tx1"/>
                </a:solidFill>
              </a:rPr>
              <a:t> 2;</a:t>
            </a:r>
          </a:p>
          <a:p>
            <a:pPr marL="225425" indent="-225425" algn="l"/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animation-iteration-count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chemeClr val="tx1"/>
                </a:solidFill>
              </a:rPr>
              <a:t> </a:t>
            </a:r>
            <a:r>
              <a:rPr lang="en-US" sz="2400" i="1" dirty="0" smtClean="0">
                <a:solidFill>
                  <a:schemeClr val="tx1"/>
                </a:solidFill>
              </a:rPr>
              <a:t>number </a:t>
            </a:r>
            <a:r>
              <a:rPr lang="en-US" sz="2400" dirty="0" smtClean="0">
                <a:solidFill>
                  <a:schemeClr val="tx1"/>
                </a:solidFill>
              </a:rPr>
              <a:t>| infinite | initial | inherit;</a:t>
            </a:r>
          </a:p>
          <a:p>
            <a:pPr marL="225425" indent="-225425"/>
            <a:endParaRPr lang="en-US" sz="2400" u="sng" dirty="0" smtClean="0">
              <a:solidFill>
                <a:schemeClr val="tx1"/>
              </a:solidFill>
            </a:endParaRPr>
          </a:p>
          <a:p>
            <a:pPr marL="225425" indent="-225425"/>
            <a:r>
              <a:rPr lang="en-US" sz="2800" u="sng" dirty="0" smtClean="0">
                <a:solidFill>
                  <a:srgbClr val="FF0000"/>
                </a:solidFill>
              </a:rPr>
              <a:t>animation-direction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The animation-direction property can have the following values: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normal</a:t>
            </a:r>
            <a:r>
              <a:rPr lang="en-US" sz="2000" dirty="0" smtClean="0">
                <a:solidFill>
                  <a:schemeClr val="tx1"/>
                </a:solidFill>
              </a:rPr>
              <a:t> - The animation is played as normal (forwards). This is default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reverse</a:t>
            </a:r>
            <a:r>
              <a:rPr lang="en-US" sz="2000" dirty="0" smtClean="0">
                <a:solidFill>
                  <a:schemeClr val="tx1"/>
                </a:solidFill>
              </a:rPr>
              <a:t> - The animation is played in reverse direction (backwards)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alternate</a:t>
            </a:r>
            <a:r>
              <a:rPr lang="en-US" sz="2000" dirty="0" smtClean="0">
                <a:solidFill>
                  <a:schemeClr val="tx1"/>
                </a:solidFill>
              </a:rPr>
              <a:t> - The animation is played forwards first, then backwards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alternate-reverse</a:t>
            </a:r>
            <a:r>
              <a:rPr lang="en-US" sz="2000" dirty="0" smtClean="0">
                <a:solidFill>
                  <a:schemeClr val="tx1"/>
                </a:solidFill>
              </a:rPr>
              <a:t> - The animation is played backwards first, then </a:t>
            </a:r>
            <a:r>
              <a:rPr lang="en-US" sz="2000" dirty="0" smtClean="0">
                <a:solidFill>
                  <a:schemeClr val="tx1"/>
                </a:solidFill>
              </a:rPr>
              <a:t>forwards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 		         e.g. </a:t>
            </a:r>
            <a:r>
              <a:rPr lang="en-US" sz="2000" dirty="0" smtClean="0">
                <a:solidFill>
                  <a:srgbClr val="FF0000"/>
                </a:solidFill>
              </a:rPr>
              <a:t>animation-direction: </a:t>
            </a:r>
            <a:r>
              <a:rPr lang="en-US" sz="2000" dirty="0" smtClean="0">
                <a:solidFill>
                  <a:schemeClr val="tx1"/>
                </a:solidFill>
              </a:rPr>
              <a:t>reverse;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765175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animation-timing-function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066800"/>
            <a:ext cx="8610600" cy="5562600"/>
          </a:xfrm>
        </p:spPr>
        <p:txBody>
          <a:bodyPr>
            <a:normAutofit/>
          </a:bodyPr>
          <a:lstStyle/>
          <a:p>
            <a:pPr marL="165100" indent="-1651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 animation-timing-function property specifies the speed curve of the animation.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ease</a:t>
            </a:r>
            <a:r>
              <a:rPr lang="en-US" sz="2800" dirty="0" smtClean="0">
                <a:solidFill>
                  <a:schemeClr val="tx1"/>
                </a:solidFill>
              </a:rPr>
              <a:t> - Specifies an animation with a slow start, then fast, then end slowly (this is default)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linear</a:t>
            </a:r>
            <a:r>
              <a:rPr lang="en-US" sz="2800" dirty="0" smtClean="0">
                <a:solidFill>
                  <a:schemeClr val="tx1"/>
                </a:solidFill>
              </a:rPr>
              <a:t> - Specifies an animation with the same speed from start to end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ease-in</a:t>
            </a:r>
            <a:r>
              <a:rPr lang="en-US" sz="2800" dirty="0" smtClean="0">
                <a:solidFill>
                  <a:schemeClr val="tx1"/>
                </a:solidFill>
              </a:rPr>
              <a:t> - Specifies an animation with a slow start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ease-out</a:t>
            </a:r>
            <a:r>
              <a:rPr lang="en-US" sz="2800" dirty="0" smtClean="0">
                <a:solidFill>
                  <a:schemeClr val="tx1"/>
                </a:solidFill>
              </a:rPr>
              <a:t> - Specifies an animation with a slow end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ease-in-out</a:t>
            </a:r>
            <a:r>
              <a:rPr lang="en-US" sz="2800" dirty="0" smtClean="0">
                <a:solidFill>
                  <a:schemeClr val="tx1"/>
                </a:solidFill>
              </a:rPr>
              <a:t> - Specifies an animation with a slow start and </a:t>
            </a:r>
            <a:r>
              <a:rPr lang="en-US" sz="2800" dirty="0" smtClean="0">
                <a:solidFill>
                  <a:schemeClr val="tx1"/>
                </a:solidFill>
              </a:rPr>
              <a:t>end</a:t>
            </a:r>
          </a:p>
          <a:p>
            <a:pPr marL="165100" indent="-165100" algn="l"/>
            <a:r>
              <a:rPr lang="en-US" sz="2800" dirty="0" smtClean="0">
                <a:solidFill>
                  <a:schemeClr val="tx1"/>
                </a:solidFill>
              </a:rPr>
              <a:t>		e.g.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animation-timing-function: </a:t>
            </a:r>
            <a:r>
              <a:rPr lang="en-US" sz="2800" dirty="0" smtClean="0">
                <a:solidFill>
                  <a:schemeClr val="tx1"/>
                </a:solidFill>
              </a:rPr>
              <a:t>ease;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765175"/>
          </a:xfrm>
        </p:spPr>
        <p:txBody>
          <a:bodyPr/>
          <a:lstStyle/>
          <a:p>
            <a:r>
              <a:rPr lang="en-US" u="sng" dirty="0" smtClean="0"/>
              <a:t>Animation Shorthand </a:t>
            </a:r>
            <a:r>
              <a:rPr lang="en-US" u="sng" dirty="0" smtClean="0"/>
              <a:t>Property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828800"/>
            <a:ext cx="7924800" cy="46482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    animation-name: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    animation-duration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    animation-timing-function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    animation-delay: 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    animation-iteration-count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rgbClr val="FF0000"/>
                </a:solidFill>
              </a:rPr>
              <a:t/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    animation-direction: 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     </a:t>
            </a:r>
          </a:p>
          <a:p>
            <a:pPr algn="l"/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e.g.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animation: 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example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5s  linear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2s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infinite 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alternate;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Three Ways to Insert CSS</a:t>
            </a:r>
            <a:br>
              <a:rPr lang="en-US" sz="4000" u="sng" dirty="0" smtClean="0"/>
            </a:b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7239000" cy="2209800"/>
          </a:xfrm>
        </p:spPr>
        <p:txBody>
          <a:bodyPr>
            <a:noAutofit/>
          </a:bodyPr>
          <a:lstStyle/>
          <a:p>
            <a:pPr algn="l">
              <a:lnSpc>
                <a:spcPct val="3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External style sheet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&lt;link </a:t>
            </a:r>
            <a:r>
              <a:rPr lang="en-US" sz="2000" dirty="0" err="1" smtClean="0">
                <a:solidFill>
                  <a:srgbClr val="FF0000"/>
                </a:solidFill>
              </a:rPr>
              <a:t>rel</a:t>
            </a:r>
            <a:r>
              <a:rPr lang="en-US" sz="2000" dirty="0" smtClean="0">
                <a:solidFill>
                  <a:srgbClr val="FF0000"/>
                </a:solidFill>
              </a:rPr>
              <a:t>="</a:t>
            </a:r>
            <a:r>
              <a:rPr lang="en-US" sz="2000" dirty="0" err="1" smtClean="0">
                <a:solidFill>
                  <a:srgbClr val="FF0000"/>
                </a:solidFill>
              </a:rPr>
              <a:t>stylesheet</a:t>
            </a:r>
            <a:r>
              <a:rPr lang="en-US" sz="2000" dirty="0" smtClean="0">
                <a:solidFill>
                  <a:srgbClr val="FF0000"/>
                </a:solidFill>
              </a:rPr>
              <a:t>"  type="text/</a:t>
            </a:r>
            <a:r>
              <a:rPr lang="en-US" sz="2000" dirty="0" err="1" smtClean="0">
                <a:solidFill>
                  <a:srgbClr val="FF0000"/>
                </a:solidFill>
              </a:rPr>
              <a:t>css</a:t>
            </a:r>
            <a:r>
              <a:rPr lang="en-US" sz="2000" dirty="0" smtClean="0">
                <a:solidFill>
                  <a:srgbClr val="FF0000"/>
                </a:solidFill>
              </a:rPr>
              <a:t>"  </a:t>
            </a:r>
            <a:r>
              <a:rPr lang="en-US" sz="2000" dirty="0" err="1" smtClean="0">
                <a:solidFill>
                  <a:srgbClr val="FF0000"/>
                </a:solidFill>
              </a:rPr>
              <a:t>href</a:t>
            </a:r>
            <a:r>
              <a:rPr lang="en-US" sz="2000" dirty="0" smtClean="0">
                <a:solidFill>
                  <a:srgbClr val="FF0000"/>
                </a:solidFill>
              </a:rPr>
              <a:t>="mystyle.css"&gt;</a:t>
            </a:r>
            <a:br>
              <a:rPr lang="en-US" sz="2000" dirty="0" smtClean="0">
                <a:solidFill>
                  <a:srgbClr val="FF0000"/>
                </a:solidFill>
              </a:rPr>
            </a:br>
            <a:endParaRPr lang="en-US" sz="2000" dirty="0" smtClean="0">
              <a:solidFill>
                <a:srgbClr val="FF0000"/>
              </a:solidFill>
            </a:endParaRPr>
          </a:p>
          <a:p>
            <a:pPr algn="l">
              <a:lnSpc>
                <a:spcPct val="3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Internal style sheet</a:t>
            </a:r>
          </a:p>
          <a:p>
            <a:pPr algn="l">
              <a:lnSpc>
                <a:spcPct val="30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Inline style</a:t>
            </a:r>
          </a:p>
          <a:p>
            <a:pPr algn="l">
              <a:lnSpc>
                <a:spcPct val="300000"/>
              </a:lnSpc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CSS Syntax</a:t>
            </a:r>
            <a:endParaRPr lang="en-US" dirty="0"/>
          </a:p>
        </p:txBody>
      </p:sp>
      <p:pic>
        <p:nvPicPr>
          <p:cNvPr id="5" name="Content Placeholder 4" descr="selector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659" y="1905000"/>
            <a:ext cx="7192141" cy="1504156"/>
          </a:xfrm>
        </p:spPr>
      </p:pic>
      <p:sp>
        <p:nvSpPr>
          <p:cNvPr id="6" name="TextBox 5"/>
          <p:cNvSpPr txBox="1"/>
          <p:nvPr/>
        </p:nvSpPr>
        <p:spPr>
          <a:xfrm>
            <a:off x="3048000" y="4191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CSS Comments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752600" y="4919008"/>
            <a:ext cx="655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 {</a:t>
            </a:r>
            <a:br>
              <a:rPr lang="en-US" sz="2400" dirty="0" smtClean="0"/>
            </a:br>
            <a:r>
              <a:rPr lang="en-US" sz="2400" dirty="0" smtClean="0"/>
              <a:t>    color: red;</a:t>
            </a:r>
            <a:br>
              <a:rPr lang="en-US" sz="2400" dirty="0" smtClean="0"/>
            </a:br>
            <a:r>
              <a:rPr lang="en-US" sz="2400" dirty="0" smtClean="0"/>
              <a:t>    /* This is a single-line comment */</a:t>
            </a:r>
            <a:br>
              <a:rPr lang="en-US" sz="2400" dirty="0" smtClean="0"/>
            </a:br>
            <a:r>
              <a:rPr lang="en-US" sz="2400" dirty="0" smtClean="0"/>
              <a:t>    text-align: center;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CSS selectors are used to "find" (or select) HTML elements based on their element name, id, class, attribute, and more.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31242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Types of Selectors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657600"/>
            <a:ext cx="5029200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41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The element Selector</a:t>
            </a:r>
          </a:p>
          <a:p>
            <a:pPr indent="2841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The id Selector</a:t>
            </a:r>
          </a:p>
          <a:p>
            <a:pPr indent="2841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The class Selector</a:t>
            </a:r>
          </a:p>
          <a:p>
            <a:pPr indent="284163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Grouping Selectors</a:t>
            </a:r>
          </a:p>
          <a:p>
            <a:pPr indent="284163">
              <a:lnSpc>
                <a:spcPct val="150000"/>
              </a:lnSpc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u="sng" dirty="0" smtClean="0"/>
              <a:t>CSS Background Properties: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371600"/>
            <a:ext cx="8915400" cy="5029200"/>
          </a:xfrm>
        </p:spPr>
        <p:txBody>
          <a:bodyPr>
            <a:normAutofit lnSpcReduction="10000"/>
          </a:bodyPr>
          <a:lstStyle/>
          <a:p>
            <a:pPr indent="225425" algn="l">
              <a:buFont typeface="Arial" pitchFamily="34" charset="0"/>
              <a:buChar char="•"/>
            </a:pPr>
            <a:r>
              <a:rPr lang="en-US" dirty="0" smtClean="0"/>
              <a:t>background-color</a:t>
            </a:r>
          </a:p>
          <a:p>
            <a:pPr indent="225425" algn="l">
              <a:buFont typeface="Arial" pitchFamily="34" charset="0"/>
              <a:buChar char="•"/>
            </a:pPr>
            <a:r>
              <a:rPr lang="en-US" dirty="0" smtClean="0"/>
              <a:t>background-image</a:t>
            </a:r>
          </a:p>
          <a:p>
            <a:pPr indent="225425" algn="l"/>
            <a:r>
              <a:rPr lang="en-US" sz="2400" dirty="0" smtClean="0">
                <a:solidFill>
                  <a:srgbClr val="FF0000"/>
                </a:solidFill>
              </a:rPr>
              <a:t>background-image: </a:t>
            </a:r>
            <a:r>
              <a:rPr lang="en-US" sz="2400" dirty="0" err="1" smtClean="0">
                <a:solidFill>
                  <a:srgbClr val="FF0000"/>
                </a:solidFill>
              </a:rPr>
              <a:t>url</a:t>
            </a:r>
            <a:r>
              <a:rPr lang="en-US" sz="2400" dirty="0" smtClean="0">
                <a:solidFill>
                  <a:srgbClr val="FF0000"/>
                </a:solidFill>
              </a:rPr>
              <a:t>("paper.gif");</a:t>
            </a:r>
          </a:p>
          <a:p>
            <a:pPr indent="225425" algn="l">
              <a:buFont typeface="Arial" pitchFamily="34" charset="0"/>
              <a:buChar char="•"/>
            </a:pPr>
            <a:r>
              <a:rPr lang="en-US" dirty="0" smtClean="0"/>
              <a:t>background-repeat</a:t>
            </a:r>
          </a:p>
          <a:p>
            <a:pPr indent="225425" algn="l"/>
            <a:r>
              <a:rPr lang="en-US" sz="2400" dirty="0" smtClean="0">
                <a:solidFill>
                  <a:srgbClr val="FF0000"/>
                </a:solidFill>
              </a:rPr>
              <a:t>background-repeat: repeat-x;</a:t>
            </a:r>
          </a:p>
          <a:p>
            <a:pPr indent="225425" algn="l">
              <a:buFont typeface="Arial" pitchFamily="34" charset="0"/>
              <a:buChar char="•"/>
            </a:pPr>
            <a:r>
              <a:rPr lang="en-US" dirty="0" smtClean="0"/>
              <a:t>background-attachment</a:t>
            </a:r>
          </a:p>
          <a:p>
            <a:pPr indent="225425" algn="l"/>
            <a:r>
              <a:rPr lang="en-US" sz="2400" dirty="0" smtClean="0">
                <a:solidFill>
                  <a:srgbClr val="FF0000"/>
                </a:solidFill>
              </a:rPr>
              <a:t>background-attachment: </a:t>
            </a:r>
            <a:r>
              <a:rPr lang="en-US" sz="2400" dirty="0" err="1" smtClean="0">
                <a:solidFill>
                  <a:srgbClr val="FF0000"/>
                </a:solidFill>
              </a:rPr>
              <a:t>scroll|fixed|local|initial|inherit</a:t>
            </a:r>
            <a:r>
              <a:rPr lang="en-US" sz="2400" dirty="0" smtClean="0">
                <a:solidFill>
                  <a:srgbClr val="FF0000"/>
                </a:solidFill>
              </a:rPr>
              <a:t>;</a:t>
            </a:r>
          </a:p>
          <a:p>
            <a:pPr indent="225425" algn="l">
              <a:buFont typeface="Arial" pitchFamily="34" charset="0"/>
              <a:buChar char="•"/>
            </a:pPr>
            <a:r>
              <a:rPr lang="en-US" dirty="0" smtClean="0"/>
              <a:t>background-position</a:t>
            </a:r>
          </a:p>
          <a:p>
            <a:pPr indent="225425" algn="l"/>
            <a:r>
              <a:rPr lang="en-US" sz="2400" dirty="0" smtClean="0">
                <a:solidFill>
                  <a:srgbClr val="FF0000"/>
                </a:solidFill>
              </a:rPr>
              <a:t>left top ,left center, left bottom, right top, right center, right bottom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  center top, center </a:t>
            </a:r>
            <a:r>
              <a:rPr lang="en-US" sz="2400" dirty="0" err="1" smtClean="0">
                <a:solidFill>
                  <a:srgbClr val="FF0000"/>
                </a:solidFill>
              </a:rPr>
              <a:t>center</a:t>
            </a:r>
            <a:r>
              <a:rPr lang="en-US" sz="2400" dirty="0" smtClean="0">
                <a:solidFill>
                  <a:srgbClr val="FF0000"/>
                </a:solidFill>
              </a:rPr>
              <a:t>, center bottom</a:t>
            </a:r>
          </a:p>
          <a:p>
            <a:pPr indent="225425" algn="l">
              <a:buFont typeface="Arial" pitchFamily="34" charset="0"/>
              <a:buChar char="•"/>
            </a:pPr>
            <a:endParaRPr lang="en-US" dirty="0" smtClean="0"/>
          </a:p>
          <a:p>
            <a:pPr indent="225425" algn="l">
              <a:buFont typeface="Arial" pitchFamily="34" charset="0"/>
              <a:buChar char="•"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dirty="0" smtClean="0"/>
              <a:t>CSS Border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95400"/>
            <a:ext cx="6400800" cy="1752600"/>
          </a:xfrm>
        </p:spPr>
        <p:txBody>
          <a:bodyPr>
            <a:noAutofit/>
          </a:bodyPr>
          <a:lstStyle/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dotted - Defines a dotted border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dashed - Defines a dashed border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solid - Defines a solid border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double - Defines a double border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groove - Defines a 3D grooved border. The effect depends on the border-color value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ridge - Defines a 3D ridged border. The effect depends on the border-color value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inset - Defines a 3D inset border. The effect depends on the border-color value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outset - Defines a 3D outset border. The effect depends on the border-color value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none - Defines no border</a:t>
            </a:r>
          </a:p>
          <a:p>
            <a:pPr marL="165100" indent="-1651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hidden - Defines a hidden border</a:t>
            </a:r>
          </a:p>
          <a:p>
            <a:pPr marL="165100" indent="-165100" algn="l">
              <a:buFont typeface="Arial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Border - Shorthand Property</a:t>
            </a:r>
            <a:br>
              <a:rPr lang="en-US" sz="4000" u="sng" dirty="0" smtClean="0"/>
            </a:b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border-width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border-style (required)</a:t>
            </a: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border-color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u="sng" dirty="0" smtClean="0"/>
              <a:t>CSS Margins</a:t>
            </a:r>
            <a:endParaRPr lang="en-US" sz="40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0574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margin-top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margin-right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margin-bottom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margin-left</a:t>
            </a:r>
          </a:p>
          <a:p>
            <a:pPr algn="l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512</Words>
  <Application>Microsoft Office PowerPoint</Application>
  <PresentationFormat>On-screen Show (4:3)</PresentationFormat>
  <Paragraphs>190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CSS</vt:lpstr>
      <vt:lpstr>What is CSS?</vt:lpstr>
      <vt:lpstr>Three Ways to Insert CSS </vt:lpstr>
      <vt:lpstr>CSS Syntax</vt:lpstr>
      <vt:lpstr>CSS Selectors</vt:lpstr>
      <vt:lpstr>CSS Background Properties:</vt:lpstr>
      <vt:lpstr>CSS Border</vt:lpstr>
      <vt:lpstr>Border - Shorthand Property </vt:lpstr>
      <vt:lpstr>CSS Margins</vt:lpstr>
      <vt:lpstr>Tables</vt:lpstr>
      <vt:lpstr>CSS Padding</vt:lpstr>
      <vt:lpstr>The CSS Box Model    </vt:lpstr>
      <vt:lpstr>CSS Height and Width</vt:lpstr>
      <vt:lpstr>Color Values</vt:lpstr>
      <vt:lpstr>HSL Value hsl(hue, saturation, lightness)  </vt:lpstr>
      <vt:lpstr>Fonts</vt:lpstr>
      <vt:lpstr>CSS Display</vt:lpstr>
      <vt:lpstr>CSS Overflow</vt:lpstr>
      <vt:lpstr>CSS Layout - Float and Clear</vt:lpstr>
      <vt:lpstr>CSS Position</vt:lpstr>
      <vt:lpstr>CSS Animations</vt:lpstr>
      <vt:lpstr>Basic Steps of Animation</vt:lpstr>
      <vt:lpstr>The @keyframes Rule</vt:lpstr>
      <vt:lpstr>Delay in Animation</vt:lpstr>
      <vt:lpstr>How Many Times an Animation Should Run </vt:lpstr>
      <vt:lpstr>animation-timing-function</vt:lpstr>
      <vt:lpstr>Animation Shorthand Property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Avinash</dc:creator>
  <cp:lastModifiedBy>Avinash</cp:lastModifiedBy>
  <cp:revision>60</cp:revision>
  <dcterms:created xsi:type="dcterms:W3CDTF">2006-08-16T00:00:00Z</dcterms:created>
  <dcterms:modified xsi:type="dcterms:W3CDTF">2017-12-30T08:02:07Z</dcterms:modified>
</cp:coreProperties>
</file>