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31.xml" ContentType="application/vnd.openxmlformats-officedocument.presentationml.notesSlide+xml"/>
  <Override PartName="/ppt/notesSlides/_rels/notesSlide3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0.xml.rels" ContentType="application/vnd.openxmlformats-package.relationships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wmf" ContentType="image/x-wmf"/>
  <Override PartName="/ppt/media/image11.png" ContentType="image/png"/>
  <Override PartName="/ppt/media/image4.png" ContentType="image/png"/>
  <Override PartName="/ppt/media/image3.png" ContentType="image/png"/>
  <Override PartName="/ppt/media/image2.wmf" ContentType="image/x-wmf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436475" cy="6994525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D9852244-B88E-4725-9014-0E273BAA6548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3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571680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01/01/18 18:51:40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5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F3F874B2-D9D4-402A-B3D3-D59D5EA5E97E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3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571680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01/01/18 18:51:40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C0CBBB9E-8BD9-4304-8BDB-F0876DAD1BE3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/>
          <a:p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3"/>
          <p:cNvSpPr/>
          <p:nvPr/>
        </p:nvSpPr>
        <p:spPr>
          <a:xfrm>
            <a:off x="0" y="8686800"/>
            <a:ext cx="592020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marL="571680">
              <a:lnSpc>
                <a:spcPct val="100000"/>
              </a:lnSpc>
            </a:pPr>
            <a:r>
              <a:rPr b="0" lang="en-IN" sz="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© 2014 Microsoft Corporation. All rights reserved. MICROSOFT MAKES NO WARRANTIES, EXPRESS, IMPLIED OR STATUTORY, AS TO THE INFORMATION IN THIS PRESENTATION.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4"/>
          <p:cNvSpPr/>
          <p:nvPr/>
        </p:nvSpPr>
        <p:spPr>
          <a:xfrm>
            <a:off x="388476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01/01/18 18:51:40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5"/>
          <p:cNvSpPr/>
          <p:nvPr/>
        </p:nvSpPr>
        <p:spPr>
          <a:xfrm>
            <a:off x="5909400" y="8685360"/>
            <a:ext cx="94644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B0F801F5-CC09-4A4D-8212-7D4A9D70D20B}" type="slidenum"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egoe UI"/>
                <a:ea typeface="+mn-ea"/>
              </a:rPr>
              <a:t>&lt;number&gt;</a:t>
            </a:fld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0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621720" y="279000"/>
            <a:ext cx="11192400" cy="541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21720" y="279000"/>
            <a:ext cx="11192400" cy="541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21720" y="279000"/>
            <a:ext cx="11192400" cy="541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3675960" y="1636200"/>
            <a:ext cx="5083560" cy="4056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21720" y="279000"/>
            <a:ext cx="11192400" cy="541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172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405612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356880" y="375552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356880" y="1636560"/>
            <a:ext cx="546156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21720" y="3755520"/>
            <a:ext cx="11192400" cy="19346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wm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1.png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07c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 rot="5400000">
            <a:off x="9394560" y="3049920"/>
            <a:ext cx="6994440" cy="893520"/>
          </a:xfrm>
          <a:prstGeom prst="rect">
            <a:avLst/>
          </a:prstGeom>
          <a:ln>
            <a:noFill/>
          </a:ln>
        </p:spPr>
      </p:pic>
      <p:pic>
        <p:nvPicPr>
          <p:cNvPr id="1" name="Picture 2" descr=""/>
          <p:cNvPicPr/>
          <p:nvPr/>
        </p:nvPicPr>
        <p:blipFill>
          <a:blip r:embed="rId3"/>
          <a:stretch/>
        </p:blipFill>
        <p:spPr>
          <a:xfrm>
            <a:off x="6294600" y="2125800"/>
            <a:ext cx="5533560" cy="41547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2"/>
          <a:stretch/>
        </p:blipFill>
        <p:spPr>
          <a:xfrm rot="5400000">
            <a:off x="9394560" y="3049920"/>
            <a:ext cx="6994440" cy="89352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6" descr=""/>
          <p:cNvPicPr/>
          <p:nvPr/>
        </p:nvPicPr>
        <p:blipFill>
          <a:blip r:embed="rId2"/>
          <a:stretch/>
        </p:blipFill>
        <p:spPr>
          <a:xfrm rot="5400000">
            <a:off x="9394560" y="3049920"/>
            <a:ext cx="6994440" cy="893520"/>
          </a:xfrm>
          <a:prstGeom prst="rect">
            <a:avLst/>
          </a:prstGeom>
          <a:ln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"/>
          <p:cNvPicPr/>
          <p:nvPr/>
        </p:nvPicPr>
        <p:blipFill>
          <a:blip r:embed="rId2"/>
          <a:stretch/>
        </p:blipFill>
        <p:spPr>
          <a:xfrm rot="5400000">
            <a:off x="9394560" y="3049920"/>
            <a:ext cx="6994440" cy="893520"/>
          </a:xfrm>
          <a:prstGeom prst="rect">
            <a:avLst/>
          </a:prstGeom>
          <a:ln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3"/>
          <a:stretch/>
        </p:blipFill>
        <p:spPr>
          <a:xfrm>
            <a:off x="4703040" y="5897160"/>
            <a:ext cx="7196760" cy="1096560"/>
          </a:xfrm>
          <a:prstGeom prst="rect">
            <a:avLst/>
          </a:prstGeom>
          <a:ln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21720" y="279000"/>
            <a:ext cx="11192400" cy="1167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21720" y="1636560"/>
            <a:ext cx="11192400" cy="40561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msdn.microsoft.com/library/0779sbks(v=vs.94).aspx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79600" y="2811600"/>
            <a:ext cx="73144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Naming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365760" y="1371600"/>
            <a:ext cx="11703600" cy="306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 function can have any name, but there are a couple guidelines that must be considered: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07c10"/>
              </a:buClr>
              <a:buSzPct val="90000"/>
              <a:buFont typeface="Segoe UI Light"/>
              <a:buAutoNum type="arabicPeriod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Don’t use any of the reserved words defined by JavaScript standards.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51372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See the full list of JavaScript reserved words by </a:t>
            </a:r>
            <a:r>
              <a:rPr b="0" lang="en-IN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egoe UI"/>
                <a:hlinkClick r:id="rId1"/>
              </a:rPr>
              <a:t>clicking here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107c10"/>
              </a:buClr>
              <a:buSzPct val="90000"/>
              <a:buFont typeface="Segoe UI Light"/>
              <a:buAutoNum type="arabicPeriod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The name must be made of letters, digits, underscores, or dollar signs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51372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 can’t start with a number though!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11" dur="indefinite" restart="never" nodeType="tmRoot">
          <p:childTnLst>
            <p:seq>
              <p:cTn id="112" dur="indefinite" nodeType="mainSeq"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196">
                                            <p:txEl>
                                              <p:pRg st="0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196">
                                            <p:txEl>
                                              <p:pRg st="331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Definition and Execution of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65760" y="1371600"/>
            <a:ext cx="11703600" cy="131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1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NOTE: 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 definition doesn’t perform any of a function’s statements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When a function is called, the browser will execute all of the statements within the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901800" y="3178800"/>
            <a:ext cx="8228880" cy="168948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1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doSomethingAwesome</a:t>
            </a:r>
            <a:r>
              <a:rPr b="0" lang="en-IN" sz="21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1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 name = prompt(“What is your name?”);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alert</a:t>
            </a:r>
            <a:r>
              <a:rPr b="0" lang="en-IN" sz="21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1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name + “, you just did something awesome!"</a:t>
            </a:r>
            <a:r>
              <a:rPr b="0" lang="en-IN" sz="21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1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852840" y="2751120"/>
            <a:ext cx="369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Defining the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960480" y="5411160"/>
            <a:ext cx="8228880" cy="69984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input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="button"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value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="Click Me"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onclick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doSomethingAwesome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852840" y="4944960"/>
            <a:ext cx="3690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Calling the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500"/>
                                        <p:tgtEl>
                                          <p:spTgt spid="198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6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500"/>
                                        <p:tgtEl>
                                          <p:spTgt spid="198">
                                            <p:txEl>
                                              <p:pRg st="160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in">
                                      <p:cBhvr additive="repl">
                                        <p:cTn id="151" dur="500"/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65760" y="1371600"/>
            <a:ext cx="11703600" cy="244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3c3c3c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Scripts have to temporarily store pieces of information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3c3c3c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These bits of data can be stored as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3c3c3c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It’s called a variable because its values can vary every time a program is 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3c3c3c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Variables can be defined using the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var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syntax with a unique keyword, such as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height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or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width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3" dur="500"/>
                                        <p:tgtEl>
                                          <p:spTgt spid="204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6" dur="500"/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500"/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4" dur="500"/>
                                        <p:tgtEl>
                                          <p:spTgt spid="204">
                                            <p:txEl>
                                              <p:pRg st="274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How to Declare a Variable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587040" y="2658960"/>
            <a:ext cx="5294520" cy="101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</a:t>
            </a:r>
            <a:r>
              <a:rPr b="0" lang="en-IN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4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height = 6;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 rot="5400000">
            <a:off x="3662640" y="350316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 rot="5400000">
            <a:off x="5518080" y="350316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 flipH="1" rot="16200000">
            <a:off x="8172720" y="3510720"/>
            <a:ext cx="596880" cy="478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0" name="CustomShape 6"/>
          <p:cNvSpPr/>
          <p:nvPr/>
        </p:nvSpPr>
        <p:spPr>
          <a:xfrm>
            <a:off x="3094200" y="4048560"/>
            <a:ext cx="1224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 keyword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4957200" y="4048560"/>
            <a:ext cx="1224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8099280" y="4048560"/>
            <a:ext cx="12243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 value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 rot="5400000">
            <a:off x="7015320" y="350316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6405120" y="4048560"/>
            <a:ext cx="1330560" cy="91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assignment operator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5" dur="indefinite" restart="never" nodeType="tmRoot">
          <p:childTnLst>
            <p:seq>
              <p:cTn id="1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Rules for Naming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3280" y="1440000"/>
            <a:ext cx="3489120" cy="241236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 names must start with a letter, dollar sign ($), or an underscore (_).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It must NOT start with a number.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465800" y="1440000"/>
            <a:ext cx="3510720" cy="244080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 names can contain letters, numbers, dollar signs, and underscores, but NOT dashes (-) or periods (.).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8352000" y="1440000"/>
            <a:ext cx="3504600" cy="243900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You cannot use keywords or reserved words.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503280" y="4106880"/>
            <a:ext cx="3504600" cy="243756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Variables are case sensitive, which means that 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thisVariable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 is different from 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ThisVariable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465800" y="4106880"/>
            <a:ext cx="3510720" cy="244080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Use names that describe the information you are storing.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7"/>
          <p:cNvSpPr/>
          <p:nvPr/>
        </p:nvSpPr>
        <p:spPr>
          <a:xfrm>
            <a:off x="8352000" y="4106880"/>
            <a:ext cx="3510720" cy="2439000"/>
          </a:xfrm>
          <a:prstGeom prst="rect">
            <a:avLst/>
          </a:prstGeom>
          <a:noFill/>
          <a:ln>
            <a:solidFill>
              <a:schemeClr val="accent2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If a variable name uses two or more words, capitalize the first letter of ever word AFTER the first word.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8"/>
          <p:cNvSpPr/>
          <p:nvPr/>
        </p:nvSpPr>
        <p:spPr>
          <a:xfrm>
            <a:off x="579600" y="334476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CustomShape 9"/>
          <p:cNvSpPr/>
          <p:nvPr/>
        </p:nvSpPr>
        <p:spPr>
          <a:xfrm>
            <a:off x="4541760" y="334476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10"/>
          <p:cNvSpPr/>
          <p:nvPr/>
        </p:nvSpPr>
        <p:spPr>
          <a:xfrm>
            <a:off x="8427960" y="334476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11"/>
          <p:cNvSpPr/>
          <p:nvPr/>
        </p:nvSpPr>
        <p:spPr>
          <a:xfrm>
            <a:off x="579600" y="601200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2"/>
          <p:cNvSpPr/>
          <p:nvPr/>
        </p:nvSpPr>
        <p:spPr>
          <a:xfrm>
            <a:off x="4541760" y="601200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13"/>
          <p:cNvSpPr/>
          <p:nvPr/>
        </p:nvSpPr>
        <p:spPr>
          <a:xfrm>
            <a:off x="8427960" y="6012000"/>
            <a:ext cx="441000" cy="4374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7" dur="indefinite" restart="never" nodeType="tmRoot">
          <p:childTnLst>
            <p:seq>
              <p:cTn id="1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Comments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365760" y="1371600"/>
            <a:ext cx="5851800" cy="52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26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 comments to your script to explain what it does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 will also make your code easier for others to read and understand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 a single-line comment by placing two forward slash characters // in front of your comment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Anything after the slashes won’t be interpreted by the browser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 a multi-line comment by starting with the /* characters and ending with the */ characters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2286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Anything between these characters won’t be interpreted by the browser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6675480" y="1437120"/>
            <a:ext cx="5333400" cy="3929760"/>
          </a:xfrm>
          <a:prstGeom prst="rect">
            <a:avLst/>
          </a:prstGeom>
          <a:noFill/>
          <a:ln>
            <a:solidFill>
              <a:srgbClr val="09157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a4268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/*These comments are typically reserved for describing how an entire script file works or to comment out an entire block of script. */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//this function does something awesome!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doSomethingAwesome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 name = prompt(“What is your name?”);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alert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name + “, you just did something awesome!"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9885600" y="1211400"/>
            <a:ext cx="1662840" cy="39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9157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229">
                                            <p:txEl>
                                              <p:pRg st="0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500"/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500"/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1" dur="500"/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229">
                                            <p:txEl>
                                              <p:pRg st="442" end="4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5760" y="1097280"/>
            <a:ext cx="7314480" cy="21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jQuery and Third-Party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JavaScript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5760" y="1371600"/>
            <a:ext cx="11703600" cy="287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JavaScript Libraries are made of code that other programmers have already developed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libraries include pre-written functions and statements that you can use to create programs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Use a library by linking its file to your web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One of the most popular JavaScript libraries is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jQuery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jQuery allows you to use CSS-like selectors and its methods to perform functions with minimal code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12" dur="indefinite" restart="never" nodeType="tmRoot">
          <p:childTnLst>
            <p:seq>
              <p:cTn id="213" dur="indefinite" nodeType="mainSeq"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500"/>
                                        <p:tgtEl>
                                          <p:spTgt spid="234">
                                            <p:txEl>
                                              <p:pRg st="0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1" dur="500"/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500"/>
                                        <p:tgtEl>
                                          <p:spTgt spid="234">
                                            <p:txEl>
                                              <p:pRg st="380" end="3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365760" y="1097280"/>
            <a:ext cx="7314480" cy="31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Locating and Accessing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Objects in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65760" y="1371600"/>
            <a:ext cx="5851800" cy="53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An HTML element is an object, similar to a house or a car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Just as with real life objects, we can access and modify HTML objects that appear on a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creation of interactive Web pages and apps relies on our ability to manipulate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on a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 are models of things in the real world that were built using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Objects are grouped into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object models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are used to represent Browsers and Web pages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6649920" y="1486440"/>
            <a:ext cx="5201280" cy="3490560"/>
          </a:xfrm>
          <a:prstGeom prst="rect">
            <a:avLst/>
          </a:prstGeom>
          <a:solidFill>
            <a:schemeClr val="bg1"/>
          </a:solidFill>
          <a:ln w="19080">
            <a:solidFill>
              <a:srgbClr val="0072c6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39" name="CustomShape 4"/>
          <p:cNvSpPr/>
          <p:nvPr/>
        </p:nvSpPr>
        <p:spPr>
          <a:xfrm>
            <a:off x="6649920" y="1472400"/>
            <a:ext cx="5234760" cy="677880"/>
          </a:xfrm>
          <a:prstGeom prst="rect">
            <a:avLst/>
          </a:prstGeom>
          <a:solidFill>
            <a:srgbClr val="0072c6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40" name="CustomShape 5"/>
          <p:cNvSpPr/>
          <p:nvPr/>
        </p:nvSpPr>
        <p:spPr>
          <a:xfrm>
            <a:off x="10226880" y="1770120"/>
            <a:ext cx="259200" cy="202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41" name="CustomShape 6"/>
          <p:cNvSpPr/>
          <p:nvPr/>
        </p:nvSpPr>
        <p:spPr>
          <a:xfrm>
            <a:off x="10143360" y="1586160"/>
            <a:ext cx="426960" cy="2246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42" name="CustomShape 7"/>
          <p:cNvSpPr/>
          <p:nvPr/>
        </p:nvSpPr>
        <p:spPr>
          <a:xfrm>
            <a:off x="10308600" y="1821240"/>
            <a:ext cx="64440" cy="151560"/>
          </a:xfrm>
          <a:prstGeom prst="rect">
            <a:avLst/>
          </a:prstGeom>
          <a:solidFill>
            <a:srgbClr val="0072c6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43" name="CustomShape 8"/>
          <p:cNvSpPr/>
          <p:nvPr/>
        </p:nvSpPr>
        <p:spPr>
          <a:xfrm rot="21068400">
            <a:off x="11333160" y="1578960"/>
            <a:ext cx="410760" cy="423000"/>
          </a:xfrm>
          <a:custGeom>
            <a:avLst/>
            <a:gdLst/>
            <a:ahLst/>
            <a:rect l="l" t="t" r="r" b="b"/>
            <a:pathLst>
              <a:path w="54" h="55">
                <a:moveTo>
                  <a:pt x="52" y="24"/>
                </a:moveTo>
                <a:cubicBezTo>
                  <a:pt x="48" y="23"/>
                  <a:pt x="48" y="23"/>
                  <a:pt x="48" y="23"/>
                </a:cubicBezTo>
                <a:cubicBezTo>
                  <a:pt x="46" y="23"/>
                  <a:pt x="45" y="22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1"/>
                  <a:pt x="44" y="20"/>
                  <a:pt x="44" y="19"/>
                </a:cubicBezTo>
                <a:cubicBezTo>
                  <a:pt x="44" y="18"/>
                  <a:pt x="43" y="17"/>
                  <a:pt x="44" y="16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1"/>
                  <a:pt x="48" y="10"/>
                  <a:pt x="48" y="10"/>
                </a:cubicBezTo>
                <a:cubicBezTo>
                  <a:pt x="45" y="7"/>
                  <a:pt x="45" y="7"/>
                  <a:pt x="45" y="7"/>
                </a:cubicBezTo>
                <a:cubicBezTo>
                  <a:pt x="44" y="7"/>
                  <a:pt x="43" y="6"/>
                  <a:pt x="42" y="7"/>
                </a:cubicBezTo>
                <a:cubicBezTo>
                  <a:pt x="39" y="10"/>
                  <a:pt x="39" y="10"/>
                  <a:pt x="39" y="10"/>
                </a:cubicBezTo>
                <a:cubicBezTo>
                  <a:pt x="37" y="11"/>
                  <a:pt x="36" y="11"/>
                  <a:pt x="36" y="11"/>
                </a:cubicBezTo>
                <a:cubicBezTo>
                  <a:pt x="35" y="10"/>
                  <a:pt x="34" y="10"/>
                  <a:pt x="33" y="9"/>
                </a:cubicBezTo>
                <a:cubicBezTo>
                  <a:pt x="32" y="9"/>
                  <a:pt x="31" y="8"/>
                  <a:pt x="31" y="7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0" y="0"/>
                  <a:pt x="2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4" y="1"/>
                  <a:pt x="23" y="2"/>
                </a:cubicBezTo>
                <a:cubicBezTo>
                  <a:pt x="23" y="7"/>
                  <a:pt x="23" y="7"/>
                  <a:pt x="23" y="7"/>
                </a:cubicBezTo>
                <a:cubicBezTo>
                  <a:pt x="23" y="9"/>
                  <a:pt x="22" y="9"/>
                  <a:pt x="21" y="10"/>
                </a:cubicBezTo>
                <a:cubicBezTo>
                  <a:pt x="20" y="10"/>
                  <a:pt x="19" y="10"/>
                  <a:pt x="19" y="11"/>
                </a:cubicBezTo>
                <a:cubicBezTo>
                  <a:pt x="18" y="11"/>
                  <a:pt x="17" y="11"/>
                  <a:pt x="15" y="10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6"/>
                  <a:pt x="10" y="7"/>
                  <a:pt x="9" y="7"/>
                </a:cubicBez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1"/>
                  <a:pt x="7" y="12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7"/>
                  <a:pt x="10" y="18"/>
                  <a:pt x="10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20"/>
                  <a:pt x="9" y="21"/>
                  <a:pt x="9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2"/>
                  <a:pt x="8" y="23"/>
                  <a:pt x="6" y="23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5"/>
                  <a:pt x="0" y="2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0"/>
                  <a:pt x="1" y="31"/>
                  <a:pt x="2" y="31"/>
                </a:cubicBezTo>
                <a:cubicBezTo>
                  <a:pt x="6" y="32"/>
                  <a:pt x="6" y="32"/>
                  <a:pt x="6" y="32"/>
                </a:cubicBezTo>
                <a:cubicBezTo>
                  <a:pt x="8" y="32"/>
                  <a:pt x="9" y="33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4"/>
                  <a:pt x="10" y="35"/>
                  <a:pt x="10" y="36"/>
                </a:cubicBezTo>
                <a:cubicBezTo>
                  <a:pt x="10" y="36"/>
                  <a:pt x="10" y="36"/>
                  <a:pt x="10" y="36"/>
                </a:cubicBezTo>
                <a:cubicBezTo>
                  <a:pt x="10" y="37"/>
                  <a:pt x="11" y="38"/>
                  <a:pt x="10" y="39"/>
                </a:cubicBezTo>
                <a:cubicBezTo>
                  <a:pt x="7" y="43"/>
                  <a:pt x="7" y="43"/>
                  <a:pt x="7" y="43"/>
                </a:cubicBezTo>
                <a:cubicBezTo>
                  <a:pt x="6" y="44"/>
                  <a:pt x="6" y="45"/>
                  <a:pt x="7" y="45"/>
                </a:cubicBezTo>
                <a:cubicBezTo>
                  <a:pt x="9" y="48"/>
                  <a:pt x="9" y="48"/>
                  <a:pt x="9" y="48"/>
                </a:cubicBezTo>
                <a:cubicBezTo>
                  <a:pt x="10" y="48"/>
                  <a:pt x="11" y="49"/>
                  <a:pt x="12" y="48"/>
                </a:cubicBezTo>
                <a:cubicBezTo>
                  <a:pt x="15" y="45"/>
                  <a:pt x="15" y="45"/>
                  <a:pt x="15" y="45"/>
                </a:cubicBezTo>
                <a:cubicBezTo>
                  <a:pt x="17" y="44"/>
                  <a:pt x="18" y="44"/>
                  <a:pt x="19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45"/>
                  <a:pt x="20" y="45"/>
                  <a:pt x="21" y="45"/>
                </a:cubicBezTo>
                <a:cubicBezTo>
                  <a:pt x="21" y="45"/>
                  <a:pt x="21" y="46"/>
                  <a:pt x="21" y="46"/>
                </a:cubicBezTo>
                <a:cubicBezTo>
                  <a:pt x="22" y="46"/>
                  <a:pt x="23" y="46"/>
                  <a:pt x="23" y="48"/>
                </a:cubicBezTo>
                <a:cubicBezTo>
                  <a:pt x="23" y="53"/>
                  <a:pt x="23" y="53"/>
                  <a:pt x="23" y="53"/>
                </a:cubicBezTo>
                <a:cubicBezTo>
                  <a:pt x="24" y="54"/>
                  <a:pt x="24" y="55"/>
                  <a:pt x="25" y="55"/>
                </a:cubicBezTo>
                <a:cubicBezTo>
                  <a:pt x="29" y="55"/>
                  <a:pt x="29" y="55"/>
                  <a:pt x="29" y="55"/>
                </a:cubicBezTo>
                <a:cubicBezTo>
                  <a:pt x="30" y="55"/>
                  <a:pt x="31" y="54"/>
                  <a:pt x="31" y="53"/>
                </a:cubicBezTo>
                <a:cubicBezTo>
                  <a:pt x="31" y="48"/>
                  <a:pt x="31" y="48"/>
                  <a:pt x="31" y="48"/>
                </a:cubicBezTo>
                <a:cubicBezTo>
                  <a:pt x="31" y="46"/>
                  <a:pt x="32" y="46"/>
                  <a:pt x="33" y="46"/>
                </a:cubicBezTo>
                <a:cubicBezTo>
                  <a:pt x="33" y="46"/>
                  <a:pt x="33" y="45"/>
                  <a:pt x="33" y="45"/>
                </a:cubicBezTo>
                <a:cubicBezTo>
                  <a:pt x="34" y="45"/>
                  <a:pt x="35" y="45"/>
                  <a:pt x="35" y="45"/>
                </a:cubicBezTo>
                <a:cubicBezTo>
                  <a:pt x="35" y="45"/>
                  <a:pt x="35" y="45"/>
                  <a:pt x="35" y="45"/>
                </a:cubicBezTo>
                <a:cubicBezTo>
                  <a:pt x="36" y="44"/>
                  <a:pt x="37" y="44"/>
                  <a:pt x="39" y="45"/>
                </a:cubicBezTo>
                <a:cubicBezTo>
                  <a:pt x="42" y="48"/>
                  <a:pt x="42" y="48"/>
                  <a:pt x="42" y="48"/>
                </a:cubicBezTo>
                <a:cubicBezTo>
                  <a:pt x="43" y="49"/>
                  <a:pt x="44" y="48"/>
                  <a:pt x="45" y="48"/>
                </a:cubicBezTo>
                <a:cubicBezTo>
                  <a:pt x="48" y="45"/>
                  <a:pt x="48" y="45"/>
                  <a:pt x="48" y="45"/>
                </a:cubicBezTo>
                <a:cubicBezTo>
                  <a:pt x="48" y="45"/>
                  <a:pt x="48" y="44"/>
                  <a:pt x="48" y="43"/>
                </a:cubicBezTo>
                <a:cubicBezTo>
                  <a:pt x="45" y="39"/>
                  <a:pt x="45" y="39"/>
                  <a:pt x="45" y="39"/>
                </a:cubicBezTo>
                <a:cubicBezTo>
                  <a:pt x="43" y="38"/>
                  <a:pt x="44" y="37"/>
                  <a:pt x="44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5"/>
                  <a:pt x="45" y="34"/>
                  <a:pt x="45" y="34"/>
                </a:cubicBezTo>
                <a:cubicBezTo>
                  <a:pt x="45" y="34"/>
                  <a:pt x="45" y="34"/>
                  <a:pt x="45" y="34"/>
                </a:cubicBezTo>
                <a:cubicBezTo>
                  <a:pt x="45" y="33"/>
                  <a:pt x="46" y="32"/>
                  <a:pt x="48" y="32"/>
                </a:cubicBezTo>
                <a:cubicBezTo>
                  <a:pt x="52" y="31"/>
                  <a:pt x="52" y="31"/>
                  <a:pt x="52" y="31"/>
                </a:cubicBezTo>
                <a:cubicBezTo>
                  <a:pt x="53" y="31"/>
                  <a:pt x="54" y="30"/>
                  <a:pt x="54" y="30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25"/>
                  <a:pt x="53" y="24"/>
                  <a:pt x="52" y="24"/>
                </a:cubicBezTo>
                <a:close/>
                <a:moveTo>
                  <a:pt x="27" y="37"/>
                </a:moveTo>
                <a:cubicBezTo>
                  <a:pt x="22" y="37"/>
                  <a:pt x="17" y="33"/>
                  <a:pt x="17" y="28"/>
                </a:cubicBezTo>
                <a:cubicBezTo>
                  <a:pt x="17" y="22"/>
                  <a:pt x="22" y="18"/>
                  <a:pt x="27" y="18"/>
                </a:cubicBezTo>
                <a:cubicBezTo>
                  <a:pt x="33" y="18"/>
                  <a:pt x="37" y="22"/>
                  <a:pt x="37" y="28"/>
                </a:cubicBezTo>
                <a:cubicBezTo>
                  <a:pt x="37" y="33"/>
                  <a:pt x="33" y="37"/>
                  <a:pt x="27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9"/>
          <p:cNvSpPr/>
          <p:nvPr/>
        </p:nvSpPr>
        <p:spPr>
          <a:xfrm>
            <a:off x="10742040" y="1592280"/>
            <a:ext cx="432720" cy="398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chemeClr val="bg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245" name="CustomShape 10"/>
          <p:cNvSpPr/>
          <p:nvPr/>
        </p:nvSpPr>
        <p:spPr>
          <a:xfrm flipV="1">
            <a:off x="7894800" y="5096880"/>
            <a:ext cx="151560" cy="657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6" name="CustomShape 11"/>
          <p:cNvSpPr/>
          <p:nvPr/>
        </p:nvSpPr>
        <p:spPr>
          <a:xfrm>
            <a:off x="6675480" y="5707080"/>
            <a:ext cx="24339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THIS IS AN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42" dur="indefinite" restart="never" nodeType="tmRoot">
          <p:childTnLst>
            <p:seq>
              <p:cTn id="243" dur="indefinite" nodeType="mainSeq"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237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500"/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7" dur="500"/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500"/>
                                        <p:tgtEl>
                                          <p:spTgt spid="237">
                                            <p:txEl>
                                              <p:pRg st="420" end="4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Building Interactive Applications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65760" y="1371600"/>
            <a:ext cx="11703600" cy="443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Arial"/>
              <a:buChar char="•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JavaScript is the Scripting language of HTML and the Web.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Arial"/>
              <a:buChar char="•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HTML5 and CSS3 are awesome for creating beautiful websites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Arial"/>
              <a:buChar char="•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However, today’s users want an interactive Web experience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Arial"/>
              <a:buChar char="•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Interactivity allows a user to take an action and receive a response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Arial"/>
              <a:buChar char="•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Implementing interactivity requires a programming language, such as 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57">
                                            <p:txEl>
                                              <p:pRg st="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500"/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57">
                                            <p:txEl>
                                              <p:pRg st="323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Document Object Model (DOM)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65760" y="1371600"/>
            <a:ext cx="5851800" cy="368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Document Object Model (DOM) creates a model of a Web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DOM is used to update content, structure, and styles on the fly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topmost object is the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document object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represents the page as a whole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has child objects that represent individual elements on a page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63" dur="indefinite" restart="never" nodeType="tmRoot">
          <p:childTnLst>
            <p:seq>
              <p:cTn id="264" dur="indefinite" nodeType="mainSeq">
                <p:childTnLst>
                  <p:par>
                    <p:cTn id="265" fill="hold">
                      <p:stCondLst>
                        <p:cond delay="0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9" dur="500"/>
                                        <p:tgtEl>
                                          <p:spTgt spid="248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8" dur="500"/>
                                        <p:tgtEl>
                                          <p:spTgt spid="248">
                                            <p:txEl>
                                              <p:pRg st="276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Locating and Accessing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365760" y="1371600"/>
            <a:ext cx="11703600" cy="225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We can access objects in the DOM using an element’s 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 do so, we can use the document object’s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getElementById()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means that the element must have an ID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this method allows you to manipulate the contents of that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1924200" y="4387680"/>
            <a:ext cx="8228880" cy="7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document.getElementById(‘demo’);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 rot="5400000">
            <a:off x="2812320" y="493308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3" name="CustomShape 5"/>
          <p:cNvSpPr/>
          <p:nvPr/>
        </p:nvSpPr>
        <p:spPr>
          <a:xfrm>
            <a:off x="2243880" y="5478480"/>
            <a:ext cx="1224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6"/>
          <p:cNvSpPr/>
          <p:nvPr/>
        </p:nvSpPr>
        <p:spPr>
          <a:xfrm>
            <a:off x="4541760" y="5478480"/>
            <a:ext cx="180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method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7"/>
          <p:cNvSpPr/>
          <p:nvPr/>
        </p:nvSpPr>
        <p:spPr>
          <a:xfrm rot="5400000">
            <a:off x="5392800" y="493596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6" name="CustomShape 8"/>
          <p:cNvSpPr/>
          <p:nvPr/>
        </p:nvSpPr>
        <p:spPr>
          <a:xfrm>
            <a:off x="7159680" y="5446080"/>
            <a:ext cx="18043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parameter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9"/>
          <p:cNvSpPr/>
          <p:nvPr/>
        </p:nvSpPr>
        <p:spPr>
          <a:xfrm rot="5400000">
            <a:off x="8010360" y="4933080"/>
            <a:ext cx="596880" cy="49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transition>
    <p:fade/>
  </p:transition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0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250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8" dur="500"/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1" dur="500"/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6" dur="500"/>
                                        <p:tgtEl>
                                          <p:spTgt spid="250">
                                            <p:txEl>
                                              <p:p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getElementById()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3280" y="1515960"/>
            <a:ext cx="11124360" cy="44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Get today's date and add it to an element on the page.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id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="demo"&gt;&lt;/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document.getElementById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"demo"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.innerHTML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Date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97" dur="indefinite" restart="never" nodeType="tmRoot">
          <p:childTnLst>
            <p:seq>
              <p:cTn id="2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65760" y="1097280"/>
            <a:ext cx="7314480" cy="31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Listening and Responding to 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99" dur="indefinite" restart="never" nodeType="tmRoot">
          <p:childTnLst>
            <p:seq>
              <p:cTn id="300" dur="indefinite" nodeType="mainSeq">
                <p:childTnLst>
                  <p:par>
                    <p:cTn id="301" fill="hold">
                      <p:stCondLst>
                        <p:cond delay="0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Events in Programming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65760" y="1371600"/>
            <a:ext cx="5851800" cy="369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Events are actions that a user takes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JavaScript features </a:t>
            </a:r>
            <a:r>
              <a:rPr b="1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 handlers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, which respond to specific user 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For example, the 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onClick</a:t>
            </a: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 event handler responds to clicks on screen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 handlers respond by executing 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263" name="Table 3"/>
          <p:cNvGraphicFramePr/>
          <p:nvPr/>
        </p:nvGraphicFramePr>
        <p:xfrm>
          <a:off x="6294600" y="1440000"/>
          <a:ext cx="5485680" cy="4097160"/>
        </p:xfrm>
        <a:graphic>
          <a:graphicData uri="http://schemas.openxmlformats.org/drawingml/2006/table">
            <a:tbl>
              <a:tblPr/>
              <a:tblGrid>
                <a:gridCol w="2253240"/>
                <a:gridCol w="3232800"/>
              </a:tblGrid>
              <a:tr h="68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Event Handlers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07c1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2000" spc="-1" strike="noStrike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Associated Events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07c10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onsubmit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form submission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</a:tr>
              <a:tr h="978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onkeydown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onkeypress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onkeyup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keystrokes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9"/>
                    </a:solidFill>
                  </a:tcPr>
                </a:tc>
              </a:tr>
              <a:tr h="9784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onclick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onmousedown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onmouseup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mouse or touchpad clicks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</a:tr>
              <a:tr h="6829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onload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onunload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9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page loading/unloading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9"/>
                    </a:solidFill>
                  </a:tcPr>
                </a:tc>
              </a:tr>
              <a:tr h="38736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nsolas"/>
                        </a:rPr>
                        <a:t>onselect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2000" spc="-1" strike="noStrike">
                          <a:solidFill>
                            <a:srgbClr val="50505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Segoe UI"/>
                        </a:rPr>
                        <a:t>item selection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0"/>
                    </a:solidFill>
                  </a:tcPr>
                </a:tc>
              </a:tr>
            </a:tbl>
          </a:graphicData>
        </a:graphic>
      </p:graphicFrame>
    </p:spTree>
  </p:cSld>
  <p:transition>
    <p:fade/>
  </p:transition>
  <p:timing>
    <p:tnLst>
      <p:par>
        <p:cTn id="306" dur="indefinite" restart="never" nodeType="tmRoot">
          <p:childTnLst>
            <p:seq>
              <p:cTn id="307" dur="indefinite" nodeType="mainSeq">
                <p:childTnLst>
                  <p:par>
                    <p:cTn id="308" fill="hold">
                      <p:stCondLst>
                        <p:cond delay="0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262">
                                            <p:txEl>
                                              <p:p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3" dur="500"/>
                                        <p:tgtEl>
                                          <p:spTgt spid="262">
                                            <p:txEl>
                                              <p:pRg st="22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Event Handlers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03280" y="1515960"/>
            <a:ext cx="1112436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Select some of the text: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input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="text"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value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="Hello, World!"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onselect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myFunction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"&gt;&lt;/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id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="demo"&gt;&lt;/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myFunction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document.getElementById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'demo'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.innerHTML 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"Selecting text is awesome!"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    </a:t>
            </a:r>
            <a:r>
              <a:rPr b="0" lang="en-IN" sz="24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24" dur="indefinite" restart="never" nodeType="tmRoot">
          <p:childTnLst>
            <p:seq>
              <p:cTn id="3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5760" y="1097280"/>
            <a:ext cx="7314480" cy="31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Updating the Content of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26" dur="indefinite" restart="never" nodeType="tmRoot">
          <p:childTnLst>
            <p:seq>
              <p:cTn id="327" dur="indefinite" nodeType="mainSeq">
                <p:childTnLst>
                  <p:par>
                    <p:cTn id="328" fill="hold">
                      <p:stCondLst>
                        <p:cond delay="0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2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Updating Content in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365760" y="1371600"/>
            <a:ext cx="11703600" cy="26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Use the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innerHTML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property to change content or insert new content between element tags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It can be used on any element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 change content, set the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innerHTML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property to the desired 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457200" indent="-227880">
              <a:lnSpc>
                <a:spcPct val="100000"/>
              </a:lnSpc>
              <a:buClr>
                <a:srgbClr val="000000"/>
              </a:buClr>
              <a:buSzPct val="90000"/>
              <a:buFont typeface="Arial"/>
              <a:buChar char="•"/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</a:rPr>
              <a:t>To do this, we must use the equals symbol (=)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To remove content, set it to an empty string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0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268">
                                            <p:txEl>
                                              <p:pRg st="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7" dur="500"/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0" dur="500"/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5" dur="500"/>
                                        <p:tgtEl>
                                          <p:spTgt spid="268">
                                            <p:txEl>
                                              <p:pRg st="277" end="2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innerHTML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503280" y="1515960"/>
            <a:ext cx="11124360" cy="478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Updating Content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id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="demo"&gt;&lt;/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document.getElementById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"demo"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.innerHTML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‘Using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JavaScript is super fun!’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6" dur="indefinite" restart="never" nodeType="tmRoot">
          <p:childTnLst>
            <p:seq>
              <p:cTn id="3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65760" y="1097280"/>
            <a:ext cx="7314480" cy="119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Adding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58" dur="indefinite" restart="never" nodeType="tmRoot">
          <p:childTnLst>
            <p:seq>
              <p:cTn id="359" dur="indefinite" nodeType="mainSeq">
                <p:childTnLst>
                  <p:par>
                    <p:cTn id="360" fill="hold">
                      <p:stCondLst>
                        <p:cond delay="0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5760" y="365760"/>
            <a:ext cx="11703600" cy="7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Why Study JavaScript?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65760" y="1371600"/>
            <a:ext cx="11703600" cy="446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227880">
              <a:lnSpc>
                <a:spcPct val="100000"/>
              </a:lnSpc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JavaScript is one of the 3 languages all web developers must learn: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   </a:t>
            </a: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1. HTML to define the content of web pages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   </a:t>
            </a: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2. CSS to specify the layout of web pages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</a:pP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   </a:t>
            </a:r>
            <a:r>
              <a:rPr b="0" lang="en-IN" sz="36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3. JavaScript to program the behavior of web pages.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JavaScript and Java are completely different languages, both in concept and design.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500"/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500"/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500"/>
                                        <p:tgtEl>
                                          <p:spTgt spid="159">
                                            <p:txEl>
                                              <p:pRg st="298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The 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createElement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65760" y="1371600"/>
            <a:ext cx="5851800" cy="259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343080" indent="-34236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Make elements, like images, appear on screen with the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document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object’s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createElement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107c10"/>
              </a:buClr>
              <a:buSzPct val="90000"/>
              <a:buFont typeface="Arial"/>
              <a:buChar char="•"/>
            </a:pP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Add the element to the screen using the 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appendChild()</a:t>
            </a:r>
            <a:r>
              <a:rPr b="0" lang="en-IN" sz="2800" spc="-26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 method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46880" y="1500840"/>
            <a:ext cx="5409360" cy="2280240"/>
          </a:xfrm>
          <a:prstGeom prst="rect">
            <a:avLst/>
          </a:prstGeom>
          <a:noFill/>
          <a:ln>
            <a:solidFill>
              <a:srgbClr val="09157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show_image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src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width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height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alt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img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document.createElement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6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"img"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img.src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src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img.width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width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img.height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height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img.alt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alt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46830d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// Adds it to the &lt;body&gt; tag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document.body.appendChild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9799560" y="1211400"/>
            <a:ext cx="1568160" cy="5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9157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6446880" y="4487760"/>
            <a:ext cx="5409360" cy="1550160"/>
          </a:xfrm>
          <a:prstGeom prst="rect">
            <a:avLst/>
          </a:prstGeom>
          <a:noFill/>
          <a:ln>
            <a:solidFill>
              <a:srgbClr val="09157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16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button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onclick</a:t>
            </a: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show_image 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6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’dog.jpg’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9b5f9b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276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600" spc="-1" strike="noStrike">
                <a:solidFill>
                  <a:srgbClr val="9b5f9b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110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’Stella'</a:t>
            </a:r>
            <a:r>
              <a:rPr b="0" lang="en-IN" sz="16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Display an image!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16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button</a:t>
            </a:r>
            <a:r>
              <a:rPr b="0" lang="en-IN" sz="16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6"/>
          <p:cNvSpPr/>
          <p:nvPr/>
        </p:nvSpPr>
        <p:spPr>
          <a:xfrm>
            <a:off x="10333080" y="4259160"/>
            <a:ext cx="993240" cy="53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IN" sz="2400" spc="-1" strike="noStrike">
                <a:solidFill>
                  <a:srgbClr val="09157c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65" dur="indefinite" restart="never" nodeType="tmRoot">
          <p:childTnLst>
            <p:seq>
              <p:cTn id="366" dur="indefinite" nodeType="mainSeq">
                <p:childTnLst>
                  <p:par>
                    <p:cTn id="367" fill="hold">
                      <p:stCondLst>
                        <p:cond delay="0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273">
                                            <p:txEl>
                                              <p:pRg st="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4" dur="500"/>
                                        <p:tgtEl>
                                          <p:spTgt spid="273">
                                            <p:txEl>
                                              <p:pRg st="154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createElement </a:t>
            </a: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03280" y="1515960"/>
            <a:ext cx="5562000" cy="34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Creating Elements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id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="demo"&gt;&lt;/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p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button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onclick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show_image 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’dog.jpg’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2000" spc="-1" strike="noStrike">
                <a:solidFill>
                  <a:srgbClr val="9b5f9b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300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2000" spc="-1" strike="noStrike">
                <a:solidFill>
                  <a:srgbClr val="9b5f9b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400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'Stella'</a:t>
            </a:r>
            <a:r>
              <a:rPr b="0" lang="en-IN" sz="20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"&gt;</a:t>
            </a: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Display an image!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button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0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0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6141960" y="1515960"/>
            <a:ext cx="6019200" cy="338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show_image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src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width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height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,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alt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img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document.createElement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"img"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img.src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src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img.width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width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img.height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height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img.alt 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alt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46830d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// Adds it to the &lt;body&gt; tag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document.body.appendChild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img</a:t>
            </a: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&lt;/script&gt;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75" dur="indefinite" restart="never" nodeType="tmRoot">
          <p:childTnLst>
            <p:seq>
              <p:cTn id="3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Summary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57200" y="146304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1188720" y="146304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JavaScript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4"/>
          <p:cNvSpPr/>
          <p:nvPr/>
        </p:nvSpPr>
        <p:spPr>
          <a:xfrm>
            <a:off x="457200" y="224028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1188720" y="224028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Functions and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CustomShape 6"/>
          <p:cNvSpPr/>
          <p:nvPr/>
        </p:nvSpPr>
        <p:spPr>
          <a:xfrm>
            <a:off x="457200" y="301752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7"/>
          <p:cNvSpPr/>
          <p:nvPr/>
        </p:nvSpPr>
        <p:spPr>
          <a:xfrm>
            <a:off x="1188720" y="301752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jQuery and Third-Party Libraries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8"/>
          <p:cNvSpPr/>
          <p:nvPr/>
        </p:nvSpPr>
        <p:spPr>
          <a:xfrm>
            <a:off x="457200" y="379476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9"/>
          <p:cNvSpPr/>
          <p:nvPr/>
        </p:nvSpPr>
        <p:spPr>
          <a:xfrm>
            <a:off x="1188720" y="379476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Locating and Accessing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10"/>
          <p:cNvSpPr/>
          <p:nvPr/>
        </p:nvSpPr>
        <p:spPr>
          <a:xfrm>
            <a:off x="457200" y="457200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11"/>
          <p:cNvSpPr/>
          <p:nvPr/>
        </p:nvSpPr>
        <p:spPr>
          <a:xfrm>
            <a:off x="1188720" y="457200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Listening and Responding to Events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2" name="CustomShape 12"/>
          <p:cNvSpPr/>
          <p:nvPr/>
        </p:nvSpPr>
        <p:spPr>
          <a:xfrm>
            <a:off x="6309360" y="146304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3" name="CustomShape 13"/>
          <p:cNvSpPr/>
          <p:nvPr/>
        </p:nvSpPr>
        <p:spPr>
          <a:xfrm>
            <a:off x="7040880" y="146304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Updating the Content of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4" name="CustomShape 14"/>
          <p:cNvSpPr/>
          <p:nvPr/>
        </p:nvSpPr>
        <p:spPr>
          <a:xfrm>
            <a:off x="6309360" y="2240280"/>
            <a:ext cx="730800" cy="73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182880" rIns="182880" tIns="146160" bIns="146160" anchor="ctr"/>
          <a:p>
            <a:pPr algn="ctr">
              <a:lnSpc>
                <a:spcPct val="90000"/>
              </a:lnSpc>
            </a:pPr>
            <a:r>
              <a:rPr b="0" lang="en-IN" sz="2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"/>
                <a:ea typeface="Segoe UI"/>
              </a:rPr>
              <a:t>7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15"/>
          <p:cNvSpPr/>
          <p:nvPr/>
        </p:nvSpPr>
        <p:spPr>
          <a:xfrm>
            <a:off x="7040880" y="2240280"/>
            <a:ext cx="4937040" cy="73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  <p:txBody>
          <a:bodyPr lIns="274320" rIns="274320" tIns="91440" bIns="91440" anchor="ctr"/>
          <a:p>
            <a:pPr>
              <a:lnSpc>
                <a:spcPct val="90000"/>
              </a:lnSpc>
            </a:pPr>
            <a:r>
              <a:rPr b="0" lang="en-IN" sz="20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 Light"/>
                <a:ea typeface="Segoe UI"/>
              </a:rPr>
              <a:t>Adding Elements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377" dur="indefinite" restart="never" nodeType="tmRoot">
          <p:childTnLst>
            <p:seq>
              <p:cTn id="378" dur="indefinite" nodeType="mainSeq">
                <p:childTnLst>
                  <p:par>
                    <p:cTn id="379" fill="hold">
                      <p:stCondLst>
                        <p:cond delay="0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384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388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392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396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400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404" dur="500"/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1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/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filter="wipe(down)" transition="out">
                                      <p:cBhvr additive="repl">
                                        <p:cTn id="408" dur="5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26960" y="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1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What is JavaScript?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1000" y="982800"/>
            <a:ext cx="7162200" cy="541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JavaScript is a loosely-typed scripting language that is interpreted by a browser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It changes how elements in an HTML document act and respond to user input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We create scripts with JavaScript.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Scripts are step-by-step instructions that tell a browser how to respond to events, such as a user clicking a button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5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The file extension for a script is </a:t>
            </a:r>
            <a:r>
              <a:rPr b="1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.js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894440" y="1526040"/>
            <a:ext cx="3543840" cy="33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8915400" y="1903680"/>
            <a:ext cx="2182680" cy="30996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5"/>
          <p:cNvSpPr/>
          <p:nvPr/>
        </p:nvSpPr>
        <p:spPr>
          <a:xfrm>
            <a:off x="8574840" y="1515960"/>
            <a:ext cx="2523240" cy="3005640"/>
          </a:xfrm>
          <a:custGeom>
            <a:avLst/>
            <a:gdLst/>
            <a:ahLst/>
            <a:rect l="l" t="t" r="r" b="b"/>
            <a:pathLst>
              <a:path w="237" h="271">
                <a:moveTo>
                  <a:pt x="20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cubicBezTo>
                  <a:pt x="31" y="63"/>
                  <a:pt x="31" y="63"/>
                  <a:pt x="31" y="63"/>
                </a:cubicBezTo>
                <a:cubicBezTo>
                  <a:pt x="31" y="271"/>
                  <a:pt x="31" y="271"/>
                  <a:pt x="31" y="271"/>
                </a:cubicBezTo>
                <a:cubicBezTo>
                  <a:pt x="237" y="271"/>
                  <a:pt x="237" y="271"/>
                  <a:pt x="237" y="271"/>
                </a:cubicBezTo>
                <a:cubicBezTo>
                  <a:pt x="237" y="31"/>
                  <a:pt x="237" y="31"/>
                  <a:pt x="237" y="31"/>
                </a:cubicBezTo>
                <a:cubicBezTo>
                  <a:pt x="237" y="14"/>
                  <a:pt x="223" y="0"/>
                  <a:pt x="205" y="0"/>
                </a:cubicBezTo>
                <a:close/>
              </a:path>
            </a:pathLst>
          </a:custGeom>
          <a:solidFill>
            <a:schemeClr val="bg1"/>
          </a:solidFill>
          <a:ln w="9360">
            <a:solidFill>
              <a:srgbClr val="505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6"/>
          <p:cNvSpPr/>
          <p:nvPr/>
        </p:nvSpPr>
        <p:spPr>
          <a:xfrm>
            <a:off x="10767240" y="1515960"/>
            <a:ext cx="671040" cy="697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7"/>
          <p:cNvSpPr/>
          <p:nvPr/>
        </p:nvSpPr>
        <p:spPr>
          <a:xfrm>
            <a:off x="7903800" y="4168080"/>
            <a:ext cx="671040" cy="697320"/>
          </a:xfrm>
          <a:prstGeom prst="ellipse">
            <a:avLst/>
          </a:prstGeom>
          <a:solidFill>
            <a:srgbClr val="d2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8"/>
          <p:cNvSpPr/>
          <p:nvPr/>
        </p:nvSpPr>
        <p:spPr>
          <a:xfrm>
            <a:off x="8244360" y="4168080"/>
            <a:ext cx="2182680" cy="697320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9"/>
          <p:cNvSpPr/>
          <p:nvPr/>
        </p:nvSpPr>
        <p:spPr>
          <a:xfrm>
            <a:off x="10096200" y="4168080"/>
            <a:ext cx="671040" cy="69732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0"/>
          <p:cNvSpPr/>
          <p:nvPr/>
        </p:nvSpPr>
        <p:spPr>
          <a:xfrm>
            <a:off x="8732880" y="2278080"/>
            <a:ext cx="190440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575757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.js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50" dur="indefinite" restart="never" nodeType="tmRoot">
          <p:childTnLst>
            <p:seq>
              <p:cTn id="51" dur="indefinite" nodeType="mainSeq"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161">
                                            <p:txEl>
                                              <p:pRg st="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500"/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500"/>
                                        <p:tgtEl>
                                          <p:spTgt spid="161">
                                            <p:txEl>
                                              <p:pRg st="347" end="3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Connecting JavaScript with HTML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5760" y="1371600"/>
            <a:ext cx="11703600" cy="15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lvl="2"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We can connect JavaScript to HTML documents in a couple of ways: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Embedding it with the &lt;script&gt; tag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Linking a separate JavaScript file to the HTML document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1951200" y="3116160"/>
            <a:ext cx="9829080" cy="162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32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document.write</a:t>
            </a: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32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"Hello World Wide Web"</a:t>
            </a: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32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32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112760" y="4792680"/>
            <a:ext cx="11323080" cy="16758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head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="text/javascript” </a:t>
            </a:r>
            <a:r>
              <a:rPr b="0" lang="en-IN" sz="28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src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="Script.js"&gt;&lt;/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head</a:t>
            </a: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5"/>
          <p:cNvSpPr/>
          <p:nvPr/>
        </p:nvSpPr>
        <p:spPr>
          <a:xfrm>
            <a:off x="198360" y="3268800"/>
            <a:ext cx="886320" cy="88632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6"/>
          <p:cNvSpPr/>
          <p:nvPr/>
        </p:nvSpPr>
        <p:spPr>
          <a:xfrm>
            <a:off x="198360" y="5097600"/>
            <a:ext cx="886320" cy="879840"/>
          </a:xfrm>
          <a:prstGeom prst="ellipse">
            <a:avLst/>
          </a:prstGeom>
          <a:solidFill>
            <a:srgbClr val="feb9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171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171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171">
                                            <p:txEl>
                                              <p:pRg st="156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JavaScript Demo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494000" y="1515960"/>
            <a:ext cx="10134000" cy="48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!DOCTYPE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html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html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lang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="en"&gt;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head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meta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charset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="utf-8"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/&gt;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title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title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head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This is a boring website!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h1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cf482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type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="text/javascript"&gt;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document.write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"Hello, World!"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script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  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body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&lt;/</a:t>
            </a:r>
            <a:r>
              <a:rPr b="0" lang="en-IN" sz="24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html</a:t>
            </a:r>
            <a:r>
              <a:rPr b="0" lang="en-IN" sz="2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&gt;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417680" y="4716360"/>
            <a:ext cx="639360" cy="634320"/>
          </a:xfrm>
          <a:prstGeom prst="ellipse">
            <a:avLst/>
          </a:prstGeom>
          <a:solidFill>
            <a:srgbClr val="feb900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2" dur="indefinite" restart="never" nodeType="tmRoot">
          <p:childTnLst>
            <p:seq>
              <p:cTn id="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5760" y="1097280"/>
            <a:ext cx="7314480" cy="2196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IN" sz="7200" spc="-75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Functions and Variables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84" dur="indefinite" restart="never" nodeType="tmRoot">
          <p:childTnLst>
            <p:seq>
              <p:cTn id="85" dur="indefinite" nodeType="mainSeq"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Functions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65760" y="1371600"/>
            <a:ext cx="11719080" cy="393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A function is a group of statements that are combined to perform a specific task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A statement is a line of code that performs an action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Statements should end with a semicolon (;)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282828"/>
              </a:buClr>
              <a:buSzPct val="90000"/>
              <a:buFont typeface="Wingdings" charset="2"/>
              <a:buChar char=""/>
            </a:pPr>
            <a:r>
              <a:rPr b="0" lang="en-IN" sz="32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If different parts of a script repeat the same task, then you can reuse a function instead of repeating the same statements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503280" y="4792680"/>
            <a:ext cx="1173420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doSomethingAwesome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()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var name = prompt(“What is your name?”);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alert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(</a:t>
            </a:r>
            <a:r>
              <a:rPr b="0" lang="en-IN" sz="2800" spc="-1" strike="noStrike">
                <a:solidFill>
                  <a:srgbClr val="823125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name + “, you just did something awesome!"</a:t>
            </a: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66200">
              <a:lnSpc>
                <a:spcPct val="100000"/>
              </a:lnSpc>
            </a:pPr>
            <a:r>
              <a:rPr b="0" lang="en-IN" sz="2800" spc="-1" strike="noStrike">
                <a:solidFill>
                  <a:srgbClr val="1e7c7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181">
                                            <p:txEl>
                                              <p:p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181">
                                            <p:txEl>
                                              <p:pRg st="303" end="3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365760" y="365760"/>
            <a:ext cx="11703600" cy="91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90000"/>
              </a:lnSpc>
            </a:pPr>
            <a:r>
              <a:rPr b="0" lang="en-IN" sz="4800" spc="-66" strike="noStrike">
                <a:solidFill>
                  <a:srgbClr val="107c10"/>
                </a:solidFill>
                <a:uFill>
                  <a:solidFill>
                    <a:srgbClr val="ffffff"/>
                  </a:solidFill>
                </a:uFill>
                <a:latin typeface="Segoe UI Light"/>
              </a:rPr>
              <a:t>How to Define a Function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627560" y="2710800"/>
            <a:ext cx="9695520" cy="12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4400" spc="-1" strike="noStrike">
                <a:solidFill>
                  <a:srgbClr val="4f76ac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function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 </a:t>
            </a:r>
            <a:r>
              <a:rPr b="0" lang="en-IN" sz="4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helloWorld()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{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>
              <a:lnSpc>
                <a:spcPct val="100000"/>
              </a:lnSpc>
            </a:pPr>
            <a:r>
              <a:rPr b="0" lang="en-IN" sz="4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alert(‘Hello, World!’);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>
              <a:lnSpc>
                <a:spcPct val="100000"/>
              </a:lnSpc>
            </a:pPr>
            <a:r>
              <a:rPr b="0" lang="en-IN" sz="44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Consolas"/>
                <a:ea typeface="DejaVu Sans"/>
              </a:rPr>
              <a:t>}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 flipV="1" rot="16200000">
            <a:off x="2579400" y="2473560"/>
            <a:ext cx="403560" cy="2898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6" name="CustomShape 4"/>
          <p:cNvSpPr/>
          <p:nvPr/>
        </p:nvSpPr>
        <p:spPr>
          <a:xfrm>
            <a:off x="1341360" y="1928520"/>
            <a:ext cx="2588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function keyword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5824080" y="1897200"/>
            <a:ext cx="274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function name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6"/>
          <p:cNvSpPr/>
          <p:nvPr/>
        </p:nvSpPr>
        <p:spPr>
          <a:xfrm>
            <a:off x="6043320" y="5062680"/>
            <a:ext cx="15678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statement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7"/>
          <p:cNvSpPr/>
          <p:nvPr/>
        </p:nvSpPr>
        <p:spPr>
          <a:xfrm flipH="1" flipV="1" rot="5400000">
            <a:off x="6836400" y="2463840"/>
            <a:ext cx="408240" cy="312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round/>
          </a:ln>
          <a:effectLst>
            <a:outerShdw blurRad="40000" dir="5400000" dist="2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0" name="Line 8"/>
          <p:cNvSpPr/>
          <p:nvPr/>
        </p:nvSpPr>
        <p:spPr>
          <a:xfrm flipV="1">
            <a:off x="2635920" y="4750200"/>
            <a:ext cx="8222760" cy="367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1" name="Line 9"/>
          <p:cNvSpPr/>
          <p:nvPr/>
        </p:nvSpPr>
        <p:spPr>
          <a:xfrm>
            <a:off x="6827400" y="4786920"/>
            <a:ext cx="360" cy="25740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2" name="Line 10"/>
          <p:cNvSpPr/>
          <p:nvPr/>
        </p:nvSpPr>
        <p:spPr>
          <a:xfrm flipV="1">
            <a:off x="1627200" y="5856480"/>
            <a:ext cx="9696240" cy="3672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Line 11"/>
          <p:cNvSpPr/>
          <p:nvPr/>
        </p:nvSpPr>
        <p:spPr>
          <a:xfrm>
            <a:off x="6570000" y="5893200"/>
            <a:ext cx="360" cy="2570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1627560" y="6167160"/>
            <a:ext cx="969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505050"/>
                </a:solidFill>
                <a:uFill>
                  <a:solidFill>
                    <a:srgbClr val="ffffff"/>
                  </a:solidFill>
                </a:uFill>
                <a:latin typeface="Segoe UI"/>
                <a:ea typeface="DejaVu Sans"/>
              </a:rPr>
              <a:t>everything between the curly braces is a code block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ransition>
    <p:fade/>
  </p:transition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Brand_template_16-9_Consumer_GREEN_1</Template>
  <TotalTime>138</TotalTime>
  <Application>LibreOffice/5.1.6.2$Linux_X86_64 LibreOffice_project/10m0$Build-2</Application>
  <Words>1663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2015-08-13T21:28:35Z</dcterms:created>
  <dc:creator/>
  <dc:description/>
  <dc:language>en-IN</dc:language>
  <cp:lastModifiedBy/>
  <dcterms:modified xsi:type="dcterms:W3CDTF">2018-01-03T12:06:37Z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32</vt:i4>
  </property>
</Properties>
</file>