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4" r:id="rId4"/>
  </p:sldMasterIdLst>
  <p:notesMasterIdLst>
    <p:notesMasterId r:id="rId19"/>
  </p:notesMasterIdLst>
  <p:handoutMasterIdLst>
    <p:handoutMasterId r:id="rId20"/>
  </p:handoutMasterIdLst>
  <p:sldIdLst>
    <p:sldId id="256" r:id="rId5"/>
    <p:sldId id="273" r:id="rId6"/>
    <p:sldId id="274" r:id="rId7"/>
    <p:sldId id="257" r:id="rId8"/>
    <p:sldId id="283" r:id="rId9"/>
    <p:sldId id="282" r:id="rId10"/>
    <p:sldId id="258" r:id="rId11"/>
    <p:sldId id="275" r:id="rId12"/>
    <p:sldId id="276" r:id="rId13"/>
    <p:sldId id="277" r:id="rId14"/>
    <p:sldId id="278" r:id="rId15"/>
    <p:sldId id="279"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0704" autoAdjust="0"/>
  </p:normalViewPr>
  <p:slideViewPr>
    <p:cSldViewPr snapToGrid="0">
      <p:cViewPr varScale="1">
        <p:scale>
          <a:sx n="71" d="100"/>
          <a:sy n="71" d="100"/>
        </p:scale>
        <p:origin x="66" y="27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B2DC8-8CAE-47D7-AD74-F94BAB9B63A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1BC24B8-3F4C-4877-89B8-CCF102126004}">
      <dgm:prSet/>
      <dgm:spPr/>
      <dgm:t>
        <a:bodyPr/>
        <a:lstStyle/>
        <a:p>
          <a:pPr>
            <a:lnSpc>
              <a:spcPct val="100000"/>
            </a:lnSpc>
          </a:pPr>
          <a:r>
            <a:rPr lang="en-US"/>
            <a:t>High customer churn rates in the telecommunications industry.</a:t>
          </a:r>
        </a:p>
      </dgm:t>
    </dgm:pt>
    <dgm:pt modelId="{D58F3784-FE4A-4A22-8420-2B8B0EBF728C}" type="parTrans" cxnId="{ACC2B9AF-B990-415B-8F96-559DF2BF4DAC}">
      <dgm:prSet/>
      <dgm:spPr/>
      <dgm:t>
        <a:bodyPr/>
        <a:lstStyle/>
        <a:p>
          <a:endParaRPr lang="en-US"/>
        </a:p>
      </dgm:t>
    </dgm:pt>
    <dgm:pt modelId="{95DB174B-74E4-46AC-855D-EFCDE8143E67}" type="sibTrans" cxnId="{ACC2B9AF-B990-415B-8F96-559DF2BF4DAC}">
      <dgm:prSet/>
      <dgm:spPr/>
      <dgm:t>
        <a:bodyPr/>
        <a:lstStyle/>
        <a:p>
          <a:pPr>
            <a:lnSpc>
              <a:spcPct val="100000"/>
            </a:lnSpc>
          </a:pPr>
          <a:endParaRPr lang="en-US"/>
        </a:p>
      </dgm:t>
    </dgm:pt>
    <dgm:pt modelId="{2804709A-DFAA-480E-9659-5853826247A6}">
      <dgm:prSet/>
      <dgm:spPr/>
      <dgm:t>
        <a:bodyPr/>
        <a:lstStyle/>
        <a:p>
          <a:pPr>
            <a:lnSpc>
              <a:spcPct val="100000"/>
            </a:lnSpc>
          </a:pPr>
          <a:r>
            <a:rPr lang="en-US"/>
            <a:t>Importance of understanding reasons behind customer churn.</a:t>
          </a:r>
        </a:p>
      </dgm:t>
    </dgm:pt>
    <dgm:pt modelId="{C53A5B32-E652-41E6-8475-403BC6BD446E}" type="parTrans" cxnId="{70228CFF-B91C-4A2A-81BF-D04682A15DCB}">
      <dgm:prSet/>
      <dgm:spPr/>
      <dgm:t>
        <a:bodyPr/>
        <a:lstStyle/>
        <a:p>
          <a:endParaRPr lang="en-US"/>
        </a:p>
      </dgm:t>
    </dgm:pt>
    <dgm:pt modelId="{FB41CE38-70C2-416F-AF72-BE3C3862B07E}" type="sibTrans" cxnId="{70228CFF-B91C-4A2A-81BF-D04682A15DCB}">
      <dgm:prSet/>
      <dgm:spPr/>
      <dgm:t>
        <a:bodyPr/>
        <a:lstStyle/>
        <a:p>
          <a:pPr>
            <a:lnSpc>
              <a:spcPct val="100000"/>
            </a:lnSpc>
          </a:pPr>
          <a:endParaRPr lang="en-US"/>
        </a:p>
      </dgm:t>
    </dgm:pt>
    <dgm:pt modelId="{ECC65EFC-CD2D-4309-8A8E-277D35BD68B0}">
      <dgm:prSet/>
      <dgm:spPr/>
      <dgm:t>
        <a:bodyPr/>
        <a:lstStyle/>
        <a:p>
          <a:pPr>
            <a:lnSpc>
              <a:spcPct val="100000"/>
            </a:lnSpc>
          </a:pPr>
          <a:r>
            <a:rPr lang="en-US"/>
            <a:t>Need for accurate and robust churn prediction models</a:t>
          </a:r>
        </a:p>
      </dgm:t>
    </dgm:pt>
    <dgm:pt modelId="{EEE4FACD-5277-4599-8935-F7805AB4FFAC}" type="parTrans" cxnId="{B22B6ACD-80C5-4685-A583-48372DE477DC}">
      <dgm:prSet/>
      <dgm:spPr/>
      <dgm:t>
        <a:bodyPr/>
        <a:lstStyle/>
        <a:p>
          <a:endParaRPr lang="en-US"/>
        </a:p>
      </dgm:t>
    </dgm:pt>
    <dgm:pt modelId="{79C23507-ADB4-4AD4-BF33-3DD0D371A0F1}" type="sibTrans" cxnId="{B22B6ACD-80C5-4685-A583-48372DE477DC}">
      <dgm:prSet/>
      <dgm:spPr/>
      <dgm:t>
        <a:bodyPr/>
        <a:lstStyle/>
        <a:p>
          <a:pPr>
            <a:lnSpc>
              <a:spcPct val="100000"/>
            </a:lnSpc>
          </a:pPr>
          <a:endParaRPr lang="en-US"/>
        </a:p>
      </dgm:t>
    </dgm:pt>
    <dgm:pt modelId="{DD69D6C5-59E9-48E6-A069-C6198340ADE6}">
      <dgm:prSet/>
      <dgm:spPr/>
      <dgm:t>
        <a:bodyPr/>
        <a:lstStyle/>
        <a:p>
          <a:pPr>
            <a:lnSpc>
              <a:spcPct val="100000"/>
            </a:lnSpc>
          </a:pPr>
          <a:r>
            <a:rPr lang="en-US"/>
            <a:t>Impact on customer acquisition costs and business profitability</a:t>
          </a:r>
        </a:p>
      </dgm:t>
    </dgm:pt>
    <dgm:pt modelId="{EA5680DF-942D-4535-8A57-1D92836F5117}" type="parTrans" cxnId="{702BBF31-D2A1-407E-B21B-72E605EFD937}">
      <dgm:prSet/>
      <dgm:spPr/>
      <dgm:t>
        <a:bodyPr/>
        <a:lstStyle/>
        <a:p>
          <a:endParaRPr lang="en-US"/>
        </a:p>
      </dgm:t>
    </dgm:pt>
    <dgm:pt modelId="{EAC00882-7856-40C9-8547-21F0A0B28ADC}" type="sibTrans" cxnId="{702BBF31-D2A1-407E-B21B-72E605EFD937}">
      <dgm:prSet/>
      <dgm:spPr/>
      <dgm:t>
        <a:bodyPr/>
        <a:lstStyle/>
        <a:p>
          <a:endParaRPr lang="en-US"/>
        </a:p>
      </dgm:t>
    </dgm:pt>
    <dgm:pt modelId="{5F024612-A565-4660-B2AF-F6E4BDC28DD4}" type="pres">
      <dgm:prSet presAssocID="{A12B2DC8-8CAE-47D7-AD74-F94BAB9B63AB}" presName="root" presStyleCnt="0">
        <dgm:presLayoutVars>
          <dgm:dir/>
          <dgm:resizeHandles val="exact"/>
        </dgm:presLayoutVars>
      </dgm:prSet>
      <dgm:spPr/>
    </dgm:pt>
    <dgm:pt modelId="{740558D1-45A7-48ED-8127-586937C5F326}" type="pres">
      <dgm:prSet presAssocID="{A12B2DC8-8CAE-47D7-AD74-F94BAB9B63AB}" presName="container" presStyleCnt="0">
        <dgm:presLayoutVars>
          <dgm:dir/>
          <dgm:resizeHandles val="exact"/>
        </dgm:presLayoutVars>
      </dgm:prSet>
      <dgm:spPr/>
    </dgm:pt>
    <dgm:pt modelId="{427A0380-42B1-4D05-831E-3CF57240204F}" type="pres">
      <dgm:prSet presAssocID="{E1BC24B8-3F4C-4877-89B8-CCF102126004}" presName="compNode" presStyleCnt="0"/>
      <dgm:spPr/>
    </dgm:pt>
    <dgm:pt modelId="{637B3D73-E0E5-4736-B818-593D151015F0}" type="pres">
      <dgm:prSet presAssocID="{E1BC24B8-3F4C-4877-89B8-CCF102126004}" presName="iconBgRect" presStyleLbl="bgShp" presStyleIdx="0" presStyleCnt="4"/>
      <dgm:spPr/>
    </dgm:pt>
    <dgm:pt modelId="{ADDE26C6-D02E-443C-A796-1086F25B9AF2}" type="pres">
      <dgm:prSet presAssocID="{E1BC24B8-3F4C-4877-89B8-CCF10212600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FE861BED-D6BC-4C66-866E-BB10AD2DE75A}" type="pres">
      <dgm:prSet presAssocID="{E1BC24B8-3F4C-4877-89B8-CCF102126004}" presName="spaceRect" presStyleCnt="0"/>
      <dgm:spPr/>
    </dgm:pt>
    <dgm:pt modelId="{085EC71A-6DAE-437E-867A-F7DB37909FB7}" type="pres">
      <dgm:prSet presAssocID="{E1BC24B8-3F4C-4877-89B8-CCF102126004}" presName="textRect" presStyleLbl="revTx" presStyleIdx="0" presStyleCnt="4">
        <dgm:presLayoutVars>
          <dgm:chMax val="1"/>
          <dgm:chPref val="1"/>
        </dgm:presLayoutVars>
      </dgm:prSet>
      <dgm:spPr/>
    </dgm:pt>
    <dgm:pt modelId="{124EEBCB-C4BA-46FD-8713-25B1142FF0ED}" type="pres">
      <dgm:prSet presAssocID="{95DB174B-74E4-46AC-855D-EFCDE8143E67}" presName="sibTrans" presStyleLbl="sibTrans2D1" presStyleIdx="0" presStyleCnt="0"/>
      <dgm:spPr/>
    </dgm:pt>
    <dgm:pt modelId="{70963291-0960-4138-ACE4-B7E7182E3E4B}" type="pres">
      <dgm:prSet presAssocID="{2804709A-DFAA-480E-9659-5853826247A6}" presName="compNode" presStyleCnt="0"/>
      <dgm:spPr/>
    </dgm:pt>
    <dgm:pt modelId="{8CCE1733-3927-4D38-A445-3568CD7A735D}" type="pres">
      <dgm:prSet presAssocID="{2804709A-DFAA-480E-9659-5853826247A6}" presName="iconBgRect" presStyleLbl="bgShp" presStyleIdx="1" presStyleCnt="4"/>
      <dgm:spPr/>
    </dgm:pt>
    <dgm:pt modelId="{5BECE96A-DA9A-42B8-AC40-6DE3D02DC4ED}" type="pres">
      <dgm:prSet presAssocID="{2804709A-DFAA-480E-9659-5853826247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07C3BB5D-AF75-4EE9-A565-AA4FE0BB481A}" type="pres">
      <dgm:prSet presAssocID="{2804709A-DFAA-480E-9659-5853826247A6}" presName="spaceRect" presStyleCnt="0"/>
      <dgm:spPr/>
    </dgm:pt>
    <dgm:pt modelId="{D918ECA3-4E97-44D5-A016-739D3F46185C}" type="pres">
      <dgm:prSet presAssocID="{2804709A-DFAA-480E-9659-5853826247A6}" presName="textRect" presStyleLbl="revTx" presStyleIdx="1" presStyleCnt="4">
        <dgm:presLayoutVars>
          <dgm:chMax val="1"/>
          <dgm:chPref val="1"/>
        </dgm:presLayoutVars>
      </dgm:prSet>
      <dgm:spPr/>
    </dgm:pt>
    <dgm:pt modelId="{08ECD64B-6912-48C2-833B-76AACE0E8C58}" type="pres">
      <dgm:prSet presAssocID="{FB41CE38-70C2-416F-AF72-BE3C3862B07E}" presName="sibTrans" presStyleLbl="sibTrans2D1" presStyleIdx="0" presStyleCnt="0"/>
      <dgm:spPr/>
    </dgm:pt>
    <dgm:pt modelId="{4F5ECA2F-1CFB-4FE9-9036-8F5CA99952C1}" type="pres">
      <dgm:prSet presAssocID="{ECC65EFC-CD2D-4309-8A8E-277D35BD68B0}" presName="compNode" presStyleCnt="0"/>
      <dgm:spPr/>
    </dgm:pt>
    <dgm:pt modelId="{58EB1230-FE7F-43ED-B8BA-42BD6B1185CE}" type="pres">
      <dgm:prSet presAssocID="{ECC65EFC-CD2D-4309-8A8E-277D35BD68B0}" presName="iconBgRect" presStyleLbl="bgShp" presStyleIdx="2" presStyleCnt="4"/>
      <dgm:spPr/>
    </dgm:pt>
    <dgm:pt modelId="{5EE0DB0E-1ED1-4A2A-B293-18ABC562BEA5}" type="pres">
      <dgm:prSet presAssocID="{ECC65EFC-CD2D-4309-8A8E-277D35BD68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9D9FCFB5-DC40-488C-BC23-78F62C953EA4}" type="pres">
      <dgm:prSet presAssocID="{ECC65EFC-CD2D-4309-8A8E-277D35BD68B0}" presName="spaceRect" presStyleCnt="0"/>
      <dgm:spPr/>
    </dgm:pt>
    <dgm:pt modelId="{84A22612-9EDF-4892-863B-B6E48BDDEDA8}" type="pres">
      <dgm:prSet presAssocID="{ECC65EFC-CD2D-4309-8A8E-277D35BD68B0}" presName="textRect" presStyleLbl="revTx" presStyleIdx="2" presStyleCnt="4">
        <dgm:presLayoutVars>
          <dgm:chMax val="1"/>
          <dgm:chPref val="1"/>
        </dgm:presLayoutVars>
      </dgm:prSet>
      <dgm:spPr/>
    </dgm:pt>
    <dgm:pt modelId="{CEE35BAF-FD9F-4525-BF8C-18A0C6C9B4F1}" type="pres">
      <dgm:prSet presAssocID="{79C23507-ADB4-4AD4-BF33-3DD0D371A0F1}" presName="sibTrans" presStyleLbl="sibTrans2D1" presStyleIdx="0" presStyleCnt="0"/>
      <dgm:spPr/>
    </dgm:pt>
    <dgm:pt modelId="{689BD4D8-8688-4BBC-AE96-E5D9048204BD}" type="pres">
      <dgm:prSet presAssocID="{DD69D6C5-59E9-48E6-A069-C6198340ADE6}" presName="compNode" presStyleCnt="0"/>
      <dgm:spPr/>
    </dgm:pt>
    <dgm:pt modelId="{C5554CC8-D715-44B5-8F90-D006085DFB32}" type="pres">
      <dgm:prSet presAssocID="{DD69D6C5-59E9-48E6-A069-C6198340ADE6}" presName="iconBgRect" presStyleLbl="bgShp" presStyleIdx="3" presStyleCnt="4"/>
      <dgm:spPr/>
    </dgm:pt>
    <dgm:pt modelId="{2E00142D-8ED1-4677-8854-A2C0C9D759FA}" type="pres">
      <dgm:prSet presAssocID="{DD69D6C5-59E9-48E6-A069-C6198340AD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3BDBAFE6-984D-4C84-93F4-95F794AD32B7}" type="pres">
      <dgm:prSet presAssocID="{DD69D6C5-59E9-48E6-A069-C6198340ADE6}" presName="spaceRect" presStyleCnt="0"/>
      <dgm:spPr/>
    </dgm:pt>
    <dgm:pt modelId="{57628BD4-878B-4C3D-8A4E-2B044525CD1A}" type="pres">
      <dgm:prSet presAssocID="{DD69D6C5-59E9-48E6-A069-C6198340ADE6}" presName="textRect" presStyleLbl="revTx" presStyleIdx="3" presStyleCnt="4">
        <dgm:presLayoutVars>
          <dgm:chMax val="1"/>
          <dgm:chPref val="1"/>
        </dgm:presLayoutVars>
      </dgm:prSet>
      <dgm:spPr/>
    </dgm:pt>
  </dgm:ptLst>
  <dgm:cxnLst>
    <dgm:cxn modelId="{9D36601D-45FD-4968-B4D8-5BF69AFAC682}" type="presOf" srcId="{DD69D6C5-59E9-48E6-A069-C6198340ADE6}" destId="{57628BD4-878B-4C3D-8A4E-2B044525CD1A}" srcOrd="0" destOrd="0" presId="urn:microsoft.com/office/officeart/2018/2/layout/IconCircleList"/>
    <dgm:cxn modelId="{08C0CB24-B678-4146-8648-51D5A03168A4}" type="presOf" srcId="{E1BC24B8-3F4C-4877-89B8-CCF102126004}" destId="{085EC71A-6DAE-437E-867A-F7DB37909FB7}" srcOrd="0" destOrd="0" presId="urn:microsoft.com/office/officeart/2018/2/layout/IconCircleList"/>
    <dgm:cxn modelId="{702BBF31-D2A1-407E-B21B-72E605EFD937}" srcId="{A12B2DC8-8CAE-47D7-AD74-F94BAB9B63AB}" destId="{DD69D6C5-59E9-48E6-A069-C6198340ADE6}" srcOrd="3" destOrd="0" parTransId="{EA5680DF-942D-4535-8A57-1D92836F5117}" sibTransId="{EAC00882-7856-40C9-8547-21F0A0B28ADC}"/>
    <dgm:cxn modelId="{87D57B4F-A122-4C30-B76A-2C54EBAD82E7}" type="presOf" srcId="{95DB174B-74E4-46AC-855D-EFCDE8143E67}" destId="{124EEBCB-C4BA-46FD-8713-25B1142FF0ED}" srcOrd="0" destOrd="0" presId="urn:microsoft.com/office/officeart/2018/2/layout/IconCircleList"/>
    <dgm:cxn modelId="{A93B9978-199F-4121-91DB-82CD1106C891}" type="presOf" srcId="{FB41CE38-70C2-416F-AF72-BE3C3862B07E}" destId="{08ECD64B-6912-48C2-833B-76AACE0E8C58}" srcOrd="0" destOrd="0" presId="urn:microsoft.com/office/officeart/2018/2/layout/IconCircleList"/>
    <dgm:cxn modelId="{F01F0581-EDD6-4ED9-80E4-3D2CB895CC73}" type="presOf" srcId="{ECC65EFC-CD2D-4309-8A8E-277D35BD68B0}" destId="{84A22612-9EDF-4892-863B-B6E48BDDEDA8}" srcOrd="0" destOrd="0" presId="urn:microsoft.com/office/officeart/2018/2/layout/IconCircleList"/>
    <dgm:cxn modelId="{D0AAB5AA-1E70-4530-8865-D57ABEE180E4}" type="presOf" srcId="{2804709A-DFAA-480E-9659-5853826247A6}" destId="{D918ECA3-4E97-44D5-A016-739D3F46185C}" srcOrd="0" destOrd="0" presId="urn:microsoft.com/office/officeart/2018/2/layout/IconCircleList"/>
    <dgm:cxn modelId="{ACC2B9AF-B990-415B-8F96-559DF2BF4DAC}" srcId="{A12B2DC8-8CAE-47D7-AD74-F94BAB9B63AB}" destId="{E1BC24B8-3F4C-4877-89B8-CCF102126004}" srcOrd="0" destOrd="0" parTransId="{D58F3784-FE4A-4A22-8420-2B8B0EBF728C}" sibTransId="{95DB174B-74E4-46AC-855D-EFCDE8143E67}"/>
    <dgm:cxn modelId="{8F18DEB9-8222-4714-97C9-ADB0E8B870E3}" type="presOf" srcId="{79C23507-ADB4-4AD4-BF33-3DD0D371A0F1}" destId="{CEE35BAF-FD9F-4525-BF8C-18A0C6C9B4F1}" srcOrd="0" destOrd="0" presId="urn:microsoft.com/office/officeart/2018/2/layout/IconCircleList"/>
    <dgm:cxn modelId="{34B4D7BF-5150-4177-8CBB-1DEC70788E02}" type="presOf" srcId="{A12B2DC8-8CAE-47D7-AD74-F94BAB9B63AB}" destId="{5F024612-A565-4660-B2AF-F6E4BDC28DD4}" srcOrd="0" destOrd="0" presId="urn:microsoft.com/office/officeart/2018/2/layout/IconCircleList"/>
    <dgm:cxn modelId="{B22B6ACD-80C5-4685-A583-48372DE477DC}" srcId="{A12B2DC8-8CAE-47D7-AD74-F94BAB9B63AB}" destId="{ECC65EFC-CD2D-4309-8A8E-277D35BD68B0}" srcOrd="2" destOrd="0" parTransId="{EEE4FACD-5277-4599-8935-F7805AB4FFAC}" sibTransId="{79C23507-ADB4-4AD4-BF33-3DD0D371A0F1}"/>
    <dgm:cxn modelId="{70228CFF-B91C-4A2A-81BF-D04682A15DCB}" srcId="{A12B2DC8-8CAE-47D7-AD74-F94BAB9B63AB}" destId="{2804709A-DFAA-480E-9659-5853826247A6}" srcOrd="1" destOrd="0" parTransId="{C53A5B32-E652-41E6-8475-403BC6BD446E}" sibTransId="{FB41CE38-70C2-416F-AF72-BE3C3862B07E}"/>
    <dgm:cxn modelId="{38568F95-7D03-4C2B-864B-A50940B4775D}" type="presParOf" srcId="{5F024612-A565-4660-B2AF-F6E4BDC28DD4}" destId="{740558D1-45A7-48ED-8127-586937C5F326}" srcOrd="0" destOrd="0" presId="urn:microsoft.com/office/officeart/2018/2/layout/IconCircleList"/>
    <dgm:cxn modelId="{93DFC182-D4A7-4A60-8453-8974D0406595}" type="presParOf" srcId="{740558D1-45A7-48ED-8127-586937C5F326}" destId="{427A0380-42B1-4D05-831E-3CF57240204F}" srcOrd="0" destOrd="0" presId="urn:microsoft.com/office/officeart/2018/2/layout/IconCircleList"/>
    <dgm:cxn modelId="{353B6CC3-09D5-448E-8A2F-5414825E15A3}" type="presParOf" srcId="{427A0380-42B1-4D05-831E-3CF57240204F}" destId="{637B3D73-E0E5-4736-B818-593D151015F0}" srcOrd="0" destOrd="0" presId="urn:microsoft.com/office/officeart/2018/2/layout/IconCircleList"/>
    <dgm:cxn modelId="{A54885AF-62AB-4D30-AC30-CAD6B3CABD27}" type="presParOf" srcId="{427A0380-42B1-4D05-831E-3CF57240204F}" destId="{ADDE26C6-D02E-443C-A796-1086F25B9AF2}" srcOrd="1" destOrd="0" presId="urn:microsoft.com/office/officeart/2018/2/layout/IconCircleList"/>
    <dgm:cxn modelId="{A97773D1-5A9A-4EFE-B98A-F4679B05BA81}" type="presParOf" srcId="{427A0380-42B1-4D05-831E-3CF57240204F}" destId="{FE861BED-D6BC-4C66-866E-BB10AD2DE75A}" srcOrd="2" destOrd="0" presId="urn:microsoft.com/office/officeart/2018/2/layout/IconCircleList"/>
    <dgm:cxn modelId="{F41B5AF5-365F-40BE-B54D-F6B7F2DA28F0}" type="presParOf" srcId="{427A0380-42B1-4D05-831E-3CF57240204F}" destId="{085EC71A-6DAE-437E-867A-F7DB37909FB7}" srcOrd="3" destOrd="0" presId="urn:microsoft.com/office/officeart/2018/2/layout/IconCircleList"/>
    <dgm:cxn modelId="{04F9441B-17EA-4A7C-BCFA-C616C5C6CDDC}" type="presParOf" srcId="{740558D1-45A7-48ED-8127-586937C5F326}" destId="{124EEBCB-C4BA-46FD-8713-25B1142FF0ED}" srcOrd="1" destOrd="0" presId="urn:microsoft.com/office/officeart/2018/2/layout/IconCircleList"/>
    <dgm:cxn modelId="{28C01847-E285-4C95-B808-A541C341505D}" type="presParOf" srcId="{740558D1-45A7-48ED-8127-586937C5F326}" destId="{70963291-0960-4138-ACE4-B7E7182E3E4B}" srcOrd="2" destOrd="0" presId="urn:microsoft.com/office/officeart/2018/2/layout/IconCircleList"/>
    <dgm:cxn modelId="{A3A56F9B-7360-4A7E-A033-7262D4DE079D}" type="presParOf" srcId="{70963291-0960-4138-ACE4-B7E7182E3E4B}" destId="{8CCE1733-3927-4D38-A445-3568CD7A735D}" srcOrd="0" destOrd="0" presId="urn:microsoft.com/office/officeart/2018/2/layout/IconCircleList"/>
    <dgm:cxn modelId="{6856B2BA-E7BE-44B7-91FE-1DE4F8282425}" type="presParOf" srcId="{70963291-0960-4138-ACE4-B7E7182E3E4B}" destId="{5BECE96A-DA9A-42B8-AC40-6DE3D02DC4ED}" srcOrd="1" destOrd="0" presId="urn:microsoft.com/office/officeart/2018/2/layout/IconCircleList"/>
    <dgm:cxn modelId="{396299C2-1F02-4DCA-9F3C-31C8FFE8DBA0}" type="presParOf" srcId="{70963291-0960-4138-ACE4-B7E7182E3E4B}" destId="{07C3BB5D-AF75-4EE9-A565-AA4FE0BB481A}" srcOrd="2" destOrd="0" presId="urn:microsoft.com/office/officeart/2018/2/layout/IconCircleList"/>
    <dgm:cxn modelId="{8D38F229-742A-4943-AD3A-78E0A3823D9C}" type="presParOf" srcId="{70963291-0960-4138-ACE4-B7E7182E3E4B}" destId="{D918ECA3-4E97-44D5-A016-739D3F46185C}" srcOrd="3" destOrd="0" presId="urn:microsoft.com/office/officeart/2018/2/layout/IconCircleList"/>
    <dgm:cxn modelId="{167910FA-F63D-4383-A4C5-7D0BEB5EF1A5}" type="presParOf" srcId="{740558D1-45A7-48ED-8127-586937C5F326}" destId="{08ECD64B-6912-48C2-833B-76AACE0E8C58}" srcOrd="3" destOrd="0" presId="urn:microsoft.com/office/officeart/2018/2/layout/IconCircleList"/>
    <dgm:cxn modelId="{5244360B-6352-418A-BC30-78AB4D798F3E}" type="presParOf" srcId="{740558D1-45A7-48ED-8127-586937C5F326}" destId="{4F5ECA2F-1CFB-4FE9-9036-8F5CA99952C1}" srcOrd="4" destOrd="0" presId="urn:microsoft.com/office/officeart/2018/2/layout/IconCircleList"/>
    <dgm:cxn modelId="{4FD0EA39-30D3-41D9-953F-C3CD8168493B}" type="presParOf" srcId="{4F5ECA2F-1CFB-4FE9-9036-8F5CA99952C1}" destId="{58EB1230-FE7F-43ED-B8BA-42BD6B1185CE}" srcOrd="0" destOrd="0" presId="urn:microsoft.com/office/officeart/2018/2/layout/IconCircleList"/>
    <dgm:cxn modelId="{B8784AE2-99F5-4B41-A952-CB2F3DDCC370}" type="presParOf" srcId="{4F5ECA2F-1CFB-4FE9-9036-8F5CA99952C1}" destId="{5EE0DB0E-1ED1-4A2A-B293-18ABC562BEA5}" srcOrd="1" destOrd="0" presId="urn:microsoft.com/office/officeart/2018/2/layout/IconCircleList"/>
    <dgm:cxn modelId="{8F290B49-D860-47F5-95D8-F0BFFC614362}" type="presParOf" srcId="{4F5ECA2F-1CFB-4FE9-9036-8F5CA99952C1}" destId="{9D9FCFB5-DC40-488C-BC23-78F62C953EA4}" srcOrd="2" destOrd="0" presId="urn:microsoft.com/office/officeart/2018/2/layout/IconCircleList"/>
    <dgm:cxn modelId="{8A1E83C8-6DDD-4AE2-A330-38731F8AE6D3}" type="presParOf" srcId="{4F5ECA2F-1CFB-4FE9-9036-8F5CA99952C1}" destId="{84A22612-9EDF-4892-863B-B6E48BDDEDA8}" srcOrd="3" destOrd="0" presId="urn:microsoft.com/office/officeart/2018/2/layout/IconCircleList"/>
    <dgm:cxn modelId="{ECF0485B-3D52-48C6-AE85-862E0ED8A999}" type="presParOf" srcId="{740558D1-45A7-48ED-8127-586937C5F326}" destId="{CEE35BAF-FD9F-4525-BF8C-18A0C6C9B4F1}" srcOrd="5" destOrd="0" presId="urn:microsoft.com/office/officeart/2018/2/layout/IconCircleList"/>
    <dgm:cxn modelId="{56B4FE4F-5DFF-4ADD-BBA7-44FC0AE151AE}" type="presParOf" srcId="{740558D1-45A7-48ED-8127-586937C5F326}" destId="{689BD4D8-8688-4BBC-AE96-E5D9048204BD}" srcOrd="6" destOrd="0" presId="urn:microsoft.com/office/officeart/2018/2/layout/IconCircleList"/>
    <dgm:cxn modelId="{59303284-AE4D-4691-B320-3ED869A53E95}" type="presParOf" srcId="{689BD4D8-8688-4BBC-AE96-E5D9048204BD}" destId="{C5554CC8-D715-44B5-8F90-D006085DFB32}" srcOrd="0" destOrd="0" presId="urn:microsoft.com/office/officeart/2018/2/layout/IconCircleList"/>
    <dgm:cxn modelId="{E86606CC-0193-4443-AEC7-BB8BEA3D1077}" type="presParOf" srcId="{689BD4D8-8688-4BBC-AE96-E5D9048204BD}" destId="{2E00142D-8ED1-4677-8854-A2C0C9D759FA}" srcOrd="1" destOrd="0" presId="urn:microsoft.com/office/officeart/2018/2/layout/IconCircleList"/>
    <dgm:cxn modelId="{33F91D5B-E9A5-41D1-9788-534EBCC53C00}" type="presParOf" srcId="{689BD4D8-8688-4BBC-AE96-E5D9048204BD}" destId="{3BDBAFE6-984D-4C84-93F4-95F794AD32B7}" srcOrd="2" destOrd="0" presId="urn:microsoft.com/office/officeart/2018/2/layout/IconCircleList"/>
    <dgm:cxn modelId="{3AD239A6-695E-405B-94C8-47EB5CB6DBCB}" type="presParOf" srcId="{689BD4D8-8688-4BBC-AE96-E5D9048204BD}" destId="{57628BD4-878B-4C3D-8A4E-2B044525CD1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B3D73-E0E5-4736-B818-593D151015F0}">
      <dsp:nvSpPr>
        <dsp:cNvPr id="0" name=""/>
        <dsp:cNvSpPr/>
      </dsp:nvSpPr>
      <dsp:spPr>
        <a:xfrm>
          <a:off x="212335" y="54034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DE26C6-D02E-443C-A796-1086F25B9AF2}">
      <dsp:nvSpPr>
        <dsp:cNvPr id="0" name=""/>
        <dsp:cNvSpPr/>
      </dsp:nvSpPr>
      <dsp:spPr>
        <a:xfrm>
          <a:off x="492877" y="820884"/>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EC71A-6DAE-437E-867A-F7DB37909FB7}">
      <dsp:nvSpPr>
        <dsp:cNvPr id="0" name=""/>
        <dsp:cNvSpPr/>
      </dsp:nvSpPr>
      <dsp:spPr>
        <a:xfrm>
          <a:off x="1834517" y="54034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High customer churn rates in the telecommunications industry.</a:t>
          </a:r>
        </a:p>
      </dsp:txBody>
      <dsp:txXfrm>
        <a:off x="1834517" y="540342"/>
        <a:ext cx="3148942" cy="1335915"/>
      </dsp:txXfrm>
    </dsp:sp>
    <dsp:sp modelId="{8CCE1733-3927-4D38-A445-3568CD7A735D}">
      <dsp:nvSpPr>
        <dsp:cNvPr id="0" name=""/>
        <dsp:cNvSpPr/>
      </dsp:nvSpPr>
      <dsp:spPr>
        <a:xfrm>
          <a:off x="5532139" y="54034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ECE96A-DA9A-42B8-AC40-6DE3D02DC4ED}">
      <dsp:nvSpPr>
        <dsp:cNvPr id="0" name=""/>
        <dsp:cNvSpPr/>
      </dsp:nvSpPr>
      <dsp:spPr>
        <a:xfrm>
          <a:off x="5812681" y="820884"/>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8ECA3-4E97-44D5-A016-739D3F46185C}">
      <dsp:nvSpPr>
        <dsp:cNvPr id="0" name=""/>
        <dsp:cNvSpPr/>
      </dsp:nvSpPr>
      <dsp:spPr>
        <a:xfrm>
          <a:off x="7154322" y="54034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Importance of understanding reasons behind customer churn.</a:t>
          </a:r>
        </a:p>
      </dsp:txBody>
      <dsp:txXfrm>
        <a:off x="7154322" y="540342"/>
        <a:ext cx="3148942" cy="1335915"/>
      </dsp:txXfrm>
    </dsp:sp>
    <dsp:sp modelId="{58EB1230-FE7F-43ED-B8BA-42BD6B1185CE}">
      <dsp:nvSpPr>
        <dsp:cNvPr id="0" name=""/>
        <dsp:cNvSpPr/>
      </dsp:nvSpPr>
      <dsp:spPr>
        <a:xfrm>
          <a:off x="212335" y="2644844"/>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0DB0E-1ED1-4A2A-B293-18ABC562BEA5}">
      <dsp:nvSpPr>
        <dsp:cNvPr id="0" name=""/>
        <dsp:cNvSpPr/>
      </dsp:nvSpPr>
      <dsp:spPr>
        <a:xfrm>
          <a:off x="492877" y="2925386"/>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A22612-9EDF-4892-863B-B6E48BDDEDA8}">
      <dsp:nvSpPr>
        <dsp:cNvPr id="0" name=""/>
        <dsp:cNvSpPr/>
      </dsp:nvSpPr>
      <dsp:spPr>
        <a:xfrm>
          <a:off x="1834517" y="264484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Need for accurate and robust churn prediction models</a:t>
          </a:r>
        </a:p>
      </dsp:txBody>
      <dsp:txXfrm>
        <a:off x="1834517" y="2644844"/>
        <a:ext cx="3148942" cy="1335915"/>
      </dsp:txXfrm>
    </dsp:sp>
    <dsp:sp modelId="{C5554CC8-D715-44B5-8F90-D006085DFB32}">
      <dsp:nvSpPr>
        <dsp:cNvPr id="0" name=""/>
        <dsp:cNvSpPr/>
      </dsp:nvSpPr>
      <dsp:spPr>
        <a:xfrm>
          <a:off x="5532139" y="2644844"/>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0142D-8ED1-4677-8854-A2C0C9D759FA}">
      <dsp:nvSpPr>
        <dsp:cNvPr id="0" name=""/>
        <dsp:cNvSpPr/>
      </dsp:nvSpPr>
      <dsp:spPr>
        <a:xfrm>
          <a:off x="5812681" y="2925386"/>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28BD4-878B-4C3D-8A4E-2B044525CD1A}">
      <dsp:nvSpPr>
        <dsp:cNvPr id="0" name=""/>
        <dsp:cNvSpPr/>
      </dsp:nvSpPr>
      <dsp:spPr>
        <a:xfrm>
          <a:off x="7154322" y="264484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Impact on customer acquisition costs and business profitability</a:t>
          </a:r>
        </a:p>
      </dsp:txBody>
      <dsp:txXfrm>
        <a:off x="7154322" y="2644844"/>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9519-8148-DC9C-E749-FF44479C47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D98431-EA27-972B-CAE9-25EB6B50B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117018-E364-594E-8E08-2BB4FC12153B}"/>
              </a:ext>
            </a:extLst>
          </p:cNvPr>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a:extLst>
              <a:ext uri="{FF2B5EF4-FFF2-40B4-BE49-F238E27FC236}">
                <a16:creationId xmlns:a16="http://schemas.microsoft.com/office/drawing/2014/main" id="{2473B50F-960D-ECCC-7FA7-255BF47962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3A814E-B6CA-56AB-9BCC-45550CE82821}"/>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Graphic 6">
            <a:extLst>
              <a:ext uri="{FF2B5EF4-FFF2-40B4-BE49-F238E27FC236}">
                <a16:creationId xmlns:a16="http://schemas.microsoft.com/office/drawing/2014/main" id="{BC45CE8F-A7D0-E67B-9B82-FF8DCE6E29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67862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ABEA-A657-BF8B-53EB-B4334CD7D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C6483-0440-8C72-8FF8-74EEE4C322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7198D-6BBF-92EF-2254-6A4314569A4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6549107-6810-5241-F8E8-679A05C89AD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3C0124E-36DF-8F45-7E4A-B2EAE90AC09A}"/>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02808064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71C71-E5F6-FB23-509E-31A3AABEBF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39409C-6A36-C9E0-C1EE-DD9389723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6926F-C321-A010-2CC3-CC362A39C01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1ED72CD-4B84-91A5-AD63-8FCBEEF6E71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F18F5F0-85F3-9279-F6A3-720C33AF0ADF}"/>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9482923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E32B-1356-03C3-C468-BBB7E4A38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7084A-95AB-F256-E930-FFA8EC2454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04163-7FE5-E667-058F-5771255F6D8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C1D890-D97B-F9EF-1AEB-DA5CEACBA67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E51EB3A-698D-395E-4D1A-AD3E854C1279}"/>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55022133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F58F-0B48-ECF1-FD1A-BF08FFC01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F1041-99A2-9E13-426E-281D4E41A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87249-E866-373B-989C-3DB5056D84A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3630C63-25CC-60A7-2DA5-BFDE961CC92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19F7FB4-77FC-32D7-A39C-1078254A9A7E}"/>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65711284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E5BD-1780-0C88-3A8F-B13B6179F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357F9-7EA8-1356-464B-AE317C64BA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D862F0-8D4D-0303-8416-08ED5570B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DC7A2-330A-FC85-975B-8129D61E87A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9DA427A-8B35-907B-CC44-5DF97FD9B1C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96A676B-335A-0E10-97B5-CFF8771EDC0A}"/>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02789692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486-769D-38C8-7AE1-36E16A198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BE3AAC-4009-2C44-BC05-C329F04B0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5DDF4-AEF6-7CCD-E916-3603F4571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2BCAC-5594-1C3F-5FC5-674238280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DDB33-DCFF-F2FB-C360-BE46DA866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73B14-D695-CD87-4FB4-E8F7DA4E818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FE60C976-A1B4-C948-95B5-251F3091BAA3}"/>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CD11F5B1-557A-421C-7E7A-5F880D4472D2}"/>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40067922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28A3-D4F8-6889-05D9-6046C2D0F9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0D9C03-F574-5AC7-2137-19059FA5CC27}"/>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EB805A19-9134-2097-9D7D-A1A61399C1E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603E1C3-0330-81C5-B9C6-54562AB89C02}"/>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6563019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828F6-7BB9-6CCA-49D3-A0113E27A16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34C5EE0-DC42-1EF1-5DFE-8D7445B1C52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01B4F9A-85E3-6536-ECDE-D53BD1FF8482}"/>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67482433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51F7-A4FB-65C0-2BFC-814618050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625BC1-BFEC-4585-BF22-F3769C76F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29D02F-7A3F-D044-4ED1-B6B3E1096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86DA1-1B19-EA84-E169-C5B85E50B24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E67EDE9-67B7-1836-AA03-7EE7E4C8376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C967E7C-E2EE-98BB-1776-13D3CB280FAC}"/>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17173311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379A-D895-07F9-439B-09F271BE3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2B2C18-F7F8-1334-48D6-55EC48FD1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0BE0E0-9868-C8F1-EC36-6BFB061CF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BAA1F-94BC-EFDB-F75A-6C7AE974E37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C4FDCE6-77D8-9CEF-A922-463D8CF9DB9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1ED1BE95-7894-6CB7-681E-9630DED9A979}"/>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4282551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EE6BA-B2CE-9F90-8D9B-DBC174CCB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927E9-3253-F320-0DE1-DA78D6379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77FE7-7E77-1BC8-0BC6-65A4F7E75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00085583-FA1D-2796-CFCB-2DE63FF2C3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881C3BAC-3527-FB3A-E677-604A5191E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70974985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itishchappidi/ML-project" TargetMode="External"/><Relationship Id="rId2" Type="http://schemas.openxmlformats.org/officeDocument/2006/relationships/hyperlink" Target="https://github.com/GowthamVangala/ML-Project"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github.com/SravyaChevutukur/MLProje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3468" y="643467"/>
            <a:ext cx="4620584" cy="4567137"/>
          </a:xfrm>
        </p:spPr>
        <p:txBody>
          <a:bodyPr vert="horz" lIns="91440" tIns="45720" rIns="91440" bIns="45720" rtlCol="0">
            <a:normAutofit/>
          </a:bodyPr>
          <a:lstStyle/>
          <a:p>
            <a:pPr algn="l"/>
            <a:r>
              <a:rPr lang="en-US" sz="4100" kern="1200">
                <a:latin typeface="+mj-lt"/>
                <a:ea typeface="+mj-ea"/>
                <a:cs typeface="+mj-cs"/>
              </a:rPr>
              <a:t>Prediction of Customers Churning in Telecommunications Industry Using Machine Learning</a:t>
            </a:r>
          </a:p>
        </p:txBody>
      </p:sp>
      <p:pic>
        <p:nvPicPr>
          <p:cNvPr id="1026" name="Picture 2">
            <a:extLst>
              <a:ext uri="{FF2B5EF4-FFF2-40B4-BE49-F238E27FC236}">
                <a16:creationId xmlns:a16="http://schemas.microsoft.com/office/drawing/2014/main" id="{1DB5E8CB-6D0F-B689-DCFD-912385B401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6253" y="1946316"/>
            <a:ext cx="4942280" cy="2965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C96C780-72CC-497D-9F8D-52DAACFC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57">
            <a:extLst>
              <a:ext uri="{FF2B5EF4-FFF2-40B4-BE49-F238E27FC236}">
                <a16:creationId xmlns:a16="http://schemas.microsoft.com/office/drawing/2014/main" id="{5F6A6262-548C-4AD8-920B-7E0EB5CF3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60" name="Rectangle 59">
            <a:extLst>
              <a:ext uri="{FF2B5EF4-FFF2-40B4-BE49-F238E27FC236}">
                <a16:creationId xmlns:a16="http://schemas.microsoft.com/office/drawing/2014/main" id="{2483E7C2-E33D-4AC2-9E6A-5553B704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7"/>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C12A11B-918C-CB7D-4921-A4835FC14F64}"/>
              </a:ext>
            </a:extLst>
          </p:cNvPr>
          <p:cNvSpPr>
            <a:spLocks noGrp="1"/>
          </p:cNvSpPr>
          <p:nvPr>
            <p:ph type="title"/>
          </p:nvPr>
        </p:nvSpPr>
        <p:spPr>
          <a:xfrm>
            <a:off x="524825" y="2622000"/>
            <a:ext cx="4813580" cy="1605237"/>
          </a:xfrm>
        </p:spPr>
        <p:txBody>
          <a:bodyPr vert="horz" lIns="91440" tIns="45720" rIns="91440" bIns="45720" rtlCol="0" anchor="ctr">
            <a:normAutofit/>
          </a:bodyPr>
          <a:lstStyle/>
          <a:p>
            <a:r>
              <a:rPr lang="en-US" sz="4800" kern="1200" dirty="0">
                <a:solidFill>
                  <a:schemeClr val="tx1"/>
                </a:solidFill>
                <a:latin typeface="+mj-lt"/>
                <a:ea typeface="+mj-ea"/>
                <a:cs typeface="+mj-cs"/>
              </a:rPr>
              <a:t>Problem Statement</a:t>
            </a:r>
          </a:p>
        </p:txBody>
      </p:sp>
      <p:sp>
        <p:nvSpPr>
          <p:cNvPr id="3" name="Text Placeholder 2">
            <a:extLst>
              <a:ext uri="{FF2B5EF4-FFF2-40B4-BE49-F238E27FC236}">
                <a16:creationId xmlns:a16="http://schemas.microsoft.com/office/drawing/2014/main" id="{CC61513F-C31A-799A-7836-238141755FE1}"/>
              </a:ext>
            </a:extLst>
          </p:cNvPr>
          <p:cNvSpPr>
            <a:spLocks noGrp="1"/>
          </p:cNvSpPr>
          <p:nvPr>
            <p:ph type="body" idx="1"/>
          </p:nvPr>
        </p:nvSpPr>
        <p:spPr>
          <a:xfrm>
            <a:off x="3648547" y="2224381"/>
            <a:ext cx="6852462" cy="2400476"/>
          </a:xfrm>
        </p:spPr>
        <p:txBody>
          <a:bodyPr vert="horz" lIns="91440" tIns="45720" rIns="91440" bIns="45720" rtlCol="0" anchor="ctr">
            <a:normAutofit/>
          </a:bodyPr>
          <a:lstStyle/>
          <a:p>
            <a:r>
              <a:rPr lang="en-US" sz="1900" kern="1200" dirty="0">
                <a:solidFill>
                  <a:schemeClr val="tx1">
                    <a:alpha val="70000"/>
                  </a:schemeClr>
                </a:solidFill>
                <a:latin typeface="+mn-lt"/>
                <a:ea typeface="+mn-ea"/>
                <a:cs typeface="+mn-cs"/>
              </a:rPr>
              <a:t>Customer churn in the telecommunications industry. Challenging task due to high customer acquisition costs.</a:t>
            </a:r>
          </a:p>
          <a:p>
            <a:r>
              <a:rPr lang="en-US" sz="1900" kern="1200" dirty="0">
                <a:solidFill>
                  <a:schemeClr val="tx1">
                    <a:alpha val="70000"/>
                  </a:schemeClr>
                </a:solidFill>
                <a:latin typeface="+mn-lt"/>
                <a:ea typeface="+mn-ea"/>
                <a:cs typeface="+mn-cs"/>
              </a:rPr>
              <a:t>Accidental and intentional churn reasons.</a:t>
            </a:r>
          </a:p>
          <a:p>
            <a:r>
              <a:rPr lang="en-US" sz="1900" kern="1200" dirty="0">
                <a:solidFill>
                  <a:schemeClr val="tx1">
                    <a:alpha val="70000"/>
                  </a:schemeClr>
                </a:solidFill>
                <a:latin typeface="+mn-lt"/>
                <a:ea typeface="+mn-ea"/>
                <a:cs typeface="+mn-cs"/>
              </a:rPr>
              <a:t>To prevent this problem we are using the </a:t>
            </a:r>
            <a:r>
              <a:rPr lang="en-US" sz="1900" kern="1200" dirty="0" err="1">
                <a:solidFill>
                  <a:schemeClr val="tx1">
                    <a:alpha val="70000"/>
                  </a:schemeClr>
                </a:solidFill>
                <a:latin typeface="+mn-lt"/>
                <a:ea typeface="+mn-ea"/>
                <a:cs typeface="+mn-cs"/>
              </a:rPr>
              <a:t>meachine</a:t>
            </a:r>
            <a:r>
              <a:rPr lang="en-US" sz="1900" kern="1200" dirty="0">
                <a:solidFill>
                  <a:schemeClr val="tx1">
                    <a:alpha val="70000"/>
                  </a:schemeClr>
                </a:solidFill>
                <a:latin typeface="+mn-lt"/>
                <a:ea typeface="+mn-ea"/>
                <a:cs typeface="+mn-cs"/>
              </a:rPr>
              <a:t> learning.</a:t>
            </a:r>
          </a:p>
        </p:txBody>
      </p:sp>
      <p:sp>
        <p:nvSpPr>
          <p:cNvPr id="6" name="Slide Number Placeholder 5">
            <a:extLst>
              <a:ext uri="{FF2B5EF4-FFF2-40B4-BE49-F238E27FC236}">
                <a16:creationId xmlns:a16="http://schemas.microsoft.com/office/drawing/2014/main" id="{F40436C1-33BD-B0BD-DC34-6376E6D1C9DE}"/>
              </a:ext>
            </a:extLst>
          </p:cNvPr>
          <p:cNvSpPr>
            <a:spLocks noGrp="1"/>
          </p:cNvSpPr>
          <p:nvPr>
            <p:ph type="sldNum" sz="quarter" idx="12"/>
          </p:nvPr>
        </p:nvSpPr>
        <p:spPr>
          <a:xfrm>
            <a:off x="11718297" y="17978"/>
            <a:ext cx="470655" cy="475488"/>
          </a:xfrm>
        </p:spPr>
        <p:txBody>
          <a:bodyPr vert="horz" lIns="91440" tIns="45720" rIns="91440" bIns="45720" rtlCol="0" anchor="ctr">
            <a:normAutofit/>
          </a:bodyPr>
          <a:lstStyle/>
          <a:p>
            <a:pPr algn="ctr">
              <a:spcAft>
                <a:spcPts val="600"/>
              </a:spcAft>
            </a:pPr>
            <a:fld id="{A49DFD55-3C28-40EF-9E31-A92D2E4017FF}" type="slidenum">
              <a:rPr lang="en-US" sz="900">
                <a:solidFill>
                  <a:schemeClr val="tx1">
                    <a:alpha val="70000"/>
                  </a:schemeClr>
                </a:solidFill>
              </a:rPr>
              <a:pPr algn="ctr">
                <a:spcAft>
                  <a:spcPts val="600"/>
                </a:spcAft>
              </a:pPr>
              <a:t>10</a:t>
            </a:fld>
            <a:endParaRPr lang="en-US" sz="900">
              <a:solidFill>
                <a:schemeClr val="tx1">
                  <a:alpha val="70000"/>
                </a:schemeClr>
              </a:solidFill>
            </a:endParaRPr>
          </a:p>
        </p:txBody>
      </p:sp>
      <p:sp>
        <p:nvSpPr>
          <p:cNvPr id="5" name="Footer Placeholder 4">
            <a:extLst>
              <a:ext uri="{FF2B5EF4-FFF2-40B4-BE49-F238E27FC236}">
                <a16:creationId xmlns:a16="http://schemas.microsoft.com/office/drawing/2014/main" id="{F3DFB9B8-F568-1E9C-12FA-ACF7EEB019E1}"/>
              </a:ext>
            </a:extLst>
          </p:cNvPr>
          <p:cNvSpPr>
            <a:spLocks noGrp="1"/>
          </p:cNvSpPr>
          <p:nvPr>
            <p:ph type="ftr" sz="quarter" idx="11"/>
          </p:nvPr>
        </p:nvSpPr>
        <p:spPr>
          <a:xfrm rot="5400000">
            <a:off x="10269029" y="3246438"/>
            <a:ext cx="3474720" cy="365125"/>
          </a:xfrm>
        </p:spPr>
        <p:txBody>
          <a:bodyPr vert="horz" lIns="91440" tIns="45720" rIns="91440" bIns="45720" rtlCol="0" anchor="ctr">
            <a:normAutofit/>
          </a:bodyPr>
          <a:lstStyle/>
          <a:p>
            <a:pPr>
              <a:spcAft>
                <a:spcPts val="600"/>
              </a:spcAft>
            </a:pPr>
            <a:r>
              <a:rPr lang="en-US" sz="900" kern="1200">
                <a:solidFill>
                  <a:schemeClr val="tx1">
                    <a:alpha val="70000"/>
                  </a:schemeClr>
                </a:solidFill>
                <a:latin typeface="+mn-lt"/>
                <a:ea typeface="+mn-ea"/>
                <a:cs typeface="+mn-cs"/>
              </a:rPr>
              <a:t>PRESENTATION TITLE</a:t>
            </a:r>
          </a:p>
        </p:txBody>
      </p:sp>
    </p:spTree>
    <p:extLst>
      <p:ext uri="{BB962C8B-B14F-4D97-AF65-F5344CB8AC3E}">
        <p14:creationId xmlns:p14="http://schemas.microsoft.com/office/powerpoint/2010/main" val="384354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E2E8FE-B87B-430D-9722-167B5E2C2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CD06EFC-67C8-7FEF-B5D3-798A0E4C2BC7}"/>
              </a:ext>
            </a:extLst>
          </p:cNvPr>
          <p:cNvPicPr>
            <a:picLocks noChangeAspect="1"/>
          </p:cNvPicPr>
          <p:nvPr/>
        </p:nvPicPr>
        <p:blipFill rotWithShape="1">
          <a:blip r:embed="rId2">
            <a:duotone>
              <a:schemeClr val="accent1">
                <a:shade val="45000"/>
                <a:satMod val="135000"/>
              </a:schemeClr>
              <a:prstClr val="white"/>
            </a:duotone>
            <a:alphaModFix amt="35000"/>
          </a:blip>
          <a:srcRect b="6250"/>
          <a:stretch/>
        </p:blipFill>
        <p:spPr>
          <a:xfrm>
            <a:off x="20" y="10"/>
            <a:ext cx="12191981" cy="6857989"/>
          </a:xfrm>
          <a:prstGeom prst="rect">
            <a:avLst/>
          </a:prstGeom>
        </p:spPr>
      </p:pic>
      <p:sp>
        <p:nvSpPr>
          <p:cNvPr id="2" name="Title 1">
            <a:extLst>
              <a:ext uri="{FF2B5EF4-FFF2-40B4-BE49-F238E27FC236}">
                <a16:creationId xmlns:a16="http://schemas.microsoft.com/office/drawing/2014/main" id="{298F0DFE-F9DC-AC77-68AD-35668DC43F57}"/>
              </a:ext>
            </a:extLst>
          </p:cNvPr>
          <p:cNvSpPr>
            <a:spLocks noGrp="1"/>
          </p:cNvSpPr>
          <p:nvPr>
            <p:ph type="title"/>
          </p:nvPr>
        </p:nvSpPr>
        <p:spPr>
          <a:xfrm>
            <a:off x="242910" y="1598246"/>
            <a:ext cx="4626709" cy="5122985"/>
          </a:xfrm>
        </p:spPr>
        <p:txBody>
          <a:bodyPr vert="horz" lIns="91440" tIns="45720" rIns="91440" bIns="45720" rtlCol="0" anchor="t">
            <a:normAutofit/>
          </a:bodyPr>
          <a:lstStyle/>
          <a:p>
            <a:pPr algn="r"/>
            <a:r>
              <a:rPr lang="en-US" sz="8000">
                <a:solidFill>
                  <a:srgbClr val="FFFFFF"/>
                </a:solidFill>
              </a:rPr>
              <a:t>Proposed Solution</a:t>
            </a:r>
          </a:p>
        </p:txBody>
      </p:sp>
      <p:sp>
        <p:nvSpPr>
          <p:cNvPr id="3" name="Text Placeholder 2">
            <a:extLst>
              <a:ext uri="{FF2B5EF4-FFF2-40B4-BE49-F238E27FC236}">
                <a16:creationId xmlns:a16="http://schemas.microsoft.com/office/drawing/2014/main" id="{4388C356-5E37-53AA-34F0-1F6CC1345366}"/>
              </a:ext>
            </a:extLst>
          </p:cNvPr>
          <p:cNvSpPr>
            <a:spLocks noGrp="1"/>
          </p:cNvSpPr>
          <p:nvPr>
            <p:ph type="body" idx="1"/>
          </p:nvPr>
        </p:nvSpPr>
        <p:spPr>
          <a:xfrm>
            <a:off x="5792994" y="1590840"/>
            <a:ext cx="5672176" cy="5095221"/>
          </a:xfrm>
        </p:spPr>
        <p:txBody>
          <a:bodyPr vert="horz" lIns="91440" tIns="45720" rIns="91440" bIns="45720" rtlCol="0">
            <a:normAutofit/>
          </a:bodyPr>
          <a:lstStyle/>
          <a:p>
            <a:r>
              <a:rPr lang="en-US" sz="3400" dirty="0">
                <a:solidFill>
                  <a:srgbClr val="FFFFFF"/>
                </a:solidFill>
              </a:rPr>
              <a:t>Use of "Telecom Customer Churn" dataset from Kaggle</a:t>
            </a:r>
          </a:p>
          <a:p>
            <a:r>
              <a:rPr lang="en-US" sz="3400" dirty="0">
                <a:solidFill>
                  <a:srgbClr val="FFFFFF"/>
                </a:solidFill>
              </a:rPr>
              <a:t>Binary classification problem: churn (yes/no)Features: customer ID, gender, senior citizen, partner, dependents, tenure, etc.</a:t>
            </a:r>
          </a:p>
          <a:p>
            <a:r>
              <a:rPr lang="en-US" sz="3400" dirty="0">
                <a:solidFill>
                  <a:srgbClr val="FFFFFF"/>
                </a:solidFill>
              </a:rPr>
              <a:t>Application of machine learning algorithms for churn prediction</a:t>
            </a:r>
          </a:p>
        </p:txBody>
      </p:sp>
      <p:sp>
        <p:nvSpPr>
          <p:cNvPr id="6" name="Slide Number Placeholder 5">
            <a:extLst>
              <a:ext uri="{FF2B5EF4-FFF2-40B4-BE49-F238E27FC236}">
                <a16:creationId xmlns:a16="http://schemas.microsoft.com/office/drawing/2014/main" id="{D145DC61-AE03-76EA-5C31-5F68BA486B54}"/>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defRPr/>
            </a:pPr>
            <a:fld id="{A49DFD55-3C28-40EF-9E31-A92D2E4017FF}" type="slidenum">
              <a:rPr lang="en-US">
                <a:solidFill>
                  <a:srgbClr val="FFFFFF"/>
                </a:solidFill>
                <a:latin typeface="Calibri" panose="020F0502020204030204"/>
              </a:rPr>
              <a:pPr>
                <a:spcAft>
                  <a:spcPts val="600"/>
                </a:spcAft>
                <a:defRPr/>
              </a:pPr>
              <a:t>11</a:t>
            </a:fld>
            <a:endParaRPr lang="en-US">
              <a:solidFill>
                <a:srgbClr val="FFFFFF"/>
              </a:solidFill>
              <a:latin typeface="Calibri" panose="020F0502020204030204"/>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794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 name="Title 1">
            <a:extLst>
              <a:ext uri="{FF2B5EF4-FFF2-40B4-BE49-F238E27FC236}">
                <a16:creationId xmlns:a16="http://schemas.microsoft.com/office/drawing/2014/main" id="{9E739927-9A99-3654-3A42-312F8E1CD7F9}"/>
              </a:ext>
            </a:extLst>
          </p:cNvPr>
          <p:cNvSpPr>
            <a:spLocks noGrp="1"/>
          </p:cNvSpPr>
          <p:nvPr>
            <p:ph type="title"/>
          </p:nvPr>
        </p:nvSpPr>
        <p:spPr>
          <a:xfrm>
            <a:off x="836676" y="557190"/>
            <a:ext cx="4899039" cy="1181076"/>
          </a:xfrm>
          <a:noFill/>
        </p:spPr>
        <p:txBody>
          <a:bodyPr vert="horz" lIns="91440" tIns="45720" rIns="91440" bIns="45720" rtlCol="0" anchor="b">
            <a:normAutofit/>
          </a:bodyPr>
          <a:lstStyle/>
          <a:p>
            <a:r>
              <a:rPr lang="en-US" sz="4400" dirty="0"/>
              <a:t>Results/Simulations</a:t>
            </a:r>
          </a:p>
        </p:txBody>
      </p:sp>
      <p:sp>
        <p:nvSpPr>
          <p:cNvPr id="3" name="Text Placeholder 2">
            <a:extLst>
              <a:ext uri="{FF2B5EF4-FFF2-40B4-BE49-F238E27FC236}">
                <a16:creationId xmlns:a16="http://schemas.microsoft.com/office/drawing/2014/main" id="{270D3249-65BA-7C7A-6F2C-A12916F91C70}"/>
              </a:ext>
            </a:extLst>
          </p:cNvPr>
          <p:cNvSpPr>
            <a:spLocks noGrp="1"/>
          </p:cNvSpPr>
          <p:nvPr>
            <p:ph type="body" idx="1"/>
          </p:nvPr>
        </p:nvSpPr>
        <p:spPr>
          <a:xfrm>
            <a:off x="293310" y="2019387"/>
            <a:ext cx="5509379" cy="4055842"/>
          </a:xfrm>
          <a:noFill/>
        </p:spPr>
        <p:txBody>
          <a:bodyPr vert="horz" lIns="91440" tIns="45720" rIns="91440" bIns="45720" rtlCol="0">
            <a:normAutofit/>
          </a:bodyPr>
          <a:lstStyle/>
          <a:p>
            <a:r>
              <a:rPr lang="en-US" dirty="0">
                <a:solidFill>
                  <a:schemeClr val="tx1"/>
                </a:solidFill>
              </a:rPr>
              <a:t>Evaluation of the proposed churn prediction model.</a:t>
            </a:r>
          </a:p>
          <a:p>
            <a:r>
              <a:rPr lang="en-US" dirty="0">
                <a:solidFill>
                  <a:schemeClr val="tx1"/>
                </a:solidFill>
              </a:rPr>
              <a:t>Analysis of prediction accuracy and performance metrics.</a:t>
            </a:r>
          </a:p>
          <a:p>
            <a:r>
              <a:rPr lang="en-US" dirty="0">
                <a:solidFill>
                  <a:schemeClr val="tx1"/>
                </a:solidFill>
              </a:rPr>
              <a:t>Demonstration of the model's effectiveness in identifying potential churners.</a:t>
            </a:r>
          </a:p>
          <a:p>
            <a:r>
              <a:rPr lang="en-US" dirty="0">
                <a:solidFill>
                  <a:schemeClr val="tx1"/>
                </a:solidFill>
              </a:rPr>
              <a:t>Discussion of strategies to retain customers and reduce churn rate.</a:t>
            </a:r>
          </a:p>
        </p:txBody>
      </p:sp>
      <p:sp>
        <p:nvSpPr>
          <p:cNvPr id="4" name="Date Placeholder 3">
            <a:extLst>
              <a:ext uri="{FF2B5EF4-FFF2-40B4-BE49-F238E27FC236}">
                <a16:creationId xmlns:a16="http://schemas.microsoft.com/office/drawing/2014/main" id="{ECDB2ACB-FE57-3188-507B-0EB54E3CE68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latin typeface="Calibri" panose="020F0502020204030204"/>
              </a:rPr>
              <a:t>20XX</a:t>
            </a:r>
          </a:p>
        </p:txBody>
      </p:sp>
      <p:pic>
        <p:nvPicPr>
          <p:cNvPr id="39" name="Picture 29">
            <a:extLst>
              <a:ext uri="{FF2B5EF4-FFF2-40B4-BE49-F238E27FC236}">
                <a16:creationId xmlns:a16="http://schemas.microsoft.com/office/drawing/2014/main" id="{0BCCC7CB-8245-9A48-DC6E-0F005F6AC1B2}"/>
              </a:ext>
            </a:extLst>
          </p:cNvPr>
          <p:cNvPicPr>
            <a:picLocks noChangeAspect="1"/>
          </p:cNvPicPr>
          <p:nvPr/>
        </p:nvPicPr>
        <p:blipFill rotWithShape="1">
          <a:blip r:embed="rId2"/>
          <a:srcRect l="8189" r="32383" b="-1"/>
          <a:stretch/>
        </p:blipFill>
        <p:spPr>
          <a:xfrm>
            <a:off x="6095999" y="10"/>
            <a:ext cx="6105655" cy="6857990"/>
          </a:xfrm>
          <a:prstGeom prst="rect">
            <a:avLst/>
          </a:prstGeom>
        </p:spPr>
      </p:pic>
      <p:sp>
        <p:nvSpPr>
          <p:cNvPr id="5" name="Footer Placeholder 4">
            <a:extLst>
              <a:ext uri="{FF2B5EF4-FFF2-40B4-BE49-F238E27FC236}">
                <a16:creationId xmlns:a16="http://schemas.microsoft.com/office/drawing/2014/main" id="{89569818-734F-DE89-66A1-BE53A7A2C999}"/>
              </a:ext>
            </a:extLst>
          </p:cNvPr>
          <p:cNvSpPr>
            <a:spLocks noGrp="1"/>
          </p:cNvSpPr>
          <p:nvPr>
            <p:ph type="ftr" sz="quarter" idx="11"/>
          </p:nvPr>
        </p:nvSpPr>
        <p:spPr>
          <a:xfrm>
            <a:off x="6264635" y="6356350"/>
            <a:ext cx="3713869"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E4E29DC8-C003-F66B-86B5-35072449FFC0}"/>
              </a:ext>
            </a:extLst>
          </p:cNvPr>
          <p:cNvSpPr>
            <a:spLocks noGrp="1"/>
          </p:cNvSpPr>
          <p:nvPr>
            <p:ph type="sldNum" sz="quarter" idx="12"/>
          </p:nvPr>
        </p:nvSpPr>
        <p:spPr>
          <a:xfrm>
            <a:off x="10193124" y="6356350"/>
            <a:ext cx="1160675" cy="365125"/>
          </a:xfrm>
        </p:spPr>
        <p:txBody>
          <a:bodyPr vert="horz" lIns="91440" tIns="45720" rIns="91440" bIns="45720" rtlCol="0" anchor="ctr">
            <a:normAutofit/>
          </a:bodyPr>
          <a:lstStyle/>
          <a:p>
            <a:pPr>
              <a:spcAft>
                <a:spcPts val="600"/>
              </a:spcAft>
              <a:defRPr/>
            </a:pPr>
            <a:fld id="{A49DFD55-3C28-40EF-9E31-A92D2E4017FF}" type="slidenum">
              <a:rPr lang="en-US">
                <a:solidFill>
                  <a:srgbClr val="FFFFFF"/>
                </a:solidFill>
                <a:latin typeface="Calibri" panose="020F0502020204030204"/>
              </a:rPr>
              <a:pPr>
                <a:spcAft>
                  <a:spcPts val="600"/>
                </a:spcAft>
                <a:defRPr/>
              </a:pPr>
              <a:t>12</a:t>
            </a:fld>
            <a:endParaRPr lang="en-US">
              <a:solidFill>
                <a:srgbClr val="FFFFFF"/>
              </a:solidFill>
              <a:latin typeface="Calibri" panose="020F0502020204030204"/>
            </a:endParaRPr>
          </a:p>
        </p:txBody>
      </p:sp>
    </p:spTree>
    <p:extLst>
      <p:ext uri="{BB962C8B-B14F-4D97-AF65-F5344CB8AC3E}">
        <p14:creationId xmlns:p14="http://schemas.microsoft.com/office/powerpoint/2010/main" val="245731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D63BC90-60B1-0CC1-294A-CE23AEC4ABDB}"/>
              </a:ext>
            </a:extLst>
          </p:cNvPr>
          <p:cNvPicPr>
            <a:picLocks noChangeAspect="1"/>
          </p:cNvPicPr>
          <p:nvPr/>
        </p:nvPicPr>
        <p:blipFill rotWithShape="1">
          <a:blip r:embed="rId2"/>
          <a:srcRect t="11346"/>
          <a:stretch/>
        </p:blipFill>
        <p:spPr>
          <a:xfrm>
            <a:off x="6803538" y="10"/>
            <a:ext cx="5388461" cy="6857990"/>
          </a:xfrm>
          <a:prstGeom prst="rect">
            <a:avLst/>
          </a:prstGeom>
        </p:spPr>
      </p:pic>
      <p:sp>
        <p:nvSpPr>
          <p:cNvPr id="36" name="Rectangle 3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D4EB03-0423-C468-8F66-BD4940375FEE}"/>
              </a:ext>
            </a:extLst>
          </p:cNvPr>
          <p:cNvSpPr>
            <a:spLocks noGrp="1"/>
          </p:cNvSpPr>
          <p:nvPr>
            <p:ph type="title"/>
          </p:nvPr>
        </p:nvSpPr>
        <p:spPr>
          <a:xfrm>
            <a:off x="952228" y="743447"/>
            <a:ext cx="3973385" cy="777535"/>
          </a:xfrm>
          <a:noFill/>
        </p:spPr>
        <p:txBody>
          <a:bodyPr vert="horz" lIns="91440" tIns="45720" rIns="91440" bIns="45720" rtlCol="0" anchor="b">
            <a:normAutofit fontScale="90000"/>
          </a:bodyPr>
          <a:lstStyle/>
          <a:p>
            <a:r>
              <a:rPr lang="en-US" sz="5200" dirty="0"/>
              <a:t>References</a:t>
            </a:r>
          </a:p>
        </p:txBody>
      </p:sp>
      <p:sp>
        <p:nvSpPr>
          <p:cNvPr id="3" name="Text Placeholder 2">
            <a:extLst>
              <a:ext uri="{FF2B5EF4-FFF2-40B4-BE49-F238E27FC236}">
                <a16:creationId xmlns:a16="http://schemas.microsoft.com/office/drawing/2014/main" id="{55E61F2A-182E-EA2B-E2F3-5452092938E5}"/>
              </a:ext>
            </a:extLst>
          </p:cNvPr>
          <p:cNvSpPr>
            <a:spLocks noGrp="1"/>
          </p:cNvSpPr>
          <p:nvPr>
            <p:ph type="body" idx="1"/>
          </p:nvPr>
        </p:nvSpPr>
        <p:spPr>
          <a:xfrm>
            <a:off x="952229" y="1520982"/>
            <a:ext cx="5593426" cy="4593572"/>
          </a:xfrm>
          <a:noFill/>
        </p:spPr>
        <p:txBody>
          <a:bodyPr vert="horz" lIns="91440" tIns="45720" rIns="91440" bIns="45720" rtlCol="0">
            <a:normAutofit/>
          </a:bodyPr>
          <a:lstStyle/>
          <a:p>
            <a:pPr marR="0" lvl="0">
              <a:spcAft>
                <a:spcPts val="0"/>
              </a:spcAft>
              <a:buSzPts val="800"/>
              <a:tabLst>
                <a:tab pos="307975" algn="l"/>
              </a:tabLst>
            </a:pPr>
            <a:endParaRPr lang="en-US" sz="600" dirty="0">
              <a:solidFill>
                <a:schemeClr val="tx1"/>
              </a:solidFill>
              <a:effectLst/>
            </a:endParaRPr>
          </a:p>
          <a:p>
            <a:pPr marR="74295" lvl="0">
              <a:spcAft>
                <a:spcPts val="0"/>
              </a:spcAft>
              <a:buSzPts val="800"/>
              <a:tabLst>
                <a:tab pos="307975" algn="l"/>
              </a:tabLst>
            </a:pPr>
            <a:r>
              <a:rPr lang="en-US" sz="1600" dirty="0">
                <a:solidFill>
                  <a:schemeClr val="tx1"/>
                </a:solidFill>
                <a:effectLst/>
                <a:latin typeface="Times New Roman" panose="02020603050405020304" pitchFamily="18" charset="0"/>
                <a:cs typeface="Times New Roman" panose="02020603050405020304" pitchFamily="18" charset="0"/>
              </a:rPr>
              <a:t>Essam Abou </a:t>
            </a:r>
            <a:r>
              <a:rPr lang="en-US" sz="1600" dirty="0" err="1">
                <a:solidFill>
                  <a:schemeClr val="tx1"/>
                </a:solidFill>
                <a:effectLst/>
                <a:latin typeface="Times New Roman" panose="02020603050405020304" pitchFamily="18" charset="0"/>
                <a:cs typeface="Times New Roman" panose="02020603050405020304" pitchFamily="18" charset="0"/>
              </a:rPr>
              <a:t>el</a:t>
            </a:r>
            <a:r>
              <a:rPr lang="en-US" sz="1600" dirty="0">
                <a:solidFill>
                  <a:schemeClr val="tx1"/>
                </a:solidFill>
                <a:effectLst/>
                <a:latin typeface="Times New Roman" panose="02020603050405020304" pitchFamily="18" charset="0"/>
                <a:cs typeface="Times New Roman" panose="02020603050405020304" pitchFamily="18" charset="0"/>
              </a:rPr>
              <a:t> Kassem, Shereen Ali Hussein, Alaa Mostafa Abdelrahman, Fahad Kamal Alsheref. “Customer Churn Prediction Model and Identifying Features to Increase Customer Retention based on User Generated Content” </a:t>
            </a:r>
            <a:r>
              <a:rPr lang="en-US" sz="1600" spc="-15" dirty="0">
                <a:solidFill>
                  <a:schemeClr val="tx1"/>
                </a:solidFill>
                <a:effectLst/>
                <a:latin typeface="Times New Roman" panose="02020603050405020304" pitchFamily="18" charset="0"/>
                <a:cs typeface="Times New Roman" panose="02020603050405020304" pitchFamily="18" charset="0"/>
              </a:rPr>
              <a:t>IJACSA) </a:t>
            </a:r>
            <a:r>
              <a:rPr lang="en-US" sz="1600" dirty="0">
                <a:solidFill>
                  <a:schemeClr val="tx1"/>
                </a:solidFill>
                <a:effectLst/>
                <a:latin typeface="Times New Roman" panose="02020603050405020304" pitchFamily="18" charset="0"/>
                <a:cs typeface="Times New Roman" panose="02020603050405020304" pitchFamily="18" charset="0"/>
              </a:rPr>
              <a:t>International Journal of Advanced Computer Science </a:t>
            </a:r>
            <a:r>
              <a:rPr lang="en-US" sz="1600" spc="-25" dirty="0">
                <a:solidFill>
                  <a:schemeClr val="tx1"/>
                </a:solidFill>
                <a:effectLst/>
                <a:latin typeface="Times New Roman" panose="02020603050405020304" pitchFamily="18" charset="0"/>
                <a:cs typeface="Times New Roman" panose="02020603050405020304" pitchFamily="18" charset="0"/>
              </a:rPr>
              <a:t>and </a:t>
            </a:r>
            <a:r>
              <a:rPr lang="en-US" sz="1600" dirty="0">
                <a:solidFill>
                  <a:schemeClr val="tx1"/>
                </a:solidFill>
                <a:effectLst/>
                <a:latin typeface="Times New Roman" panose="02020603050405020304" pitchFamily="18" charset="0"/>
                <a:cs typeface="Times New Roman" panose="02020603050405020304" pitchFamily="18" charset="0"/>
              </a:rPr>
              <a:t>Applications, </a:t>
            </a:r>
            <a:r>
              <a:rPr lang="en-US" sz="1600" spc="-30" dirty="0">
                <a:solidFill>
                  <a:schemeClr val="tx1"/>
                </a:solidFill>
                <a:effectLst/>
                <a:latin typeface="Times New Roman" panose="02020603050405020304" pitchFamily="18" charset="0"/>
                <a:cs typeface="Times New Roman" panose="02020603050405020304" pitchFamily="18" charset="0"/>
              </a:rPr>
              <a:t>Vol. </a:t>
            </a:r>
            <a:r>
              <a:rPr lang="en-US" sz="1600" dirty="0">
                <a:solidFill>
                  <a:schemeClr val="tx1"/>
                </a:solidFill>
                <a:effectLst/>
                <a:latin typeface="Times New Roman" panose="02020603050405020304" pitchFamily="18" charset="0"/>
                <a:cs typeface="Times New Roman" panose="02020603050405020304" pitchFamily="18" charset="0"/>
              </a:rPr>
              <a:t>11, November 5,</a:t>
            </a:r>
            <a:r>
              <a:rPr lang="en-US" sz="1600" spc="30"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2020</a:t>
            </a:r>
          </a:p>
          <a:p>
            <a:pPr marR="74295" lvl="0">
              <a:spcAft>
                <a:spcPts val="0"/>
              </a:spcAft>
              <a:buSzPts val="800"/>
              <a:tabLst>
                <a:tab pos="307975" algn="l"/>
              </a:tabLst>
            </a:pPr>
            <a:r>
              <a:rPr lang="en-US" sz="1600" dirty="0">
                <a:solidFill>
                  <a:schemeClr val="tx1"/>
                </a:solidFill>
                <a:effectLst/>
                <a:latin typeface="Times New Roman" panose="02020603050405020304" pitchFamily="18" charset="0"/>
                <a:cs typeface="Times New Roman" panose="02020603050405020304" pitchFamily="18" charset="0"/>
              </a:rPr>
              <a:t>I Praveen Lalwani, Manas Kumar Mishra, Jasroop Singh Chadha, Pratyush Sethi. “Customer churn prediction system: a machine learning approach” </a:t>
            </a:r>
            <a:r>
              <a:rPr lang="en-US" sz="1600" spc="-30" dirty="0">
                <a:solidFill>
                  <a:schemeClr val="tx1"/>
                </a:solidFill>
                <a:effectLst/>
                <a:latin typeface="Times New Roman" panose="02020603050405020304" pitchFamily="18" charset="0"/>
                <a:cs typeface="Times New Roman" panose="02020603050405020304" pitchFamily="18" charset="0"/>
              </a:rPr>
              <a:t>in </a:t>
            </a:r>
            <a:r>
              <a:rPr lang="en-US" sz="1600" dirty="0">
                <a:solidFill>
                  <a:schemeClr val="tx1"/>
                </a:solidFill>
                <a:effectLst/>
                <a:latin typeface="Times New Roman" panose="02020603050405020304" pitchFamily="18" charset="0"/>
                <a:cs typeface="Times New Roman" panose="02020603050405020304" pitchFamily="18" charset="0"/>
              </a:rPr>
              <a:t>Springer</a:t>
            </a:r>
          </a:p>
          <a:p>
            <a:pPr marR="74295" lvl="0">
              <a:spcAft>
                <a:spcPts val="0"/>
              </a:spcAft>
              <a:buSzPts val="800"/>
              <a:tabLst>
                <a:tab pos="307975" algn="l"/>
              </a:tabLst>
            </a:pPr>
            <a:r>
              <a:rPr lang="en-US" sz="1600" dirty="0">
                <a:solidFill>
                  <a:schemeClr val="tx1"/>
                </a:solidFill>
                <a:effectLst/>
                <a:latin typeface="Times New Roman" panose="02020603050405020304" pitchFamily="18" charset="0"/>
                <a:cs typeface="Times New Roman" panose="02020603050405020304" pitchFamily="18" charset="0"/>
              </a:rPr>
              <a:t>Saran Kumar A., Chandrakala D. </a:t>
            </a:r>
            <a:r>
              <a:rPr lang="en-US" sz="1600" spc="-35" dirty="0">
                <a:solidFill>
                  <a:schemeClr val="tx1"/>
                </a:solidFill>
                <a:effectLst/>
                <a:latin typeface="Times New Roman" panose="02020603050405020304" pitchFamily="18" charset="0"/>
                <a:cs typeface="Times New Roman" panose="02020603050405020304" pitchFamily="18" charset="0"/>
              </a:rPr>
              <a:t>“A </a:t>
            </a:r>
            <a:r>
              <a:rPr lang="en-US" sz="1600" dirty="0">
                <a:solidFill>
                  <a:schemeClr val="tx1"/>
                </a:solidFill>
                <a:effectLst/>
                <a:latin typeface="Times New Roman" panose="02020603050405020304" pitchFamily="18" charset="0"/>
                <a:cs typeface="Times New Roman" panose="02020603050405020304" pitchFamily="18" charset="0"/>
              </a:rPr>
              <a:t>Survey on Customer Churn Prediction using Machine Learning Techniques” International Journal of Computer Applications</a:t>
            </a:r>
            <a:r>
              <a:rPr lang="en-US" sz="1600" spc="70"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(0975</a:t>
            </a:r>
            <a:r>
              <a:rPr lang="en-US" sz="1600" spc="75"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a:t>
            </a:r>
            <a:r>
              <a:rPr lang="en-US" sz="1600" spc="75"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8887)</a:t>
            </a:r>
            <a:r>
              <a:rPr lang="en-US" sz="1600" spc="75" dirty="0">
                <a:solidFill>
                  <a:schemeClr val="tx1"/>
                </a:solidFill>
                <a:effectLst/>
                <a:latin typeface="Times New Roman" panose="02020603050405020304" pitchFamily="18" charset="0"/>
                <a:cs typeface="Times New Roman" panose="02020603050405020304" pitchFamily="18" charset="0"/>
              </a:rPr>
              <a:t> </a:t>
            </a:r>
            <a:r>
              <a:rPr lang="en-US" sz="1600" spc="-20" dirty="0">
                <a:solidFill>
                  <a:schemeClr val="tx1"/>
                </a:solidFill>
                <a:effectLst/>
                <a:latin typeface="Times New Roman" panose="02020603050405020304" pitchFamily="18" charset="0"/>
                <a:cs typeface="Times New Roman" panose="02020603050405020304" pitchFamily="18" charset="0"/>
              </a:rPr>
              <a:t>Volume</a:t>
            </a:r>
            <a:r>
              <a:rPr lang="en-US" sz="1600" spc="75"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154</a:t>
            </a:r>
            <a:r>
              <a:rPr lang="en-US" sz="1600" spc="75"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a:t>
            </a:r>
            <a:r>
              <a:rPr lang="en-US" sz="1600" spc="70"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No.10,</a:t>
            </a:r>
            <a:r>
              <a:rPr lang="en-US" sz="1600" spc="75"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November</a:t>
            </a:r>
            <a:r>
              <a:rPr lang="en-US" sz="1600" spc="75"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2016.</a:t>
            </a:r>
          </a:p>
          <a:p>
            <a:pPr marR="0" lvl="0">
              <a:spcAft>
                <a:spcPts val="0"/>
              </a:spcAft>
              <a:buSzPts val="800"/>
              <a:tabLst>
                <a:tab pos="307975" algn="l"/>
              </a:tabLst>
            </a:pPr>
            <a:endParaRPr lang="en-US" sz="600" dirty="0">
              <a:solidFill>
                <a:schemeClr val="tx1"/>
              </a:solidFill>
            </a:endParaRPr>
          </a:p>
        </p:txBody>
      </p:sp>
      <p:sp>
        <p:nvSpPr>
          <p:cNvPr id="4" name="Date Placeholder 3">
            <a:extLst>
              <a:ext uri="{FF2B5EF4-FFF2-40B4-BE49-F238E27FC236}">
                <a16:creationId xmlns:a16="http://schemas.microsoft.com/office/drawing/2014/main" id="{4A003D49-92BE-F885-85D1-9D95BA8E88B6}"/>
              </a:ext>
            </a:extLst>
          </p:cNvPr>
          <p:cNvSpPr>
            <a:spLocks noGrp="1"/>
          </p:cNvSpPr>
          <p:nvPr>
            <p:ph type="dt" sz="half" idx="10"/>
          </p:nvPr>
        </p:nvSpPr>
        <p:spPr>
          <a:xfrm>
            <a:off x="838200" y="6356350"/>
            <a:ext cx="2156946" cy="365125"/>
          </a:xfrm>
        </p:spPr>
        <p:txBody>
          <a:bodyPr vert="horz" lIns="91440" tIns="45720" rIns="91440" bIns="45720" rtlCol="0" anchor="ctr">
            <a:normAutofit/>
          </a:bodyPr>
          <a:lstStyle/>
          <a:p>
            <a:pPr>
              <a:spcAft>
                <a:spcPts val="600"/>
              </a:spcAft>
              <a:defRPr/>
            </a:pPr>
            <a:r>
              <a:rPr lang="en-US">
                <a:solidFill>
                  <a:prstClr val="black">
                    <a:tint val="75000"/>
                  </a:prstClr>
                </a:solidFill>
                <a:latin typeface="Calibri" panose="020F0502020204030204"/>
              </a:rPr>
              <a:t>20XX</a:t>
            </a:r>
          </a:p>
        </p:txBody>
      </p:sp>
      <p:sp>
        <p:nvSpPr>
          <p:cNvPr id="5" name="Footer Placeholder 4">
            <a:extLst>
              <a:ext uri="{FF2B5EF4-FFF2-40B4-BE49-F238E27FC236}">
                <a16:creationId xmlns:a16="http://schemas.microsoft.com/office/drawing/2014/main" id="{11ED552C-0B6E-3C20-9506-92E1A347DDD1}"/>
              </a:ext>
            </a:extLst>
          </p:cNvPr>
          <p:cNvSpPr>
            <a:spLocks noGrp="1"/>
          </p:cNvSpPr>
          <p:nvPr>
            <p:ph type="ftr" sz="quarter" idx="11"/>
          </p:nvPr>
        </p:nvSpPr>
        <p:spPr>
          <a:xfrm>
            <a:off x="3187673" y="6356350"/>
            <a:ext cx="3615866" cy="365125"/>
          </a:xfrm>
        </p:spPr>
        <p:txBody>
          <a:bodyPr vert="horz" lIns="91440" tIns="45720" rIns="91440" bIns="45720" rtlCol="0" anchor="ctr">
            <a:normAutofit/>
          </a:bodyPr>
          <a:lstStyle/>
          <a:p>
            <a:pPr algn="r">
              <a:spcAft>
                <a:spcPts val="600"/>
              </a:spcAft>
              <a:defRPr/>
            </a:pPr>
            <a:r>
              <a:rPr lang="en-US" kern="1200">
                <a:solidFill>
                  <a:srgbClr val="FFFFFF"/>
                </a:solidFill>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537A0E7D-7C8E-C5AB-5ECB-756CC51FB54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a:solidFill>
                  <a:srgbClr val="FFFFFF"/>
                </a:solidFill>
                <a:latin typeface="Calibri" panose="020F0502020204030204"/>
              </a:rPr>
              <a:pPr>
                <a:spcAft>
                  <a:spcPts val="600"/>
                </a:spcAft>
                <a:defRPr/>
              </a:pPr>
              <a:t>13</a:t>
            </a:fld>
            <a:endParaRPr lang="en-US">
              <a:solidFill>
                <a:srgbClr val="FFFFFF"/>
              </a:solidFill>
              <a:latin typeface="Calibri" panose="020F0502020204030204"/>
            </a:endParaRPr>
          </a:p>
        </p:txBody>
      </p:sp>
    </p:spTree>
    <p:extLst>
      <p:ext uri="{BB962C8B-B14F-4D97-AF65-F5344CB8AC3E}">
        <p14:creationId xmlns:p14="http://schemas.microsoft.com/office/powerpoint/2010/main" val="402183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2">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4">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56">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67" name="Freeform: Shape 57">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58">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59">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FF13AB3-9E16-5B60-6671-BB0710EAEAD6}"/>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sz="4000" b="1" kern="1200" dirty="0">
                <a:solidFill>
                  <a:schemeClr val="tx2"/>
                </a:solidFill>
                <a:latin typeface="Times New Roman" panose="02020603050405020304" pitchFamily="18" charset="0"/>
                <a:cs typeface="Times New Roman" panose="02020603050405020304" pitchFamily="18" charset="0"/>
              </a:rPr>
              <a:t>Thank you</a:t>
            </a:r>
          </a:p>
        </p:txBody>
      </p:sp>
      <p:pic>
        <p:nvPicPr>
          <p:cNvPr id="32" name="Graphic 9" descr="Handshake">
            <a:extLst>
              <a:ext uri="{FF2B5EF4-FFF2-40B4-BE49-F238E27FC236}">
                <a16:creationId xmlns:a16="http://schemas.microsoft.com/office/drawing/2014/main" id="{96030E69-0A64-5294-F908-A1CEA49522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9341" y="910518"/>
            <a:ext cx="5029200" cy="5029200"/>
          </a:xfrm>
          <a:prstGeom prst="rect">
            <a:avLst/>
          </a:prstGeom>
          <a:ln w="9525">
            <a:noFill/>
          </a:ln>
        </p:spPr>
      </p:pic>
      <p:sp>
        <p:nvSpPr>
          <p:cNvPr id="6" name="Slide Number Placeholder 5">
            <a:extLst>
              <a:ext uri="{FF2B5EF4-FFF2-40B4-BE49-F238E27FC236}">
                <a16:creationId xmlns:a16="http://schemas.microsoft.com/office/drawing/2014/main" id="{8B48AB9C-E6B6-06A4-26A1-15BF66EEBDF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14</a:t>
            </a:fld>
            <a:endParaRPr lang="en-US"/>
          </a:p>
        </p:txBody>
      </p:sp>
    </p:spTree>
    <p:extLst>
      <p:ext uri="{BB962C8B-B14F-4D97-AF65-F5344CB8AC3E}">
        <p14:creationId xmlns:p14="http://schemas.microsoft.com/office/powerpoint/2010/main" val="2113147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6" name="Rectangle 207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BA231-0246-71A0-74BE-3E1A81BBF9B7}"/>
              </a:ext>
            </a:extLst>
          </p:cNvPr>
          <p:cNvSpPr>
            <a:spLocks noGrp="1"/>
          </p:cNvSpPr>
          <p:nvPr>
            <p:ph type="title"/>
          </p:nvPr>
        </p:nvSpPr>
        <p:spPr>
          <a:xfrm>
            <a:off x="1136397" y="502020"/>
            <a:ext cx="5323715" cy="1642970"/>
          </a:xfrm>
        </p:spPr>
        <p:txBody>
          <a:bodyPr anchor="b">
            <a:normAutofit/>
          </a:bodyPr>
          <a:lstStyle/>
          <a:p>
            <a:r>
              <a:rPr lang="en-US" sz="4000"/>
              <a:t>GROUP MEMBERS</a:t>
            </a:r>
          </a:p>
        </p:txBody>
      </p:sp>
      <p:sp>
        <p:nvSpPr>
          <p:cNvPr id="5" name="Footer Placeholder 4">
            <a:extLst>
              <a:ext uri="{FF2B5EF4-FFF2-40B4-BE49-F238E27FC236}">
                <a16:creationId xmlns:a16="http://schemas.microsoft.com/office/drawing/2014/main" id="{635684EB-5416-552D-2A56-2FA16891FE18}"/>
              </a:ext>
            </a:extLst>
          </p:cNvPr>
          <p:cNvSpPr>
            <a:spLocks noGrp="1"/>
          </p:cNvSpPr>
          <p:nvPr>
            <p:ph type="ftr" sz="quarter" idx="11"/>
          </p:nvPr>
        </p:nvSpPr>
        <p:spPr>
          <a:xfrm rot="5400000">
            <a:off x="-1828800" y="1983972"/>
            <a:ext cx="4114800" cy="365125"/>
          </a:xfrm>
        </p:spPr>
        <p:txBody>
          <a:bodyPr>
            <a:normAutofit/>
          </a:bodyPr>
          <a:lstStyle/>
          <a:p>
            <a:pPr algn="l">
              <a:spcAft>
                <a:spcPts val="600"/>
              </a:spcAft>
            </a:pPr>
            <a:r>
              <a:rPr lang="en-US" sz="1100">
                <a:solidFill>
                  <a:schemeClr val="tx1">
                    <a:lumMod val="50000"/>
                    <a:lumOff val="50000"/>
                  </a:schemeClr>
                </a:solidFill>
              </a:rPr>
              <a:t>PRESENTATION TITLE</a:t>
            </a:r>
          </a:p>
        </p:txBody>
      </p:sp>
      <p:sp>
        <p:nvSpPr>
          <p:cNvPr id="3" name="Content Placeholder 2">
            <a:extLst>
              <a:ext uri="{FF2B5EF4-FFF2-40B4-BE49-F238E27FC236}">
                <a16:creationId xmlns:a16="http://schemas.microsoft.com/office/drawing/2014/main" id="{92E0FCFA-A94B-FA3E-46FE-945C7E1F2DB7}"/>
              </a:ext>
            </a:extLst>
          </p:cNvPr>
          <p:cNvSpPr>
            <a:spLocks noGrp="1"/>
          </p:cNvSpPr>
          <p:nvPr>
            <p:ph idx="1"/>
          </p:nvPr>
        </p:nvSpPr>
        <p:spPr>
          <a:xfrm>
            <a:off x="1144923" y="2405894"/>
            <a:ext cx="6490106" cy="3535083"/>
          </a:xfrm>
        </p:spPr>
        <p:txBody>
          <a:bodyPr anchor="t">
            <a:normAutofit/>
          </a:bodyPr>
          <a:lstStyle/>
          <a:p>
            <a:r>
              <a:rPr lang="en-US" sz="2000" dirty="0"/>
              <a:t>Gowtham Reddy Vangala-700747591</a:t>
            </a:r>
          </a:p>
          <a:p>
            <a:pPr marL="0" indent="0">
              <a:buNone/>
            </a:pPr>
            <a:r>
              <a:rPr lang="en-US" sz="2000" dirty="0">
                <a:effectLst/>
                <a:latin typeface="Times New Roman" panose="02020603050405020304" pitchFamily="18" charset="0"/>
                <a:ea typeface="Times New Roman" panose="02020603050405020304" pitchFamily="18" charset="0"/>
                <a:hlinkClick r:id="rId2"/>
              </a:rPr>
              <a:t>https://github.com/GowthamVangala/ML-Project</a:t>
            </a:r>
            <a:endParaRPr lang="en-US"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 </a:t>
            </a:r>
            <a:endParaRPr lang="en-US" sz="2000" dirty="0"/>
          </a:p>
          <a:p>
            <a:r>
              <a:rPr lang="en-US" sz="2000" dirty="0"/>
              <a:t>Nitish Reddy Chappidi-700741213</a:t>
            </a:r>
          </a:p>
          <a:p>
            <a:pPr marL="0" indent="0">
              <a:buNone/>
            </a:pPr>
            <a:r>
              <a:rPr lang="en-US" sz="1800" dirty="0">
                <a:effectLst/>
                <a:latin typeface="Times New Roman" panose="02020603050405020304" pitchFamily="18" charset="0"/>
                <a:ea typeface="Times New Roman" panose="02020603050405020304" pitchFamily="18" charset="0"/>
                <a:hlinkClick r:id="rId3"/>
              </a:rPr>
              <a:t>https://github.com/nitishchappidi/ML-project</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2000" dirty="0"/>
          </a:p>
          <a:p>
            <a:r>
              <a:rPr lang="en-US" sz="2000" dirty="0"/>
              <a:t>Chevutukur Sravya-700754026</a:t>
            </a:r>
          </a:p>
          <a:p>
            <a:pPr marL="0" indent="0">
              <a:buNone/>
            </a:pPr>
            <a:r>
              <a:rPr lang="en-US" sz="1800" dirty="0">
                <a:effectLst/>
                <a:latin typeface="Times New Roman" panose="02020603050405020304" pitchFamily="18" charset="0"/>
                <a:ea typeface="Times New Roman" panose="02020603050405020304" pitchFamily="18" charset="0"/>
                <a:hlinkClick r:id="rId4"/>
              </a:rPr>
              <a:t>https://github.com/SravyaChevutukur/MLProject</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2000" dirty="0"/>
          </a:p>
        </p:txBody>
      </p:sp>
      <p:sp>
        <p:nvSpPr>
          <p:cNvPr id="2078" name="Rectangle 207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2" name="Rectangle 208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4" name="Rectangle 208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84ACE0F9-864B-5DD7-5963-E9D47E285C3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78" r="3920"/>
          <a:stretch/>
        </p:blipFill>
        <p:spPr bwMode="auto">
          <a:xfrm>
            <a:off x="8464989" y="1197942"/>
            <a:ext cx="2781507" cy="449400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A49C90B-3D79-E7CB-F942-1CD8B224187B}"/>
              </a:ext>
            </a:extLst>
          </p:cNvPr>
          <p:cNvSpPr>
            <a:spLocks noGrp="1"/>
          </p:cNvSpPr>
          <p:nvPr>
            <p:ph type="sldNum" sz="quarter" idx="12"/>
          </p:nvPr>
        </p:nvSpPr>
        <p:spPr>
          <a:xfrm>
            <a:off x="11704320" y="6459378"/>
            <a:ext cx="448056" cy="365125"/>
          </a:xfrm>
        </p:spPr>
        <p:txBody>
          <a:bodyPr>
            <a:normAutofit/>
          </a:bodyPr>
          <a:lstStyle/>
          <a:p>
            <a:pPr>
              <a:spcAft>
                <a:spcPts val="600"/>
              </a:spcAft>
            </a:pPr>
            <a:fld id="{A49DFD55-3C28-40EF-9E31-A92D2E4017FF}" type="slidenum">
              <a:rPr lang="en-US" sz="1100">
                <a:solidFill>
                  <a:srgbClr val="FFFFFF"/>
                </a:solidFill>
              </a:rPr>
              <a:pPr>
                <a:spcAft>
                  <a:spcPts val="600"/>
                </a:spcAft>
              </a:pPr>
              <a:t>2</a:t>
            </a:fld>
            <a:endParaRPr lang="en-US" sz="1100">
              <a:solidFill>
                <a:srgbClr val="FFFFFF"/>
              </a:solidFill>
            </a:endParaRPr>
          </a:p>
        </p:txBody>
      </p:sp>
    </p:spTree>
    <p:extLst>
      <p:ext uri="{BB962C8B-B14F-4D97-AF65-F5344CB8AC3E}">
        <p14:creationId xmlns:p14="http://schemas.microsoft.com/office/powerpoint/2010/main" val="267789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6A08F-FB55-6F2B-7181-FF6F09F8D216}"/>
              </a:ext>
            </a:extLst>
          </p:cNvPr>
          <p:cNvSpPr>
            <a:spLocks noGrp="1"/>
          </p:cNvSpPr>
          <p:nvPr>
            <p:ph type="title"/>
          </p:nvPr>
        </p:nvSpPr>
        <p:spPr>
          <a:xfrm>
            <a:off x="838201" y="365125"/>
            <a:ext cx="5251316" cy="1807305"/>
          </a:xfrm>
        </p:spPr>
        <p:txBody>
          <a:bodyPr>
            <a:normAutofit/>
          </a:bodyPr>
          <a:lstStyle/>
          <a:p>
            <a:r>
              <a:rPr lang="en-US"/>
              <a:t>CONTRIBUTION IN PROJECT</a:t>
            </a:r>
          </a:p>
        </p:txBody>
      </p:sp>
      <p:sp>
        <p:nvSpPr>
          <p:cNvPr id="3" name="Content Placeholder 2">
            <a:extLst>
              <a:ext uri="{FF2B5EF4-FFF2-40B4-BE49-F238E27FC236}">
                <a16:creationId xmlns:a16="http://schemas.microsoft.com/office/drawing/2014/main" id="{558B959D-64E0-4275-65D5-3C0D778CB95C}"/>
              </a:ext>
            </a:extLst>
          </p:cNvPr>
          <p:cNvSpPr>
            <a:spLocks noGrp="1"/>
          </p:cNvSpPr>
          <p:nvPr>
            <p:ph idx="1"/>
          </p:nvPr>
        </p:nvSpPr>
        <p:spPr>
          <a:xfrm>
            <a:off x="838200" y="2333297"/>
            <a:ext cx="4619621" cy="3843666"/>
          </a:xfrm>
        </p:spPr>
        <p:txBody>
          <a:bodyPr>
            <a:normAutofit/>
          </a:bodyPr>
          <a:lstStyle/>
          <a:p>
            <a:r>
              <a:rPr lang="en-US" sz="2000"/>
              <a:t>Gowtham Reddy Vangala: Data preprocessing, feature selection, model training.</a:t>
            </a:r>
          </a:p>
          <a:p>
            <a:r>
              <a:rPr lang="en-US" sz="2000"/>
              <a:t>Nitish Reddy Chappidi: Exploratory data analysis, model evaluation, documentation.</a:t>
            </a:r>
          </a:p>
          <a:p>
            <a:r>
              <a:rPr lang="en-US" sz="2000"/>
              <a:t> Chevutukur Sravya: Feature engineering, model selection, result analysis.</a:t>
            </a:r>
          </a:p>
          <a:p>
            <a:endParaRPr lang="en-US" sz="2000"/>
          </a:p>
        </p:txBody>
      </p:sp>
      <p:pic>
        <p:nvPicPr>
          <p:cNvPr id="25" name="Picture 7" descr="Light bulb on yellow background with sketched light beams and cord">
            <a:extLst>
              <a:ext uri="{FF2B5EF4-FFF2-40B4-BE49-F238E27FC236}">
                <a16:creationId xmlns:a16="http://schemas.microsoft.com/office/drawing/2014/main" id="{D4B8826F-CB3E-99CC-802B-5A654914D80A}"/>
              </a:ext>
            </a:extLst>
          </p:cNvPr>
          <p:cNvPicPr>
            <a:picLocks noChangeAspect="1"/>
          </p:cNvPicPr>
          <p:nvPr/>
        </p:nvPicPr>
        <p:blipFill rotWithShape="1">
          <a:blip r:embed="rId2"/>
          <a:srcRect l="45689" r="83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Slide Number Placeholder 5">
            <a:extLst>
              <a:ext uri="{FF2B5EF4-FFF2-40B4-BE49-F238E27FC236}">
                <a16:creationId xmlns:a16="http://schemas.microsoft.com/office/drawing/2014/main" id="{F6AB6A42-7EE9-E527-8A4C-097926C36B56}"/>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333617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normAutofit lnSpcReduction="10000"/>
          </a:bodyPr>
          <a:lstStyle/>
          <a:p>
            <a:r>
              <a:rPr lang="en-US" dirty="0"/>
              <a:t>Abstract</a:t>
            </a:r>
          </a:p>
          <a:p>
            <a:r>
              <a:rPr lang="en-US" dirty="0"/>
              <a:t>Introduction</a:t>
            </a:r>
          </a:p>
          <a:p>
            <a:r>
              <a:rPr lang="en-US" dirty="0"/>
              <a:t>Motivation</a:t>
            </a:r>
          </a:p>
          <a:p>
            <a:r>
              <a:rPr lang="en-US" dirty="0"/>
              <a:t>Objectives</a:t>
            </a:r>
          </a:p>
          <a:p>
            <a:r>
              <a:rPr lang="en-US" dirty="0"/>
              <a:t>Related Works</a:t>
            </a:r>
          </a:p>
          <a:p>
            <a:r>
              <a:rPr lang="en-US" dirty="0"/>
              <a:t>Problem Statement</a:t>
            </a:r>
          </a:p>
          <a:p>
            <a:r>
              <a:rPr lang="en-US" dirty="0"/>
              <a:t>Proposed Solution</a:t>
            </a:r>
          </a:p>
          <a:p>
            <a:r>
              <a:rPr lang="en-US" dirty="0"/>
              <a:t>RESULTS/Simulations</a:t>
            </a:r>
          </a:p>
          <a:p>
            <a:r>
              <a:rPr lang="en-US" dirty="0"/>
              <a:t>References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D9E1E-75D6-22AE-89AB-B681827CF3B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Abstract</a:t>
            </a:r>
          </a:p>
        </p:txBody>
      </p:sp>
      <p:sp>
        <p:nvSpPr>
          <p:cNvPr id="16" name="Rectangle 1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974337-C58B-ADF8-6791-F388088BE1CE}"/>
              </a:ext>
            </a:extLst>
          </p:cNvPr>
          <p:cNvSpPr>
            <a:spLocks noGrp="1"/>
          </p:cNvSpPr>
          <p:nvPr>
            <p:ph idx="1"/>
          </p:nvPr>
        </p:nvSpPr>
        <p:spPr>
          <a:xfrm>
            <a:off x="1155548" y="2217343"/>
            <a:ext cx="9880893" cy="3959619"/>
          </a:xfrm>
        </p:spPr>
        <p:txBody>
          <a:bodyPr>
            <a:normAutofit/>
          </a:bodyPr>
          <a:lstStyle/>
          <a:p>
            <a:r>
              <a:rPr lang="en-US" sz="2200" dirty="0">
                <a:effectLst/>
                <a:latin typeface="Times New Roman" panose="02020603050405020304" pitchFamily="18" charset="0"/>
                <a:ea typeface="Times New Roman" panose="02020603050405020304" pitchFamily="18" charset="0"/>
              </a:rPr>
              <a:t>Churn prediction is one of the commonly used case in machine learning field. It is very important for the telco businesses  to be aware about why and when their customers are about to churn. </a:t>
            </a:r>
          </a:p>
          <a:p>
            <a:r>
              <a:rPr lang="en-US" sz="2200" spc="-20" dirty="0">
                <a:effectLst/>
                <a:latin typeface="Times New Roman" panose="02020603050405020304" pitchFamily="18" charset="0"/>
                <a:ea typeface="Times New Roman" panose="02020603050405020304" pitchFamily="18" charset="0"/>
              </a:rPr>
              <a:t>Well </a:t>
            </a:r>
            <a:r>
              <a:rPr lang="en-US" sz="2200" dirty="0">
                <a:effectLst/>
                <a:latin typeface="Times New Roman" panose="02020603050405020304" pitchFamily="18" charset="0"/>
                <a:ea typeface="Times New Roman" panose="02020603050405020304" pitchFamily="18" charset="0"/>
              </a:rPr>
              <a:t>accurate and robust churn prediction model helps businesses to take precautions and necessary actions to prevent their customers from churn. </a:t>
            </a:r>
          </a:p>
          <a:p>
            <a:r>
              <a:rPr lang="en-US" sz="2200" dirty="0">
                <a:effectLst/>
                <a:latin typeface="Times New Roman" panose="02020603050405020304" pitchFamily="18" charset="0"/>
                <a:ea typeface="Times New Roman" panose="02020603050405020304" pitchFamily="18" charset="0"/>
              </a:rPr>
              <a:t>Churn prediction is the concept of predicting which customers are likely to stop a subscription to a service based on how they use the service. </a:t>
            </a:r>
          </a:p>
          <a:p>
            <a:r>
              <a:rPr lang="en-US" sz="2200" dirty="0">
                <a:effectLst/>
                <a:latin typeface="Times New Roman" panose="02020603050405020304" pitchFamily="18" charset="0"/>
                <a:ea typeface="Times New Roman" panose="02020603050405020304" pitchFamily="18" charset="0"/>
              </a:rPr>
              <a:t>This work will help various companies to understand the factors behind customer churn and the actual customer churn rate using machine learning which</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company</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can</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reduce</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customer</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churn</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also</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make</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strategies</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retain</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back</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churned</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customer.</a:t>
            </a:r>
          </a:p>
          <a:p>
            <a:pPr marL="0" indent="0">
              <a:buNone/>
            </a:pPr>
            <a:endParaRPr lang="en-US" sz="2200" dirty="0"/>
          </a:p>
        </p:txBody>
      </p:sp>
    </p:spTree>
    <p:extLst>
      <p:ext uri="{BB962C8B-B14F-4D97-AF65-F5344CB8AC3E}">
        <p14:creationId xmlns:p14="http://schemas.microsoft.com/office/powerpoint/2010/main" val="25356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22388-C376-C542-CAB5-D9E0C5BF4F22}"/>
              </a:ext>
            </a:extLst>
          </p:cNvPr>
          <p:cNvSpPr>
            <a:spLocks noGrp="1"/>
          </p:cNvSpPr>
          <p:nvPr>
            <p:ph type="title"/>
          </p:nvPr>
        </p:nvSpPr>
        <p:spPr>
          <a:xfrm>
            <a:off x="2019300" y="538956"/>
            <a:ext cx="8985250" cy="1118394"/>
          </a:xfrm>
        </p:spPr>
        <p:txBody>
          <a:bodyPr anchor="t">
            <a:normAutofit/>
          </a:bodyPr>
          <a:lstStyle/>
          <a:p>
            <a:r>
              <a:rPr lang="en-US" sz="4000"/>
              <a:t>Introduction</a:t>
            </a:r>
          </a:p>
        </p:txBody>
      </p:sp>
      <p:pic>
        <p:nvPicPr>
          <p:cNvPr id="10" name="Graphic 9" descr="Bar Graph with Upward Trend">
            <a:extLst>
              <a:ext uri="{FF2B5EF4-FFF2-40B4-BE49-F238E27FC236}">
                <a16:creationId xmlns:a16="http://schemas.microsoft.com/office/drawing/2014/main" id="{97B67D99-722B-ADFD-AEB2-44546E17E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0E676BB6-007A-429C-9B5D-A25124C63CF6}"/>
              </a:ext>
            </a:extLst>
          </p:cNvPr>
          <p:cNvSpPr>
            <a:spLocks noGrp="1"/>
          </p:cNvSpPr>
          <p:nvPr>
            <p:ph idx="1"/>
          </p:nvPr>
        </p:nvSpPr>
        <p:spPr>
          <a:xfrm>
            <a:off x="1009650" y="1847849"/>
            <a:ext cx="9994900" cy="4254501"/>
          </a:xfrm>
        </p:spPr>
        <p:txBody>
          <a:bodyPr>
            <a:normAutofit/>
          </a:bodyPr>
          <a:lstStyle/>
          <a:p>
            <a:r>
              <a:rPr lang="en-US" sz="2400" dirty="0">
                <a:latin typeface="Times New Roman" panose="02020603050405020304" pitchFamily="18" charset="0"/>
                <a:cs typeface="Times New Roman" panose="02020603050405020304" pitchFamily="18" charset="0"/>
              </a:rPr>
              <a:t>Companies need to be able to accurately predict customer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and make links between customer attrition to lower the rate of customer churn. </a:t>
            </a:r>
          </a:p>
          <a:p>
            <a:r>
              <a:rPr lang="en-US" sz="2400" dirty="0">
                <a:latin typeface="Times New Roman" panose="02020603050405020304" pitchFamily="18" charset="0"/>
                <a:cs typeface="Times New Roman" panose="02020603050405020304" pitchFamily="18" charset="0"/>
              </a:rPr>
              <a:t>High churn rates indicate that customers are leaving, while low churn rates indicate that customers are happy.</a:t>
            </a:r>
          </a:p>
          <a:p>
            <a:r>
              <a:rPr lang="en-US" sz="2400" dirty="0">
                <a:latin typeface="Times New Roman" panose="02020603050405020304" pitchFamily="18" charset="0"/>
                <a:cs typeface="Times New Roman" panose="02020603050405020304" pitchFamily="18" charset="0"/>
              </a:rPr>
              <a:t>Customer churn prediction problem can be termed as binary classification with only 2 set of outputs or target values , whether the customer churn or customer will not churn.</a:t>
            </a:r>
          </a:p>
        </p:txBody>
      </p:sp>
      <p:sp>
        <p:nvSpPr>
          <p:cNvPr id="6" name="Slide Number Placeholder 5">
            <a:extLst>
              <a:ext uri="{FF2B5EF4-FFF2-40B4-BE49-F238E27FC236}">
                <a16:creationId xmlns:a16="http://schemas.microsoft.com/office/drawing/2014/main" id="{6E07CC5E-31F6-F0C1-51FE-2122FC0F08F4}"/>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407337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534573"/>
            <a:ext cx="10515600" cy="977704"/>
          </a:xfrm>
        </p:spPr>
        <p:txBody>
          <a:bodyPr>
            <a:normAutofit/>
          </a:bodyPr>
          <a:lstStyle/>
          <a:p>
            <a:r>
              <a:rPr lang="en-US" dirty="0"/>
              <a:t>Motivation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7</a:t>
            </a:fld>
            <a:endParaRPr lang="en-US" dirty="0"/>
          </a:p>
        </p:txBody>
      </p:sp>
      <p:graphicFrame>
        <p:nvGraphicFramePr>
          <p:cNvPr id="10" name="Text Placeholder 2">
            <a:extLst>
              <a:ext uri="{FF2B5EF4-FFF2-40B4-BE49-F238E27FC236}">
                <a16:creationId xmlns:a16="http://schemas.microsoft.com/office/drawing/2014/main" id="{C4ED41D3-3FE3-3E4D-F1E9-4A5284BCBD65}"/>
              </a:ext>
            </a:extLst>
          </p:cNvPr>
          <p:cNvGraphicFramePr/>
          <p:nvPr/>
        </p:nvGraphicFramePr>
        <p:xfrm>
          <a:off x="831850" y="1568549"/>
          <a:ext cx="10515600" cy="4521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277D19-7DB2-4EB7-A9D7-94188998E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B197D2C-A33B-4345-BB16-C894ABA82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024" y="1040877"/>
            <a:ext cx="7080494" cy="4776246"/>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E850F9FA-ACA3-0A82-2C5F-37936C3E113F}"/>
              </a:ext>
            </a:extLst>
          </p:cNvPr>
          <p:cNvSpPr>
            <a:spLocks noGrp="1"/>
          </p:cNvSpPr>
          <p:nvPr>
            <p:ph type="title"/>
          </p:nvPr>
        </p:nvSpPr>
        <p:spPr>
          <a:xfrm>
            <a:off x="1924216" y="1924217"/>
            <a:ext cx="4476584" cy="3009568"/>
          </a:xfrm>
        </p:spPr>
        <p:txBody>
          <a:bodyPr vert="horz" lIns="91440" tIns="45720" rIns="91440" bIns="45720" rtlCol="0" anchor="ctr">
            <a:normAutofit/>
          </a:bodyPr>
          <a:lstStyle/>
          <a:p>
            <a:r>
              <a:rPr lang="en-US" sz="5200" kern="1200" dirty="0">
                <a:solidFill>
                  <a:schemeClr val="tx1"/>
                </a:solidFill>
                <a:latin typeface="+mj-lt"/>
                <a:ea typeface="+mj-ea"/>
                <a:cs typeface="+mj-cs"/>
              </a:rPr>
              <a:t>Objectives</a:t>
            </a:r>
          </a:p>
        </p:txBody>
      </p:sp>
      <p:sp>
        <p:nvSpPr>
          <p:cNvPr id="3" name="Text Placeholder 2">
            <a:extLst>
              <a:ext uri="{FF2B5EF4-FFF2-40B4-BE49-F238E27FC236}">
                <a16:creationId xmlns:a16="http://schemas.microsoft.com/office/drawing/2014/main" id="{F3CCED5F-3E48-1EBC-DE18-ECCE689C852D}"/>
              </a:ext>
            </a:extLst>
          </p:cNvPr>
          <p:cNvSpPr>
            <a:spLocks noGrp="1"/>
          </p:cNvSpPr>
          <p:nvPr>
            <p:ph type="body" idx="1"/>
          </p:nvPr>
        </p:nvSpPr>
        <p:spPr>
          <a:xfrm>
            <a:off x="6412911" y="959667"/>
            <a:ext cx="5779089" cy="5055921"/>
          </a:xfrm>
        </p:spPr>
        <p:txBody>
          <a:bodyPr vert="horz" lIns="91440" tIns="45720" rIns="91440" bIns="45720" rtlCol="0" anchor="ctr">
            <a:normAutofit/>
          </a:bodyPr>
          <a:lstStyle/>
          <a:p>
            <a:pPr marL="342900" indent="-342900">
              <a:buFont typeface="Arial" panose="020B0604020202020204" pitchFamily="34" charset="0"/>
              <a:buChar char="•"/>
            </a:pPr>
            <a:r>
              <a:rPr lang="en-US" kern="1200" dirty="0">
                <a:solidFill>
                  <a:schemeClr val="tx1"/>
                </a:solidFill>
                <a:latin typeface="Times New Roman" panose="02020603050405020304" pitchFamily="18" charset="0"/>
                <a:cs typeface="Times New Roman" panose="02020603050405020304" pitchFamily="18" charset="0"/>
              </a:rPr>
              <a:t>Predicting customer churn in the telecommunications industry</a:t>
            </a:r>
          </a:p>
          <a:p>
            <a:pPr marL="342900" indent="-342900">
              <a:buFont typeface="Arial" panose="020B0604020202020204" pitchFamily="34" charset="0"/>
              <a:buChar char="•"/>
            </a:pPr>
            <a:r>
              <a:rPr lang="en-US" kern="1200" dirty="0">
                <a:solidFill>
                  <a:schemeClr val="tx1"/>
                </a:solidFill>
                <a:latin typeface="Times New Roman" panose="02020603050405020304" pitchFamily="18" charset="0"/>
                <a:cs typeface="Times New Roman" panose="02020603050405020304" pitchFamily="18" charset="0"/>
              </a:rPr>
              <a:t>Identifying factors contributing to customer churn</a:t>
            </a:r>
          </a:p>
          <a:p>
            <a:pPr marL="342900" indent="-342900">
              <a:buFont typeface="Arial" panose="020B0604020202020204" pitchFamily="34" charset="0"/>
              <a:buChar char="•"/>
            </a:pPr>
            <a:r>
              <a:rPr lang="en-US" kern="1200" dirty="0">
                <a:solidFill>
                  <a:schemeClr val="tx1"/>
                </a:solidFill>
                <a:latin typeface="Times New Roman" panose="02020603050405020304" pitchFamily="18" charset="0"/>
                <a:cs typeface="Times New Roman" panose="02020603050405020304" pitchFamily="18" charset="0"/>
              </a:rPr>
              <a:t>Helping businesses take necessary actions to prevent churn</a:t>
            </a:r>
          </a:p>
          <a:p>
            <a:pPr marL="342900" indent="-342900">
              <a:buFont typeface="Arial" panose="020B0604020202020204" pitchFamily="34" charset="0"/>
              <a:buChar char="•"/>
            </a:pPr>
            <a:r>
              <a:rPr lang="en-US" kern="1200" dirty="0">
                <a:solidFill>
                  <a:schemeClr val="tx1"/>
                </a:solidFill>
                <a:latin typeface="Times New Roman" panose="02020603050405020304" pitchFamily="18" charset="0"/>
                <a:cs typeface="Times New Roman" panose="02020603050405020304" pitchFamily="18" charset="0"/>
              </a:rPr>
              <a:t>Retaining churned customers and reducing churn rate</a:t>
            </a:r>
          </a:p>
        </p:txBody>
      </p:sp>
      <p:sp>
        <p:nvSpPr>
          <p:cNvPr id="6" name="Slide Number Placeholder 5">
            <a:extLst>
              <a:ext uri="{FF2B5EF4-FFF2-40B4-BE49-F238E27FC236}">
                <a16:creationId xmlns:a16="http://schemas.microsoft.com/office/drawing/2014/main" id="{D81DE49C-F3E2-E9FC-050A-D0757A442F7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8</a:t>
            </a:fld>
            <a:endParaRPr lang="en-US"/>
          </a:p>
        </p:txBody>
      </p:sp>
    </p:spTree>
    <p:extLst>
      <p:ext uri="{BB962C8B-B14F-4D97-AF65-F5344CB8AC3E}">
        <p14:creationId xmlns:p14="http://schemas.microsoft.com/office/powerpoint/2010/main" val="222560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6B02F-F435-0FB9-42C0-03AE2201FCD6}"/>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dirty="0">
                <a:solidFill>
                  <a:schemeClr val="bg1"/>
                </a:solidFill>
                <a:latin typeface="+mj-lt"/>
                <a:ea typeface="+mj-ea"/>
                <a:cs typeface="+mj-cs"/>
              </a:rPr>
              <a:t>Related Works</a:t>
            </a:r>
          </a:p>
        </p:txBody>
      </p:sp>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9315A82-3520-41AE-F06D-19572B335B9D}"/>
              </a:ext>
            </a:extLst>
          </p:cNvPr>
          <p:cNvSpPr>
            <a:spLocks noGrp="1"/>
          </p:cNvSpPr>
          <p:nvPr>
            <p:ph type="body" idx="1"/>
          </p:nvPr>
        </p:nvSpPr>
        <p:spPr>
          <a:xfrm>
            <a:off x="5156948" y="637762"/>
            <a:ext cx="6898340" cy="5884062"/>
          </a:xfrm>
        </p:spPr>
        <p:txBody>
          <a:bodyPr vert="horz" lIns="91440" tIns="45720" rIns="91440" bIns="45720" rtlCol="0" anchor="ctr">
            <a:normAutofit/>
          </a:bodyPr>
          <a:lstStyle/>
          <a:p>
            <a:pPr marL="457200" indent="-457200" algn="just">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rPr>
              <a:t>Kriti [1] in their paper Customer churn: A study of factors affecting customer churn using machine learning has used various factors affecting customer churn (price sensitivity, technology, customer service, tenure, security) to predict the customer </a:t>
            </a:r>
            <a:r>
              <a:rPr lang="en-US" sz="1800" spc="-15" dirty="0">
                <a:solidFill>
                  <a:schemeClr val="tx1"/>
                </a:solidFill>
                <a:effectLst/>
                <a:latin typeface="Times New Roman" panose="02020603050405020304" pitchFamily="18" charset="0"/>
                <a:ea typeface="Times New Roman" panose="02020603050405020304" pitchFamily="18" charset="0"/>
              </a:rPr>
              <a:t>churn </a:t>
            </a:r>
            <a:r>
              <a:rPr lang="en-US" sz="1800" dirty="0">
                <a:solidFill>
                  <a:schemeClr val="tx1"/>
                </a:solidFill>
                <a:effectLst/>
                <a:latin typeface="Times New Roman" panose="02020603050405020304" pitchFamily="18" charset="0"/>
                <a:ea typeface="Times New Roman" panose="02020603050405020304" pitchFamily="18" charset="0"/>
              </a:rPr>
              <a:t>rate. Also comparing various algorithms to analyze customer churn and prescribe solutions to avoid this churn. She has given the future work as the predictions from the ML model can help in understanding the customers who might leave their services. </a:t>
            </a:r>
            <a:endParaRPr lang="en-US" kern="12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rPr>
              <a:t>Essam Abou El Kassem and Shereen Ali Hussein [2] in </a:t>
            </a:r>
            <a:r>
              <a:rPr lang="en-US" sz="1800" spc="-15" dirty="0">
                <a:solidFill>
                  <a:schemeClr val="tx1"/>
                </a:solidFill>
                <a:effectLst/>
                <a:latin typeface="Times New Roman" panose="02020603050405020304" pitchFamily="18" charset="0"/>
                <a:ea typeface="Times New Roman" panose="02020603050405020304" pitchFamily="18" charset="0"/>
              </a:rPr>
              <a:t>their </a:t>
            </a:r>
            <a:r>
              <a:rPr lang="en-US" sz="1800" spc="2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paper clearly described that Customer churn is a problem for most companies because it affects the revenues of the company when a customer switches from a service provider company to another. Social media sentiment analysis is used to predict the factors behind customer churn.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rPr>
              <a:t>Praveen Lalwani and Manas Kumar Mishra [3] in their paper has Compared the time </a:t>
            </a:r>
            <a:r>
              <a:rPr lang="en-US" sz="1800" spc="-20" dirty="0">
                <a:solidFill>
                  <a:schemeClr val="tx1"/>
                </a:solidFill>
                <a:effectLst/>
                <a:latin typeface="Times New Roman" panose="02020603050405020304" pitchFamily="18" charset="0"/>
                <a:ea typeface="Times New Roman" panose="02020603050405020304" pitchFamily="18" charset="0"/>
              </a:rPr>
              <a:t>taken </a:t>
            </a:r>
            <a:r>
              <a:rPr lang="en-US" sz="1800" dirty="0">
                <a:solidFill>
                  <a:schemeClr val="tx1"/>
                </a:solidFill>
                <a:effectLst/>
                <a:latin typeface="Times New Roman" panose="02020603050405020304" pitchFamily="18" charset="0"/>
                <a:ea typeface="Times New Roman" panose="02020603050405020304" pitchFamily="18" charset="0"/>
              </a:rPr>
              <a:t>to train the model and accuracy of various ML algorithms. Their paper concludes that ensemble learning techniques such </a:t>
            </a:r>
            <a:r>
              <a:rPr lang="en-US" sz="1800" spc="-30" dirty="0">
                <a:solidFill>
                  <a:schemeClr val="tx1"/>
                </a:solidFill>
                <a:effectLst/>
                <a:latin typeface="Times New Roman" panose="02020603050405020304" pitchFamily="18" charset="0"/>
                <a:ea typeface="Times New Roman" panose="02020603050405020304" pitchFamily="18" charset="0"/>
              </a:rPr>
              <a:t>as </a:t>
            </a:r>
            <a:r>
              <a:rPr lang="en-US" sz="1800" dirty="0">
                <a:solidFill>
                  <a:schemeClr val="tx1"/>
                </a:solidFill>
                <a:effectLst/>
                <a:latin typeface="Times New Roman" panose="02020603050405020304" pitchFamily="18" charset="0"/>
                <a:ea typeface="Times New Roman" panose="02020603050405020304" pitchFamily="18" charset="0"/>
              </a:rPr>
              <a:t>XGBoost classifier gives maximum accuracy when compared to other models. </a:t>
            </a:r>
            <a:endParaRPr lang="en-US"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709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356</TotalTime>
  <Words>835</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Prediction of Customers Churning in Telecommunications Industry Using Machine Learning</vt:lpstr>
      <vt:lpstr>GROUP MEMBERS</vt:lpstr>
      <vt:lpstr>CONTRIBUTION IN PROJECT</vt:lpstr>
      <vt:lpstr>AGENDA</vt:lpstr>
      <vt:lpstr>Abstract</vt:lpstr>
      <vt:lpstr>Introduction</vt:lpstr>
      <vt:lpstr>Motivation</vt:lpstr>
      <vt:lpstr>Objectives</vt:lpstr>
      <vt:lpstr>Related Works</vt:lpstr>
      <vt:lpstr>Problem Statement</vt:lpstr>
      <vt:lpstr>Proposed Solution</vt:lpstr>
      <vt:lpstr>Results/Simulations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Customers Churning in Telecommunications Industry Using Machine Learning</dc:title>
  <dc:creator>Sai krishna Reddy</dc:creator>
  <cp:lastModifiedBy>Sai krishna Reddy</cp:lastModifiedBy>
  <cp:revision>3</cp:revision>
  <dcterms:created xsi:type="dcterms:W3CDTF">2023-06-19T18:56:32Z</dcterms:created>
  <dcterms:modified xsi:type="dcterms:W3CDTF">2023-06-20T01:14:05Z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