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99" r:id="rId5"/>
    <p:sldId id="279" r:id="rId6"/>
    <p:sldId id="276" r:id="rId7"/>
    <p:sldId id="275" r:id="rId8"/>
    <p:sldId id="277" r:id="rId9"/>
    <p:sldId id="278" r:id="rId10"/>
    <p:sldId id="297" r:id="rId11"/>
    <p:sldId id="295" r:id="rId12"/>
    <p:sldId id="29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86AF83-EB5E-48B0-AD61-FB090C9F385E}" v="48" dt="2021-11-30T12:54:31.995"/>
    <p1510:client id="{19BA93A2-30DD-4735-84C3-86BF45E3A986}" v="508" dt="2022-02-03T16:55:21.282"/>
    <p1510:client id="{6F0663FC-0561-422D-B62A-32E18D0D7A85}" v="166" dt="2022-02-02T20:15:09.953"/>
    <p1510:client id="{AC0FF989-AEA0-4067-A5B0-1B387DD19252}" v="171" dt="2021-11-29T14:20:01.393"/>
    <p1510:client id="{EF857F4C-612C-494D-BD6F-AA56EE652C73}" v="1720" dt="2022-02-02T19:45:58.9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9" autoAdjust="0"/>
    <p:restoredTop sz="94660"/>
  </p:normalViewPr>
  <p:slideViewPr>
    <p:cSldViewPr snapToGrid="0">
      <p:cViewPr varScale="1">
        <p:scale>
          <a:sx n="80" d="100"/>
          <a:sy n="80"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381" y="105878"/>
            <a:ext cx="9500133" cy="1424539"/>
          </a:xfrm>
        </p:spPr>
        <p:txBody>
          <a:bodyPr>
            <a:normAutofit/>
          </a:bodyPr>
          <a:lstStyle/>
          <a:p>
            <a:r>
              <a:rPr lang="en-US" sz="2800" b="1" u="sng" dirty="0">
                <a:latin typeface="Franklin Gothic Medium"/>
                <a:ea typeface="+mj-lt"/>
                <a:cs typeface="+mj-lt"/>
              </a:rPr>
              <a:t>II BTECH 1 SEMESTER-IDP-1 (2021-2022) </a:t>
            </a:r>
            <a:br>
              <a:rPr lang="en-US" sz="2800" b="1" dirty="0">
                <a:latin typeface="Franklin Gothic Medium"/>
                <a:ea typeface="+mj-lt"/>
                <a:cs typeface="+mj-lt"/>
              </a:rPr>
            </a:br>
            <a:br>
              <a:rPr lang="en-US" sz="2800" b="1" dirty="0">
                <a:latin typeface="Franklin Gothic Medium"/>
                <a:ea typeface="+mj-lt"/>
                <a:cs typeface="+mj-lt"/>
              </a:rPr>
            </a:br>
            <a:r>
              <a:rPr lang="en-US" sz="2800" b="1" u="sng" dirty="0">
                <a:latin typeface="Franklin Gothic Medium"/>
                <a:ea typeface="+mj-lt"/>
                <a:cs typeface="+mj-lt"/>
              </a:rPr>
              <a:t>HOSTEL MANAGEMENT SYSTEM</a:t>
            </a:r>
            <a:endParaRPr lang="en-US" sz="2800" b="1" u="sng" dirty="0">
              <a:latin typeface="Franklin Gothic Medium"/>
              <a:cs typeface="Calibri Light"/>
            </a:endParaRPr>
          </a:p>
        </p:txBody>
      </p:sp>
      <p:sp>
        <p:nvSpPr>
          <p:cNvPr id="3" name="Subtitle 2"/>
          <p:cNvSpPr>
            <a:spLocks noGrp="1"/>
          </p:cNvSpPr>
          <p:nvPr>
            <p:ph type="subTitle" idx="1"/>
          </p:nvPr>
        </p:nvSpPr>
        <p:spPr>
          <a:xfrm>
            <a:off x="114134" y="1418576"/>
            <a:ext cx="11963732" cy="5439423"/>
          </a:xfrm>
        </p:spPr>
        <p:txBody>
          <a:bodyPr vert="horz" lIns="91440" tIns="45720" rIns="91440" bIns="45720" rtlCol="0" anchor="t">
            <a:normAutofit/>
          </a:bodyPr>
          <a:lstStyle/>
          <a:p>
            <a:endParaRPr lang="en-US" sz="4800" b="1" i="1" dirty="0">
              <a:ea typeface="+mn-lt"/>
              <a:cs typeface="+mn-lt"/>
            </a:endParaRPr>
          </a:p>
          <a:p>
            <a:r>
              <a:rPr lang="en-US" b="1" i="1" dirty="0">
                <a:ea typeface="+mn-lt"/>
                <a:cs typeface="+mn-lt"/>
              </a:rPr>
              <a:t>                                                                                                                              </a:t>
            </a:r>
          </a:p>
          <a:p>
            <a:pPr algn="r"/>
            <a:r>
              <a:rPr lang="en-US" sz="2900" b="1" i="1" dirty="0">
                <a:ea typeface="+mn-lt"/>
                <a:cs typeface="+mn-lt"/>
              </a:rPr>
              <a:t>                                                                                                                                       </a:t>
            </a:r>
            <a:r>
              <a:rPr lang="en-US" sz="3600" b="1" i="1" dirty="0">
                <a:ea typeface="+mn-lt"/>
                <a:cs typeface="+mn-lt"/>
              </a:rPr>
              <a:t>                                                                                                                                                                                 </a:t>
            </a:r>
            <a:r>
              <a:rPr lang="en-US" sz="4400" b="1" i="1" dirty="0">
                <a:ea typeface="+mn-lt"/>
                <a:cs typeface="+mn-lt"/>
              </a:rPr>
              <a:t>                                                                                                                   		                                      </a:t>
            </a:r>
            <a:r>
              <a:rPr lang="en-US" sz="2800" b="1" i="1" dirty="0">
                <a:solidFill>
                  <a:srgbClr val="FF0000"/>
                </a:solidFill>
                <a:ea typeface="+mn-lt"/>
                <a:cs typeface="+mn-lt"/>
              </a:rPr>
              <a:t>PRESENTED BY  :-</a:t>
            </a:r>
          </a:p>
          <a:p>
            <a:pPr algn="r"/>
            <a:r>
              <a:rPr lang="en-US" b="1" i="1" dirty="0">
                <a:ea typeface="+mn-lt"/>
                <a:cs typeface="+mn-lt"/>
              </a:rPr>
              <a:t>SURAJ PATEL(201FA04431)</a:t>
            </a:r>
          </a:p>
          <a:p>
            <a:pPr algn="r"/>
            <a:r>
              <a:rPr lang="en-US" b="1" i="1" dirty="0">
                <a:ea typeface="+mn-lt"/>
                <a:cs typeface="+mn-lt"/>
              </a:rPr>
              <a:t>DIPU KUMAR (201FA04432)</a:t>
            </a:r>
          </a:p>
          <a:p>
            <a:pPr algn="r"/>
            <a:r>
              <a:rPr lang="en-US" b="1" i="1" dirty="0">
                <a:ea typeface="+mn-lt"/>
                <a:cs typeface="+mn-lt"/>
              </a:rPr>
              <a:t>      NITISH KUMAR(201FA04433)   </a:t>
            </a:r>
            <a:endParaRPr lang="en-US" sz="2000" b="1" i="1" dirty="0">
              <a:cs typeface="Calibri"/>
            </a:endParaRPr>
          </a:p>
        </p:txBody>
      </p:sp>
      <p:pic>
        <p:nvPicPr>
          <p:cNvPr id="4" name="Picture 4">
            <a:extLst>
              <a:ext uri="{FF2B5EF4-FFF2-40B4-BE49-F238E27FC236}">
                <a16:creationId xmlns:a16="http://schemas.microsoft.com/office/drawing/2014/main" id="{21E65373-3B41-448E-8A2B-5A17073714F5}"/>
              </a:ext>
            </a:extLst>
          </p:cNvPr>
          <p:cNvPicPr>
            <a:picLocks noChangeAspect="1"/>
          </p:cNvPicPr>
          <p:nvPr/>
        </p:nvPicPr>
        <p:blipFill>
          <a:blip r:embed="rId2"/>
          <a:stretch>
            <a:fillRect/>
          </a:stretch>
        </p:blipFill>
        <p:spPr>
          <a:xfrm>
            <a:off x="9721514" y="105878"/>
            <a:ext cx="2377441" cy="1126156"/>
          </a:xfrm>
          <a:prstGeom prst="rect">
            <a:avLst/>
          </a:prstGeom>
        </p:spPr>
      </p:pic>
      <p:sp>
        <p:nvSpPr>
          <p:cNvPr id="5" name="AutoShape 2" descr="Best Student Hostel Management System Software India - A.T.S.I.">
            <a:extLst>
              <a:ext uri="{FF2B5EF4-FFF2-40B4-BE49-F238E27FC236}">
                <a16:creationId xmlns:a16="http://schemas.microsoft.com/office/drawing/2014/main" id="{238FAC5C-7E46-42CC-9C19-BDDFDB2B31A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descr="Best Student Hostel Management System Software India - A.T.S.I.">
            <a:extLst>
              <a:ext uri="{FF2B5EF4-FFF2-40B4-BE49-F238E27FC236}">
                <a16:creationId xmlns:a16="http://schemas.microsoft.com/office/drawing/2014/main" id="{77E9C087-4C31-495A-A459-EFFAB3F580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139" y="1530416"/>
            <a:ext cx="9144000" cy="5184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7A833D-01B3-487B-8402-443547DE6AAB}"/>
              </a:ext>
            </a:extLst>
          </p:cNvPr>
          <p:cNvSpPr>
            <a:spLocks noGrp="1"/>
          </p:cNvSpPr>
          <p:nvPr>
            <p:ph type="title"/>
          </p:nvPr>
        </p:nvSpPr>
        <p:spPr>
          <a:xfrm>
            <a:off x="1373981" y="567531"/>
            <a:ext cx="10515600" cy="789782"/>
          </a:xfrm>
        </p:spPr>
        <p:txBody>
          <a:bodyPr>
            <a:normAutofit/>
          </a:bodyPr>
          <a:lstStyle/>
          <a:p>
            <a:r>
              <a:rPr lang="en-US" sz="4000" b="1" dirty="0">
                <a:latin typeface="Calibri"/>
                <a:cs typeface="Calibri Light"/>
              </a:rPr>
              <a:t>Future Work:-</a:t>
            </a:r>
          </a:p>
        </p:txBody>
      </p:sp>
      <p:sp>
        <p:nvSpPr>
          <p:cNvPr id="5" name="Content Placeholder 4">
            <a:extLst>
              <a:ext uri="{FF2B5EF4-FFF2-40B4-BE49-F238E27FC236}">
                <a16:creationId xmlns:a16="http://schemas.microsoft.com/office/drawing/2014/main" id="{A9FE48AD-A8D5-4123-9316-73EDA9AC5483}"/>
              </a:ext>
            </a:extLst>
          </p:cNvPr>
          <p:cNvSpPr>
            <a:spLocks noGrp="1"/>
          </p:cNvSpPr>
          <p:nvPr>
            <p:ph idx="1"/>
          </p:nvPr>
        </p:nvSpPr>
        <p:spPr>
          <a:xfrm>
            <a:off x="1373981" y="1718469"/>
            <a:ext cx="9551194" cy="4351338"/>
          </a:xfrm>
        </p:spPr>
        <p:txBody>
          <a:bodyPr vert="horz" lIns="91440" tIns="45720" rIns="91440" bIns="45720" rtlCol="0" anchor="t">
            <a:normAutofit/>
          </a:bodyPr>
          <a:lstStyle/>
          <a:p>
            <a:r>
              <a:rPr lang="en-US" b="1" dirty="0">
                <a:cs typeface="Calibri"/>
              </a:rPr>
              <a:t>Employee Payroll:</a:t>
            </a:r>
            <a:r>
              <a:rPr lang="en-US" dirty="0">
                <a:cs typeface="Calibri"/>
              </a:rPr>
              <a:t> We can include the facility in this system that will generate payroll for all the employees of the hostel.</a:t>
            </a:r>
          </a:p>
          <a:p>
            <a:endParaRPr lang="en-US" dirty="0">
              <a:cs typeface="Calibri"/>
            </a:endParaRPr>
          </a:p>
          <a:p>
            <a:r>
              <a:rPr lang="en-US" b="1" dirty="0">
                <a:cs typeface="Calibri"/>
              </a:rPr>
              <a:t>Resident Attendance:</a:t>
            </a:r>
            <a:r>
              <a:rPr lang="en-US" dirty="0">
                <a:cs typeface="Calibri"/>
              </a:rPr>
              <a:t> The attendance of resident will be marked each time the resident enters or leaves the hostel premises.</a:t>
            </a:r>
          </a:p>
          <a:p>
            <a:endParaRPr lang="en-US" dirty="0">
              <a:cs typeface="Calibri"/>
            </a:endParaRPr>
          </a:p>
          <a:p>
            <a:r>
              <a:rPr lang="en-US" b="1" dirty="0">
                <a:cs typeface="Calibri"/>
              </a:rPr>
              <a:t>Accounting Details except Hosteller's Fee Details:</a:t>
            </a:r>
            <a:r>
              <a:rPr lang="en-US" dirty="0">
                <a:cs typeface="Calibri"/>
              </a:rPr>
              <a:t> All the other accounting details can be maintained in addition to the details.</a:t>
            </a:r>
          </a:p>
        </p:txBody>
      </p:sp>
    </p:spTree>
    <p:extLst>
      <p:ext uri="{BB962C8B-B14F-4D97-AF65-F5344CB8AC3E}">
        <p14:creationId xmlns:p14="http://schemas.microsoft.com/office/powerpoint/2010/main" val="2854584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8AEE7F-C125-4FA1-AB62-ABA7FF36B023}"/>
              </a:ext>
            </a:extLst>
          </p:cNvPr>
          <p:cNvSpPr txBox="1"/>
          <p:nvPr/>
        </p:nvSpPr>
        <p:spPr>
          <a:xfrm>
            <a:off x="1485901" y="688181"/>
            <a:ext cx="9339260" cy="5447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cs typeface="Calibri"/>
              </a:rPr>
              <a:t>Conclusion:-</a:t>
            </a:r>
          </a:p>
          <a:p>
            <a:endParaRPr lang="en-US" sz="2800" dirty="0">
              <a:cs typeface="Calibri"/>
            </a:endParaRPr>
          </a:p>
          <a:p>
            <a:r>
              <a:rPr lang="en-US" sz="2800" dirty="0"/>
              <a:t>           The project titled as "Hostel Management Information System " been designed with much care, with the intention easier </a:t>
            </a:r>
            <a:r>
              <a:rPr lang="en-US" sz="2800" dirty="0">
                <a:ea typeface="+mn-lt"/>
                <a:cs typeface="+mn-lt"/>
              </a:rPr>
              <a:t>and the more complexity involved is presented in a simple and lucid style.</a:t>
            </a:r>
          </a:p>
          <a:p>
            <a:endParaRPr lang="en-US" sz="2800" dirty="0">
              <a:ea typeface="+mn-lt"/>
              <a:cs typeface="+mn-lt"/>
            </a:endParaRPr>
          </a:p>
          <a:p>
            <a:endParaRPr lang="en-US" sz="2800" dirty="0">
              <a:ea typeface="+mn-lt"/>
              <a:cs typeface="+mn-lt"/>
            </a:endParaRPr>
          </a:p>
          <a:p>
            <a:r>
              <a:rPr lang="en-US" sz="2800" dirty="0">
                <a:ea typeface="+mn-lt"/>
                <a:cs typeface="+mn-lt"/>
              </a:rPr>
              <a:t>           The Hostel Management System works in a similar fashion as that of an Hotel Management System. The various Department student information is to be stored and retrieve any time when required.</a:t>
            </a:r>
            <a:endParaRPr lang="en-US" sz="2800">
              <a:cs typeface="Calibri"/>
            </a:endParaRPr>
          </a:p>
        </p:txBody>
      </p:sp>
    </p:spTree>
    <p:extLst>
      <p:ext uri="{BB962C8B-B14F-4D97-AF65-F5344CB8AC3E}">
        <p14:creationId xmlns:p14="http://schemas.microsoft.com/office/powerpoint/2010/main" val="2720038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 whiteboard&#10;&#10;Description automatically generated">
            <a:extLst>
              <a:ext uri="{FF2B5EF4-FFF2-40B4-BE49-F238E27FC236}">
                <a16:creationId xmlns:a16="http://schemas.microsoft.com/office/drawing/2014/main" id="{47CC5723-C6A1-4806-A261-C6DBA763085B}"/>
              </a:ext>
            </a:extLst>
          </p:cNvPr>
          <p:cNvPicPr>
            <a:picLocks noChangeAspect="1"/>
          </p:cNvPicPr>
          <p:nvPr/>
        </p:nvPicPr>
        <p:blipFill>
          <a:blip r:embed="rId2"/>
          <a:stretch>
            <a:fillRect/>
          </a:stretch>
        </p:blipFill>
        <p:spPr>
          <a:xfrm>
            <a:off x="2105027" y="825916"/>
            <a:ext cx="8255791" cy="5372856"/>
          </a:xfrm>
          <a:prstGeom prst="rect">
            <a:avLst/>
          </a:prstGeom>
        </p:spPr>
      </p:pic>
    </p:spTree>
    <p:extLst>
      <p:ext uri="{BB962C8B-B14F-4D97-AF65-F5344CB8AC3E}">
        <p14:creationId xmlns:p14="http://schemas.microsoft.com/office/powerpoint/2010/main" val="1186332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5603C0-FF3B-446B-8517-F924FED45E89}"/>
              </a:ext>
            </a:extLst>
          </p:cNvPr>
          <p:cNvSpPr txBox="1"/>
          <p:nvPr/>
        </p:nvSpPr>
        <p:spPr>
          <a:xfrm>
            <a:off x="1359877" y="949569"/>
            <a:ext cx="9492945"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Abstract :-</a:t>
            </a:r>
            <a:endParaRPr lang="en-US" sz="2800" b="1" dirty="0">
              <a:cs typeface="Calibri"/>
            </a:endParaRPr>
          </a:p>
          <a:p>
            <a:endParaRPr lang="en-US" sz="2400" dirty="0"/>
          </a:p>
          <a:p>
            <a:r>
              <a:rPr lang="en-US" sz="2400" dirty="0"/>
              <a:t>            “</a:t>
            </a:r>
            <a:r>
              <a:rPr lang="en-US" sz="2400" b="1" dirty="0"/>
              <a:t>Hostel Management Information System</a:t>
            </a:r>
            <a:r>
              <a:rPr lang="en-US" sz="2400" dirty="0"/>
              <a:t>” should maintain all the Hostel Student information. The Hostel environment consists of students,  Room etc. so the Hostel Management information system should maintain details of all students I.e., their bio-data ,their personal Information etc. Fee details like Room rent ,Mess ,Management ,amount etc. and also details like Room to which a particular student belong, their attendance, their Refund etc. </a:t>
            </a:r>
          </a:p>
          <a:p>
            <a:endParaRPr lang="en-US" sz="2400" dirty="0"/>
          </a:p>
          <a:p>
            <a:r>
              <a:rPr lang="en-US" sz="2400" dirty="0"/>
              <a:t>              Therefore it is obvious that system maintains vast amounts of data. In such cases computerization of the system is inevitable. The ideal reasons for computerizing Hostel Management system are as follows.</a:t>
            </a:r>
            <a:endParaRPr lang="en-US" sz="2400" dirty="0">
              <a:cs typeface="Calibri"/>
            </a:endParaRPr>
          </a:p>
        </p:txBody>
      </p:sp>
    </p:spTree>
    <p:extLst>
      <p:ext uri="{BB962C8B-B14F-4D97-AF65-F5344CB8AC3E}">
        <p14:creationId xmlns:p14="http://schemas.microsoft.com/office/powerpoint/2010/main" val="3073601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79B5FC-C719-4D28-99F4-949319102352}"/>
              </a:ext>
            </a:extLst>
          </p:cNvPr>
          <p:cNvSpPr txBox="1"/>
          <p:nvPr/>
        </p:nvSpPr>
        <p:spPr>
          <a:xfrm>
            <a:off x="932699" y="435193"/>
            <a:ext cx="9577387"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User Menu</a:t>
            </a:r>
            <a:r>
              <a:rPr lang="en-US" sz="2800" dirty="0"/>
              <a:t>: Provides a way to give any commands to the Hostel Management System, the options include in the menu are </a:t>
            </a:r>
          </a:p>
          <a:p>
            <a:endParaRPr lang="en-US" sz="2800" dirty="0"/>
          </a:p>
          <a:p>
            <a:r>
              <a:rPr lang="en-US" sz="2800" dirty="0"/>
              <a:t>1. Student </a:t>
            </a:r>
          </a:p>
          <a:p>
            <a:r>
              <a:rPr lang="en-US" sz="2800" dirty="0"/>
              <a:t>2. Hostel </a:t>
            </a:r>
          </a:p>
          <a:p>
            <a:r>
              <a:rPr lang="en-US" sz="2800" dirty="0"/>
              <a:t>3. Room</a:t>
            </a:r>
            <a:endParaRPr lang="en-US" sz="2800" dirty="0">
              <a:cs typeface="Calibri" panose="020F0502020204030204"/>
            </a:endParaRPr>
          </a:p>
          <a:p>
            <a:r>
              <a:rPr lang="en-US" sz="2800" dirty="0"/>
              <a:t>4. Visitor </a:t>
            </a:r>
          </a:p>
          <a:p>
            <a:r>
              <a:rPr lang="en-US" sz="2800" dirty="0"/>
              <a:t>5. Administrator</a:t>
            </a:r>
            <a:endParaRPr lang="en-US" sz="2800" dirty="0">
              <a:cs typeface="Calibri"/>
            </a:endParaRPr>
          </a:p>
        </p:txBody>
      </p:sp>
    </p:spTree>
    <p:extLst>
      <p:ext uri="{BB962C8B-B14F-4D97-AF65-F5344CB8AC3E}">
        <p14:creationId xmlns:p14="http://schemas.microsoft.com/office/powerpoint/2010/main" val="3308049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1A92C1-60E2-438E-B9FB-0722E03643DB}"/>
              </a:ext>
            </a:extLst>
          </p:cNvPr>
          <p:cNvSpPr txBox="1"/>
          <p:nvPr/>
        </p:nvSpPr>
        <p:spPr>
          <a:xfrm>
            <a:off x="394635" y="144379"/>
            <a:ext cx="8094847" cy="584775"/>
          </a:xfrm>
          <a:prstGeom prst="rect">
            <a:avLst/>
          </a:prstGeom>
          <a:noFill/>
        </p:spPr>
        <p:txBody>
          <a:bodyPr wrap="square" rtlCol="0">
            <a:spAutoFit/>
          </a:bodyPr>
          <a:lstStyle/>
          <a:p>
            <a:r>
              <a:rPr lang="en-IN" sz="3200" dirty="0">
                <a:solidFill>
                  <a:srgbClr val="FF0000"/>
                </a:solidFill>
              </a:rPr>
              <a:t>ER MODEL OF HOSTEL MANAGEMENT SYSTEM</a:t>
            </a:r>
          </a:p>
        </p:txBody>
      </p:sp>
      <p:pic>
        <p:nvPicPr>
          <p:cNvPr id="6" name="Picture 5">
            <a:extLst>
              <a:ext uri="{FF2B5EF4-FFF2-40B4-BE49-F238E27FC236}">
                <a16:creationId xmlns:a16="http://schemas.microsoft.com/office/drawing/2014/main" id="{6BE2B96E-D608-4BB3-8048-0685EB857B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650" y="815102"/>
            <a:ext cx="10134600" cy="5494496"/>
          </a:xfrm>
          <a:prstGeom prst="rect">
            <a:avLst/>
          </a:prstGeom>
        </p:spPr>
      </p:pic>
    </p:spTree>
    <p:extLst>
      <p:ext uri="{BB962C8B-B14F-4D97-AF65-F5344CB8AC3E}">
        <p14:creationId xmlns:p14="http://schemas.microsoft.com/office/powerpoint/2010/main" val="159486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21DCD51-D697-4FA3-BF9D-8B9CC976D85B}"/>
              </a:ext>
            </a:extLst>
          </p:cNvPr>
          <p:cNvGraphicFramePr>
            <a:graphicFrameLocks noGrp="1"/>
          </p:cNvGraphicFramePr>
          <p:nvPr>
            <p:extLst>
              <p:ext uri="{D42A27DB-BD31-4B8C-83A1-F6EECF244321}">
                <p14:modId xmlns:p14="http://schemas.microsoft.com/office/powerpoint/2010/main" val="1978617962"/>
              </p:ext>
            </p:extLst>
          </p:nvPr>
        </p:nvGraphicFramePr>
        <p:xfrm>
          <a:off x="283394" y="1957822"/>
          <a:ext cx="11166923" cy="3586476"/>
        </p:xfrm>
        <a:graphic>
          <a:graphicData uri="http://schemas.openxmlformats.org/drawingml/2006/table">
            <a:tbl>
              <a:tblPr firstRow="1" firstCol="1" bandRow="1"/>
              <a:tblGrid>
                <a:gridCol w="2555128">
                  <a:extLst>
                    <a:ext uri="{9D8B030D-6E8A-4147-A177-3AD203B41FA5}">
                      <a16:colId xmlns:a16="http://schemas.microsoft.com/office/drawing/2014/main" val="3204450684"/>
                    </a:ext>
                  </a:extLst>
                </a:gridCol>
                <a:gridCol w="2481399">
                  <a:extLst>
                    <a:ext uri="{9D8B030D-6E8A-4147-A177-3AD203B41FA5}">
                      <a16:colId xmlns:a16="http://schemas.microsoft.com/office/drawing/2014/main" val="1527851432"/>
                    </a:ext>
                  </a:extLst>
                </a:gridCol>
                <a:gridCol w="1308267">
                  <a:extLst>
                    <a:ext uri="{9D8B030D-6E8A-4147-A177-3AD203B41FA5}">
                      <a16:colId xmlns:a16="http://schemas.microsoft.com/office/drawing/2014/main" val="1515181659"/>
                    </a:ext>
                  </a:extLst>
                </a:gridCol>
                <a:gridCol w="1378993">
                  <a:extLst>
                    <a:ext uri="{9D8B030D-6E8A-4147-A177-3AD203B41FA5}">
                      <a16:colId xmlns:a16="http://schemas.microsoft.com/office/drawing/2014/main" val="3139439641"/>
                    </a:ext>
                  </a:extLst>
                </a:gridCol>
                <a:gridCol w="3443136">
                  <a:extLst>
                    <a:ext uri="{9D8B030D-6E8A-4147-A177-3AD203B41FA5}">
                      <a16:colId xmlns:a16="http://schemas.microsoft.com/office/drawing/2014/main" val="910317831"/>
                    </a:ext>
                  </a:extLst>
                </a:gridCol>
              </a:tblGrid>
              <a:tr h="846346">
                <a:tc>
                  <a:txBody>
                    <a:bodyPr/>
                    <a:lstStyle/>
                    <a:p>
                      <a:pPr algn="l">
                        <a:lnSpc>
                          <a:spcPct val="107000"/>
                        </a:lnSpc>
                        <a:spcAft>
                          <a:spcPts val="800"/>
                        </a:spcAft>
                      </a:pPr>
                      <a:r>
                        <a:rPr lang="en-IN" sz="2800" dirty="0">
                          <a:effectLst/>
                          <a:latin typeface="Calibri" panose="020F0502020204030204" pitchFamily="34" charset="0"/>
                          <a:ea typeface="Calibri" panose="020F0502020204030204" pitchFamily="34" charset="0"/>
                          <a:cs typeface="Mangal" panose="02040503050203030202" pitchFamily="18" charset="0"/>
                        </a:rPr>
                        <a:t>FIELD</a:t>
                      </a:r>
                      <a:r>
                        <a:rPr lang="en-IN" sz="1200" dirty="0">
                          <a:effectLst/>
                          <a:latin typeface="Calibri" panose="020F0502020204030204" pitchFamily="34" charset="0"/>
                          <a:ea typeface="Calibri" panose="020F0502020204030204" pitchFamily="34" charset="0"/>
                          <a:cs typeface="Mangal" panose="02040503050203030202" pitchFamily="18" charset="0"/>
                        </a:rPr>
                        <a:t> </a:t>
                      </a:r>
                      <a:r>
                        <a:rPr lang="en-IN" sz="2800" dirty="0">
                          <a:effectLst/>
                          <a:latin typeface="Calibri" panose="020F0502020204030204" pitchFamily="34" charset="0"/>
                          <a:ea typeface="Calibri" panose="020F0502020204030204" pitchFamily="34" charset="0"/>
                          <a:cs typeface="Mangal" panose="02040503050203030202" pitchFamily="18" charset="0"/>
                        </a:rPr>
                        <a:t>NAME</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800" dirty="0">
                          <a:effectLst/>
                          <a:latin typeface="Calibri" panose="020F0502020204030204" pitchFamily="34" charset="0"/>
                          <a:ea typeface="Calibri" panose="020F0502020204030204" pitchFamily="34" charset="0"/>
                          <a:cs typeface="Mangal" panose="02040503050203030202" pitchFamily="18" charset="0"/>
                        </a:rPr>
                        <a:t>DATA</a:t>
                      </a:r>
                      <a:r>
                        <a:rPr lang="en-IN" sz="1200" dirty="0">
                          <a:effectLst/>
                          <a:latin typeface="Calibri" panose="020F0502020204030204" pitchFamily="34" charset="0"/>
                          <a:ea typeface="Calibri" panose="020F0502020204030204" pitchFamily="34" charset="0"/>
                          <a:cs typeface="Mangal" panose="02040503050203030202" pitchFamily="18" charset="0"/>
                        </a:rPr>
                        <a:t> </a:t>
                      </a:r>
                      <a:r>
                        <a:rPr lang="en-IN" sz="2800" dirty="0">
                          <a:effectLst/>
                          <a:latin typeface="Calibri" panose="020F0502020204030204" pitchFamily="34" charset="0"/>
                          <a:ea typeface="Calibri" panose="020F0502020204030204" pitchFamily="34" charset="0"/>
                          <a:cs typeface="Mangal" panose="02040503050203030202" pitchFamily="18" charset="0"/>
                        </a:rPr>
                        <a:t>TYPE</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800" dirty="0">
                          <a:effectLst/>
                          <a:latin typeface="Calibri" panose="020F0502020204030204" pitchFamily="34" charset="0"/>
                          <a:ea typeface="Calibri" panose="020F0502020204030204" pitchFamily="34" charset="0"/>
                          <a:cs typeface="Mangal" panose="02040503050203030202" pitchFamily="18" charset="0"/>
                        </a:rPr>
                        <a:t>SIZE</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800" dirty="0">
                          <a:effectLst/>
                          <a:latin typeface="Calibri" panose="020F0502020204030204" pitchFamily="34" charset="0"/>
                          <a:ea typeface="Calibri" panose="020F0502020204030204" pitchFamily="34" charset="0"/>
                          <a:cs typeface="Mangal" panose="02040503050203030202" pitchFamily="18" charset="0"/>
                        </a:rPr>
                        <a:t>KEY</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800" dirty="0">
                          <a:effectLst/>
                          <a:latin typeface="Calibri" panose="020F0502020204030204" pitchFamily="34" charset="0"/>
                          <a:ea typeface="Calibri" panose="020F0502020204030204" pitchFamily="34" charset="0"/>
                          <a:cs typeface="Mangal" panose="02040503050203030202" pitchFamily="18" charset="0"/>
                        </a:rPr>
                        <a:t>DESCRIPTION</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4950292"/>
                  </a:ext>
                </a:extLst>
              </a:tr>
              <a:tr h="684034">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A. 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number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Administrator 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649665"/>
                  </a:ext>
                </a:extLst>
              </a:tr>
              <a:tr h="701384">
                <a:tc>
                  <a:txBody>
                    <a:bodyPr/>
                    <a:lstStyle/>
                    <a:p>
                      <a:pPr algn="l">
                        <a:lnSpc>
                          <a:spcPct val="107000"/>
                        </a:lnSpc>
                        <a:spcAft>
                          <a:spcPts val="800"/>
                        </a:spcAft>
                      </a:pPr>
                      <a:r>
                        <a:rPr lang="en-IN" sz="2400" u="sng" dirty="0">
                          <a:effectLst/>
                          <a:latin typeface="Calibri" panose="020F0502020204030204" pitchFamily="34" charset="0"/>
                          <a:ea typeface="Calibri" panose="020F0502020204030204" pitchFamily="34" charset="0"/>
                          <a:cs typeface="Mangal" panose="02040503050203030202" pitchFamily="18" charset="0"/>
                        </a:rPr>
                        <a:t>A.name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varchar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PRI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Administrator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5139335"/>
                  </a:ext>
                </a:extLst>
              </a:tr>
              <a:tr h="677356">
                <a:tc>
                  <a:txBody>
                    <a:bodyPr/>
                    <a:lstStyle/>
                    <a:p>
                      <a:pPr algn="l">
                        <a:lnSpc>
                          <a:spcPct val="107000"/>
                        </a:lnSpc>
                        <a:spcAft>
                          <a:spcPts val="800"/>
                        </a:spcAft>
                      </a:pPr>
                      <a:r>
                        <a:rPr lang="en-IN" sz="2400" dirty="0" err="1">
                          <a:effectLst/>
                          <a:latin typeface="Calibri" panose="020F0502020204030204" pitchFamily="34" charset="0"/>
                          <a:ea typeface="Calibri" panose="020F0502020204030204" pitchFamily="34" charset="0"/>
                          <a:cs typeface="Mangal" panose="02040503050203030202" pitchFamily="18" charset="0"/>
                        </a:rPr>
                        <a:t>A_mob</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number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Mobile number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6742264"/>
                  </a:ext>
                </a:extLst>
              </a:tr>
              <a:tr h="677356">
                <a:tc>
                  <a:txBody>
                    <a:bodyPr/>
                    <a:lstStyle/>
                    <a:p>
                      <a:pPr algn="l">
                        <a:lnSpc>
                          <a:spcPct val="107000"/>
                        </a:lnSpc>
                        <a:spcAft>
                          <a:spcPts val="800"/>
                        </a:spcAft>
                      </a:pPr>
                      <a:r>
                        <a:rPr lang="en-IN" sz="2400" dirty="0" err="1">
                          <a:effectLst/>
                          <a:latin typeface="Calibri" panose="020F0502020204030204" pitchFamily="34" charset="0"/>
                          <a:ea typeface="Calibri" panose="020F0502020204030204" pitchFamily="34" charset="0"/>
                          <a:cs typeface="Mangal" panose="02040503050203030202" pitchFamily="18" charset="0"/>
                        </a:rPr>
                        <a:t>H_name</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Varchar(42)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YES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MUL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Hostel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6356317"/>
                  </a:ext>
                </a:extLst>
              </a:tr>
            </a:tbl>
          </a:graphicData>
        </a:graphic>
      </p:graphicFrame>
      <p:sp>
        <p:nvSpPr>
          <p:cNvPr id="4" name="TextBox 3">
            <a:extLst>
              <a:ext uri="{FF2B5EF4-FFF2-40B4-BE49-F238E27FC236}">
                <a16:creationId xmlns:a16="http://schemas.microsoft.com/office/drawing/2014/main" id="{9F0362A3-D90B-4EFF-80A8-9072F616A0E9}"/>
              </a:ext>
            </a:extLst>
          </p:cNvPr>
          <p:cNvSpPr txBox="1"/>
          <p:nvPr/>
        </p:nvSpPr>
        <p:spPr>
          <a:xfrm>
            <a:off x="196766" y="891107"/>
            <a:ext cx="5478098" cy="523220"/>
          </a:xfrm>
          <a:prstGeom prst="rect">
            <a:avLst/>
          </a:prstGeom>
          <a:noFill/>
        </p:spPr>
        <p:txBody>
          <a:bodyPr wrap="square" rtlCol="0">
            <a:spAutoFit/>
          </a:bodyPr>
          <a:lstStyle/>
          <a:p>
            <a:r>
              <a:rPr lang="en-IN" sz="2800" dirty="0"/>
              <a:t>Table name: Administrator</a:t>
            </a:r>
          </a:p>
        </p:txBody>
      </p:sp>
      <p:sp>
        <p:nvSpPr>
          <p:cNvPr id="5" name="TextBox 4">
            <a:extLst>
              <a:ext uri="{FF2B5EF4-FFF2-40B4-BE49-F238E27FC236}">
                <a16:creationId xmlns:a16="http://schemas.microsoft.com/office/drawing/2014/main" id="{72F43769-C8A1-4009-813E-15C02DC79D11}"/>
              </a:ext>
            </a:extLst>
          </p:cNvPr>
          <p:cNvSpPr txBox="1"/>
          <p:nvPr/>
        </p:nvSpPr>
        <p:spPr>
          <a:xfrm>
            <a:off x="196766" y="45425"/>
            <a:ext cx="6097604" cy="646331"/>
          </a:xfrm>
          <a:prstGeom prst="rect">
            <a:avLst/>
          </a:prstGeom>
          <a:noFill/>
        </p:spPr>
        <p:txBody>
          <a:bodyPr wrap="square">
            <a:spAutoFit/>
          </a:bodyPr>
          <a:lstStyle/>
          <a:p>
            <a:r>
              <a:rPr lang="en-IN" sz="3600" dirty="0"/>
              <a:t>Database Design:-</a:t>
            </a:r>
          </a:p>
        </p:txBody>
      </p:sp>
    </p:spTree>
    <p:extLst>
      <p:ext uri="{BB962C8B-B14F-4D97-AF65-F5344CB8AC3E}">
        <p14:creationId xmlns:p14="http://schemas.microsoft.com/office/powerpoint/2010/main" val="3048890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A2C18F6-F8FB-4653-A0DB-190E2EACC8AE}"/>
              </a:ext>
            </a:extLst>
          </p:cNvPr>
          <p:cNvSpPr>
            <a:spLocks noChangeArrowheads="1"/>
          </p:cNvSpPr>
          <p:nvPr/>
        </p:nvSpPr>
        <p:spPr bwMode="auto">
          <a:xfrm>
            <a:off x="2722563" y="2451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5" name="Table 4">
            <a:extLst>
              <a:ext uri="{FF2B5EF4-FFF2-40B4-BE49-F238E27FC236}">
                <a16:creationId xmlns:a16="http://schemas.microsoft.com/office/drawing/2014/main" id="{A042854D-721A-4294-9FD7-9A2B7642687B}"/>
              </a:ext>
            </a:extLst>
          </p:cNvPr>
          <p:cNvGraphicFramePr>
            <a:graphicFrameLocks noGrp="1"/>
          </p:cNvGraphicFramePr>
          <p:nvPr>
            <p:extLst>
              <p:ext uri="{D42A27DB-BD31-4B8C-83A1-F6EECF244321}">
                <p14:modId xmlns:p14="http://schemas.microsoft.com/office/powerpoint/2010/main" val="912829397"/>
              </p:ext>
            </p:extLst>
          </p:nvPr>
        </p:nvGraphicFramePr>
        <p:xfrm>
          <a:off x="314186" y="1132514"/>
          <a:ext cx="11000642" cy="5634374"/>
        </p:xfrm>
        <a:graphic>
          <a:graphicData uri="http://schemas.openxmlformats.org/drawingml/2006/table">
            <a:tbl>
              <a:tblPr firstRow="1" firstCol="1" bandRow="1"/>
              <a:tblGrid>
                <a:gridCol w="2766033">
                  <a:extLst>
                    <a:ext uri="{9D8B030D-6E8A-4147-A177-3AD203B41FA5}">
                      <a16:colId xmlns:a16="http://schemas.microsoft.com/office/drawing/2014/main" val="643698532"/>
                    </a:ext>
                  </a:extLst>
                </a:gridCol>
                <a:gridCol w="2357419">
                  <a:extLst>
                    <a:ext uri="{9D8B030D-6E8A-4147-A177-3AD203B41FA5}">
                      <a16:colId xmlns:a16="http://schemas.microsoft.com/office/drawing/2014/main" val="854560555"/>
                    </a:ext>
                  </a:extLst>
                </a:gridCol>
                <a:gridCol w="1218140">
                  <a:extLst>
                    <a:ext uri="{9D8B030D-6E8A-4147-A177-3AD203B41FA5}">
                      <a16:colId xmlns:a16="http://schemas.microsoft.com/office/drawing/2014/main" val="3545470136"/>
                    </a:ext>
                  </a:extLst>
                </a:gridCol>
                <a:gridCol w="1221801">
                  <a:extLst>
                    <a:ext uri="{9D8B030D-6E8A-4147-A177-3AD203B41FA5}">
                      <a16:colId xmlns:a16="http://schemas.microsoft.com/office/drawing/2014/main" val="3822433764"/>
                    </a:ext>
                  </a:extLst>
                </a:gridCol>
                <a:gridCol w="3437249">
                  <a:extLst>
                    <a:ext uri="{9D8B030D-6E8A-4147-A177-3AD203B41FA5}">
                      <a16:colId xmlns:a16="http://schemas.microsoft.com/office/drawing/2014/main" val="6118079"/>
                    </a:ext>
                  </a:extLst>
                </a:gridCol>
              </a:tblGrid>
              <a:tr h="747307">
                <a:tc>
                  <a:txBody>
                    <a:bodyPr/>
                    <a:lstStyle/>
                    <a:p>
                      <a:pPr algn="l">
                        <a:lnSpc>
                          <a:spcPct val="107000"/>
                        </a:lnSpc>
                        <a:spcAft>
                          <a:spcPts val="800"/>
                        </a:spcAft>
                      </a:pPr>
                      <a:r>
                        <a:rPr lang="en-IN" sz="2800" dirty="0">
                          <a:effectLst/>
                          <a:latin typeface="Calibri" panose="020F0502020204030204" pitchFamily="34" charset="0"/>
                          <a:ea typeface="Calibri" panose="020F0502020204030204" pitchFamily="34" charset="0"/>
                          <a:cs typeface="Mangal" panose="02040503050203030202" pitchFamily="18" charset="0"/>
                        </a:rPr>
                        <a:t>FIELD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800" dirty="0">
                          <a:effectLst/>
                          <a:latin typeface="Calibri" panose="020F0502020204030204" pitchFamily="34" charset="0"/>
                          <a:ea typeface="Calibri" panose="020F0502020204030204" pitchFamily="34" charset="0"/>
                          <a:cs typeface="Mangal" panose="02040503050203030202" pitchFamily="18" charset="0"/>
                        </a:rPr>
                        <a:t>DATA  TYPE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800" dirty="0">
                          <a:effectLst/>
                          <a:latin typeface="Calibri" panose="020F0502020204030204" pitchFamily="34" charset="0"/>
                          <a:ea typeface="Calibri" panose="020F0502020204030204" pitchFamily="34" charset="0"/>
                          <a:cs typeface="Mangal" panose="02040503050203030202" pitchFamily="18" charset="0"/>
                        </a:rPr>
                        <a:t>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800" dirty="0">
                          <a:effectLst/>
                          <a:latin typeface="Calibri" panose="020F0502020204030204" pitchFamily="34" charset="0"/>
                          <a:ea typeface="Calibri" panose="020F0502020204030204" pitchFamily="34" charset="0"/>
                          <a:cs typeface="Mangal" panose="02040503050203030202" pitchFamily="18" charset="0"/>
                        </a:rPr>
                        <a:t>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800" dirty="0">
                          <a:effectLst/>
                          <a:latin typeface="Calibri" panose="020F0502020204030204" pitchFamily="34" charset="0"/>
                          <a:ea typeface="Calibri" panose="020F0502020204030204" pitchFamily="34" charset="0"/>
                          <a:cs typeface="Mangal" panose="02040503050203030202" pitchFamily="18" charset="0"/>
                        </a:rPr>
                        <a:t>DESCRIPTION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2531749"/>
                  </a:ext>
                </a:extLst>
              </a:tr>
              <a:tr h="690848">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H. 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Hostel 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7488169"/>
                  </a:ext>
                </a:extLst>
              </a:tr>
              <a:tr h="728899">
                <a:tc>
                  <a:txBody>
                    <a:bodyPr/>
                    <a:lstStyle/>
                    <a:p>
                      <a:pPr algn="l">
                        <a:lnSpc>
                          <a:spcPct val="107000"/>
                        </a:lnSpc>
                        <a:spcAft>
                          <a:spcPts val="800"/>
                        </a:spcAft>
                      </a:pPr>
                      <a:r>
                        <a:rPr lang="en-IN" sz="2400" u="sng" dirty="0" err="1">
                          <a:effectLst/>
                          <a:latin typeface="Calibri" panose="020F0502020204030204" pitchFamily="34" charset="0"/>
                          <a:ea typeface="Calibri" panose="020F0502020204030204" pitchFamily="34" charset="0"/>
                          <a:cs typeface="Mangal" panose="02040503050203030202" pitchFamily="18" charset="0"/>
                        </a:rPr>
                        <a:t>H_name</a:t>
                      </a:r>
                      <a:endParaRPr lang="en-IN" sz="2400" u="sng"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varchar(42)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PRI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Hostel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9306359"/>
                  </a:ext>
                </a:extLst>
              </a:tr>
              <a:tr h="703928">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No. of room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No. of room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2944978"/>
                  </a:ext>
                </a:extLst>
              </a:tr>
              <a:tr h="690848">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No. of student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No. of student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9417730"/>
                  </a:ext>
                </a:extLst>
              </a:tr>
              <a:tr h="690848">
                <a:tc>
                  <a:txBody>
                    <a:bodyPr/>
                    <a:lstStyle/>
                    <a:p>
                      <a:pPr algn="l">
                        <a:lnSpc>
                          <a:spcPct val="107000"/>
                        </a:lnSpc>
                        <a:spcAft>
                          <a:spcPts val="800"/>
                        </a:spcAft>
                      </a:pPr>
                      <a:r>
                        <a:rPr lang="en-IN" sz="2400" dirty="0" err="1">
                          <a:effectLst/>
                          <a:latin typeface="Calibri" panose="020F0502020204030204" pitchFamily="34" charset="0"/>
                          <a:ea typeface="Calibri" panose="020F0502020204030204" pitchFamily="34" charset="0"/>
                          <a:cs typeface="Mangal" panose="02040503050203030202" pitchFamily="18" charset="0"/>
                        </a:rPr>
                        <a:t>Room_avail</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Room available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4719131"/>
                  </a:ext>
                </a:extLst>
              </a:tr>
              <a:tr h="690848">
                <a:tc>
                  <a:txBody>
                    <a:bodyPr/>
                    <a:lstStyle/>
                    <a:p>
                      <a:pPr algn="l">
                        <a:lnSpc>
                          <a:spcPct val="107000"/>
                        </a:lnSpc>
                        <a:spcAft>
                          <a:spcPts val="800"/>
                        </a:spcAft>
                      </a:pPr>
                      <a:r>
                        <a:rPr lang="en-IN" sz="2400" dirty="0" err="1">
                          <a:effectLst/>
                          <a:latin typeface="Calibri" panose="020F0502020204030204" pitchFamily="34" charset="0"/>
                          <a:ea typeface="Calibri" panose="020F0502020204030204" pitchFamily="34" charset="0"/>
                          <a:cs typeface="Mangal" panose="02040503050203030202" pitchFamily="18" charset="0"/>
                        </a:rPr>
                        <a:t>Room_not_avail</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Room not available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0718229"/>
                  </a:ext>
                </a:extLst>
              </a:tr>
              <a:tr h="690848">
                <a:tc>
                  <a:txBody>
                    <a:bodyPr/>
                    <a:lstStyle/>
                    <a:p>
                      <a:pPr algn="l">
                        <a:lnSpc>
                          <a:spcPct val="107000"/>
                        </a:lnSpc>
                        <a:spcAft>
                          <a:spcPts val="800"/>
                        </a:spcAft>
                      </a:pPr>
                      <a:r>
                        <a:rPr lang="en-IN" sz="2400" dirty="0" err="1">
                          <a:effectLst/>
                          <a:latin typeface="Calibri" panose="020F0502020204030204" pitchFamily="34" charset="0"/>
                          <a:ea typeface="Calibri" panose="020F0502020204030204" pitchFamily="34" charset="0"/>
                          <a:cs typeface="Mangal" panose="02040503050203030202" pitchFamily="18" charset="0"/>
                        </a:rPr>
                        <a:t>A_name</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Varchar(42)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MUL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Administrator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3998515"/>
                  </a:ext>
                </a:extLst>
              </a:tr>
            </a:tbl>
          </a:graphicData>
        </a:graphic>
      </p:graphicFrame>
      <p:sp>
        <p:nvSpPr>
          <p:cNvPr id="6" name="Rectangle 2">
            <a:extLst>
              <a:ext uri="{FF2B5EF4-FFF2-40B4-BE49-F238E27FC236}">
                <a16:creationId xmlns:a16="http://schemas.microsoft.com/office/drawing/2014/main" id="{41231FCB-316C-47D4-8D42-54CFC1D3755F}"/>
              </a:ext>
            </a:extLst>
          </p:cNvPr>
          <p:cNvSpPr>
            <a:spLocks noChangeArrowheads="1"/>
          </p:cNvSpPr>
          <p:nvPr/>
        </p:nvSpPr>
        <p:spPr bwMode="auto">
          <a:xfrm>
            <a:off x="2722563" y="2451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TextBox 6">
            <a:extLst>
              <a:ext uri="{FF2B5EF4-FFF2-40B4-BE49-F238E27FC236}">
                <a16:creationId xmlns:a16="http://schemas.microsoft.com/office/drawing/2014/main" id="{D871898C-6786-4356-9571-0FC8686E383E}"/>
              </a:ext>
            </a:extLst>
          </p:cNvPr>
          <p:cNvSpPr txBox="1"/>
          <p:nvPr/>
        </p:nvSpPr>
        <p:spPr>
          <a:xfrm>
            <a:off x="314186" y="0"/>
            <a:ext cx="4453024" cy="646331"/>
          </a:xfrm>
          <a:prstGeom prst="rect">
            <a:avLst/>
          </a:prstGeom>
          <a:noFill/>
        </p:spPr>
        <p:txBody>
          <a:bodyPr wrap="square" rtlCol="0">
            <a:spAutoFit/>
          </a:bodyPr>
          <a:lstStyle/>
          <a:p>
            <a:r>
              <a:rPr lang="en-IN" sz="3600" dirty="0"/>
              <a:t>Table name: Hostel</a:t>
            </a:r>
          </a:p>
        </p:txBody>
      </p:sp>
    </p:spTree>
    <p:extLst>
      <p:ext uri="{BB962C8B-B14F-4D97-AF65-F5344CB8AC3E}">
        <p14:creationId xmlns:p14="http://schemas.microsoft.com/office/powerpoint/2010/main" val="2324226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D92D4A-2065-4378-9C75-C1F43CA39B3E}"/>
              </a:ext>
            </a:extLst>
          </p:cNvPr>
          <p:cNvSpPr txBox="1"/>
          <p:nvPr/>
        </p:nvSpPr>
        <p:spPr>
          <a:xfrm>
            <a:off x="435394" y="345862"/>
            <a:ext cx="4731413" cy="523220"/>
          </a:xfrm>
          <a:prstGeom prst="rect">
            <a:avLst/>
          </a:prstGeom>
          <a:noFill/>
        </p:spPr>
        <p:txBody>
          <a:bodyPr wrap="square" rtlCol="0">
            <a:spAutoFit/>
          </a:bodyPr>
          <a:lstStyle/>
          <a:p>
            <a:r>
              <a:rPr lang="en-IN" sz="2800" dirty="0"/>
              <a:t>Table Name: Student</a:t>
            </a:r>
          </a:p>
        </p:txBody>
      </p:sp>
      <p:graphicFrame>
        <p:nvGraphicFramePr>
          <p:cNvPr id="5" name="Table 4">
            <a:extLst>
              <a:ext uri="{FF2B5EF4-FFF2-40B4-BE49-F238E27FC236}">
                <a16:creationId xmlns:a16="http://schemas.microsoft.com/office/drawing/2014/main" id="{CF2CA8FC-09A6-43EC-A026-7017AC7B82F6}"/>
              </a:ext>
            </a:extLst>
          </p:cNvPr>
          <p:cNvGraphicFramePr>
            <a:graphicFrameLocks noGrp="1"/>
          </p:cNvGraphicFramePr>
          <p:nvPr>
            <p:extLst>
              <p:ext uri="{D42A27DB-BD31-4B8C-83A1-F6EECF244321}">
                <p14:modId xmlns:p14="http://schemas.microsoft.com/office/powerpoint/2010/main" val="3840529439"/>
              </p:ext>
            </p:extLst>
          </p:nvPr>
        </p:nvGraphicFramePr>
        <p:xfrm>
          <a:off x="435394" y="1271009"/>
          <a:ext cx="9181215" cy="5491690"/>
        </p:xfrm>
        <a:graphic>
          <a:graphicData uri="http://schemas.openxmlformats.org/drawingml/2006/table">
            <a:tbl>
              <a:tblPr firstRow="1" firstCol="1" bandRow="1"/>
              <a:tblGrid>
                <a:gridCol w="2149112">
                  <a:extLst>
                    <a:ext uri="{9D8B030D-6E8A-4147-A177-3AD203B41FA5}">
                      <a16:colId xmlns:a16="http://schemas.microsoft.com/office/drawing/2014/main" val="602156785"/>
                    </a:ext>
                  </a:extLst>
                </a:gridCol>
                <a:gridCol w="2144483">
                  <a:extLst>
                    <a:ext uri="{9D8B030D-6E8A-4147-A177-3AD203B41FA5}">
                      <a16:colId xmlns:a16="http://schemas.microsoft.com/office/drawing/2014/main" val="402415574"/>
                    </a:ext>
                  </a:extLst>
                </a:gridCol>
                <a:gridCol w="1201496">
                  <a:extLst>
                    <a:ext uri="{9D8B030D-6E8A-4147-A177-3AD203B41FA5}">
                      <a16:colId xmlns:a16="http://schemas.microsoft.com/office/drawing/2014/main" val="3751691768"/>
                    </a:ext>
                  </a:extLst>
                </a:gridCol>
                <a:gridCol w="1236091">
                  <a:extLst>
                    <a:ext uri="{9D8B030D-6E8A-4147-A177-3AD203B41FA5}">
                      <a16:colId xmlns:a16="http://schemas.microsoft.com/office/drawing/2014/main" val="360103101"/>
                    </a:ext>
                  </a:extLst>
                </a:gridCol>
                <a:gridCol w="2450033">
                  <a:extLst>
                    <a:ext uri="{9D8B030D-6E8A-4147-A177-3AD203B41FA5}">
                      <a16:colId xmlns:a16="http://schemas.microsoft.com/office/drawing/2014/main" val="3315681392"/>
                    </a:ext>
                  </a:extLst>
                </a:gridCol>
              </a:tblGrid>
              <a:tr h="595027">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FIELD</a:t>
                      </a:r>
                      <a:r>
                        <a:rPr lang="en-IN" sz="1100" dirty="0">
                          <a:effectLst/>
                          <a:latin typeface="Calibri" panose="020F0502020204030204" pitchFamily="34" charset="0"/>
                          <a:ea typeface="Calibri" panose="020F0502020204030204" pitchFamily="34" charset="0"/>
                          <a:cs typeface="Mangal" panose="02040503050203030202" pitchFamily="18" charset="0"/>
                        </a:rPr>
                        <a:t>  </a:t>
                      </a:r>
                      <a:r>
                        <a:rPr lang="en-IN" sz="2400" dirty="0">
                          <a:effectLst/>
                          <a:latin typeface="Calibri" panose="020F0502020204030204" pitchFamily="34" charset="0"/>
                          <a:ea typeface="Calibri" panose="020F0502020204030204" pitchFamily="34" charset="0"/>
                          <a:cs typeface="Mangal" panose="02040503050203030202" pitchFamily="18" charset="0"/>
                        </a:rPr>
                        <a:t>NAME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DATA</a:t>
                      </a:r>
                      <a:r>
                        <a:rPr lang="en-IN" sz="1100" dirty="0">
                          <a:effectLst/>
                          <a:latin typeface="Calibri" panose="020F0502020204030204" pitchFamily="34" charset="0"/>
                          <a:ea typeface="Calibri" panose="020F0502020204030204" pitchFamily="34" charset="0"/>
                          <a:cs typeface="Mangal" panose="02040503050203030202" pitchFamily="18" charset="0"/>
                        </a:rPr>
                        <a:t>  </a:t>
                      </a:r>
                      <a:r>
                        <a:rPr lang="en-IN" sz="2400" dirty="0">
                          <a:effectLst/>
                          <a:latin typeface="Calibri" panose="020F0502020204030204" pitchFamily="34" charset="0"/>
                          <a:ea typeface="Calibri" panose="020F0502020204030204" pitchFamily="34" charset="0"/>
                          <a:cs typeface="Mangal" panose="02040503050203030202" pitchFamily="18" charset="0"/>
                        </a:rPr>
                        <a:t>TYPE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NULL</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KEY</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a:effectLst/>
                          <a:latin typeface="Calibri" panose="020F0502020204030204" pitchFamily="34" charset="0"/>
                          <a:ea typeface="Calibri" panose="020F0502020204030204" pitchFamily="34" charset="0"/>
                          <a:cs typeface="Mangal" panose="02040503050203030202" pitchFamily="18" charset="0"/>
                        </a:rPr>
                        <a:t>DESCRIPTION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7971751"/>
                  </a:ext>
                </a:extLst>
              </a:tr>
              <a:tr h="536280">
                <a:tc>
                  <a:txBody>
                    <a:bodyPr/>
                    <a:lstStyle/>
                    <a:p>
                      <a:pPr algn="l">
                        <a:lnSpc>
                          <a:spcPct val="107000"/>
                        </a:lnSpc>
                        <a:spcAft>
                          <a:spcPts val="800"/>
                        </a:spcAft>
                      </a:pPr>
                      <a:r>
                        <a:rPr lang="en-US" sz="2000" u="sng" dirty="0">
                          <a:effectLst/>
                          <a:latin typeface="Calibri" panose="020F0502020204030204" pitchFamily="34" charset="0"/>
                          <a:ea typeface="Calibri" panose="020F0502020204030204" pitchFamily="34" charset="0"/>
                          <a:cs typeface="Mangal" panose="02040503050203030202" pitchFamily="18" charset="0"/>
                        </a:rPr>
                        <a:t>S_</a:t>
                      </a:r>
                      <a:r>
                        <a:rPr lang="en-IN" sz="2000" u="sng" dirty="0">
                          <a:effectLst/>
                          <a:latin typeface="Calibri" panose="020F0502020204030204" pitchFamily="34" charset="0"/>
                          <a:ea typeface="Calibri" panose="020F0502020204030204" pitchFamily="34" charset="0"/>
                          <a:cs typeface="Mangal" panose="02040503050203030202" pitchFamily="18" charset="0"/>
                        </a:rPr>
                        <a:t>id</a:t>
                      </a:r>
                      <a:endParaRPr lang="en-IN" sz="1100" u="sng"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Int</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NO</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PRI</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a:effectLst/>
                          <a:latin typeface="Calibri" panose="020F0502020204030204" pitchFamily="34" charset="0"/>
                          <a:ea typeface="Calibri" panose="020F0502020204030204" pitchFamily="34" charset="0"/>
                          <a:cs typeface="Mangal" panose="02040503050203030202" pitchFamily="18" charset="0"/>
                        </a:rPr>
                        <a:t>Student Id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7214857"/>
                  </a:ext>
                </a:extLst>
              </a:tr>
              <a:tr h="565817">
                <a:tc>
                  <a:txBody>
                    <a:bodyPr/>
                    <a:lstStyle/>
                    <a:p>
                      <a:pPr algn="l">
                        <a:lnSpc>
                          <a:spcPct val="107000"/>
                        </a:lnSpc>
                        <a:spcAft>
                          <a:spcPts val="800"/>
                        </a:spcAft>
                      </a:pPr>
                      <a:r>
                        <a:rPr lang="en-IN" sz="2000" dirty="0" err="1">
                          <a:effectLst/>
                          <a:latin typeface="Calibri" panose="020F0502020204030204" pitchFamily="34" charset="0"/>
                          <a:ea typeface="Calibri" panose="020F0502020204030204" pitchFamily="34" charset="0"/>
                          <a:cs typeface="Mangal" panose="02040503050203030202" pitchFamily="18" charset="0"/>
                        </a:rPr>
                        <a:t>S_name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varchar(42)</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NO</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Student name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6473710"/>
                  </a:ext>
                </a:extLst>
              </a:tr>
              <a:tr h="536280">
                <a:tc>
                  <a:txBody>
                    <a:bodyPr/>
                    <a:lstStyle/>
                    <a:p>
                      <a:pPr algn="l">
                        <a:lnSpc>
                          <a:spcPct val="107000"/>
                        </a:lnSpc>
                        <a:spcAft>
                          <a:spcPts val="800"/>
                        </a:spcAft>
                      </a:pPr>
                      <a:r>
                        <a:rPr lang="en-US" sz="2000" dirty="0" err="1">
                          <a:effectLst/>
                          <a:latin typeface="Calibri" panose="020F0502020204030204" pitchFamily="34" charset="0"/>
                          <a:ea typeface="Calibri" panose="020F0502020204030204" pitchFamily="34" charset="0"/>
                          <a:cs typeface="Mangal" panose="02040503050203030202" pitchFamily="18" charset="0"/>
                        </a:rPr>
                        <a:t>R_no</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Int</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US" sz="2000" dirty="0">
                          <a:effectLst/>
                          <a:latin typeface="Calibri" panose="020F0502020204030204" pitchFamily="34" charset="0"/>
                          <a:ea typeface="Calibri" panose="020F0502020204030204" pitchFamily="34" charset="0"/>
                          <a:cs typeface="Mangal" panose="02040503050203030202" pitchFamily="18" charset="0"/>
                        </a:rPr>
                        <a:t>NO</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MUL</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Roll number</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8293206"/>
                  </a:ext>
                </a:extLst>
              </a:tr>
              <a:tr h="526126">
                <a:tc>
                  <a:txBody>
                    <a:bodyPr/>
                    <a:lstStyle/>
                    <a:p>
                      <a:pPr algn="l">
                        <a:lnSpc>
                          <a:spcPct val="107000"/>
                        </a:lnSpc>
                        <a:spcAft>
                          <a:spcPts val="800"/>
                        </a:spcAft>
                      </a:pPr>
                      <a:r>
                        <a:rPr lang="en-IN" sz="2000" dirty="0" err="1">
                          <a:effectLst/>
                          <a:latin typeface="Calibri" panose="020F0502020204030204" pitchFamily="34" charset="0"/>
                          <a:ea typeface="Calibri" panose="020F0502020204030204" pitchFamily="34" charset="0"/>
                          <a:cs typeface="Mangal" panose="02040503050203030202" pitchFamily="18" charset="0"/>
                        </a:rPr>
                        <a:t>S_mob</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varchar(10)</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NO</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Mobile number</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6317889"/>
                  </a:ext>
                </a:extLst>
              </a:tr>
              <a:tr h="546432">
                <a:tc>
                  <a:txBody>
                    <a:bodyPr/>
                    <a:lstStyle/>
                    <a:p>
                      <a:pPr algn="l">
                        <a:lnSpc>
                          <a:spcPct val="107000"/>
                        </a:lnSpc>
                        <a:spcAft>
                          <a:spcPts val="800"/>
                        </a:spcAft>
                      </a:pPr>
                      <a:r>
                        <a:rPr lang="en-US" sz="2000" dirty="0" err="1">
                          <a:effectLst/>
                          <a:latin typeface="Calibri" panose="020F0502020204030204" pitchFamily="34" charset="0"/>
                          <a:ea typeface="Calibri" panose="020F0502020204030204" pitchFamily="34" charset="0"/>
                          <a:cs typeface="Mangal" panose="02040503050203030202" pitchFamily="18" charset="0"/>
                        </a:rPr>
                        <a:t>H_name</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varchar(42)</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NO</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MUL</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Hostel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2988923"/>
                  </a:ext>
                </a:extLst>
              </a:tr>
              <a:tr h="546432">
                <a:tc>
                  <a:txBody>
                    <a:bodyPr/>
                    <a:lstStyle/>
                    <a:p>
                      <a:pPr algn="l">
                        <a:lnSpc>
                          <a:spcPct val="107000"/>
                        </a:lnSpc>
                        <a:spcAft>
                          <a:spcPts val="800"/>
                        </a:spcAft>
                      </a:pPr>
                      <a:r>
                        <a:rPr lang="en-US" sz="2000" dirty="0" err="1">
                          <a:effectLst/>
                          <a:latin typeface="Calibri" panose="020F0502020204030204" pitchFamily="34" charset="0"/>
                          <a:ea typeface="Calibri" panose="020F0502020204030204" pitchFamily="34" charset="0"/>
                          <a:cs typeface="Mangal" panose="02040503050203030202" pitchFamily="18" charset="0"/>
                        </a:rPr>
                        <a:t>S_address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US" sz="2000" dirty="0">
                          <a:effectLst/>
                          <a:latin typeface="Calibri" panose="020F0502020204030204" pitchFamily="34" charset="0"/>
                          <a:ea typeface="Calibri" panose="020F0502020204030204" pitchFamily="34" charset="0"/>
                          <a:cs typeface="Mangal" panose="02040503050203030202" pitchFamily="18" charset="0"/>
                        </a:rPr>
                        <a:t>varchar(60)</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US" sz="2000" dirty="0">
                          <a:effectLst/>
                          <a:latin typeface="Calibri" panose="020F0502020204030204" pitchFamily="34" charset="0"/>
                          <a:ea typeface="Calibri" panose="020F0502020204030204" pitchFamily="34" charset="0"/>
                          <a:cs typeface="Mangal" panose="02040503050203030202" pitchFamily="18" charset="0"/>
                        </a:rPr>
                        <a:t>NO</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US" sz="2000" dirty="0">
                          <a:effectLst/>
                          <a:latin typeface="Calibri" panose="020F0502020204030204" pitchFamily="34" charset="0"/>
                          <a:ea typeface="Calibri" panose="020F0502020204030204" pitchFamily="34" charset="0"/>
                          <a:cs typeface="Mangal" panose="02040503050203030202" pitchFamily="18" charset="0"/>
                        </a:rPr>
                        <a:t>Address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2174930"/>
                  </a:ext>
                </a:extLst>
              </a:tr>
              <a:tr h="546432">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College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varchar(300)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College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9826415"/>
                  </a:ext>
                </a:extLst>
              </a:tr>
              <a:tr h="546432">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Dept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char(10)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Department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1780022"/>
                  </a:ext>
                </a:extLst>
              </a:tr>
              <a:tr h="546432">
                <a:tc>
                  <a:txBody>
                    <a:bodyPr/>
                    <a:lstStyle/>
                    <a:p>
                      <a:pPr algn="l">
                        <a:lnSpc>
                          <a:spcPct val="107000"/>
                        </a:lnSpc>
                        <a:spcAft>
                          <a:spcPts val="800"/>
                        </a:spcAft>
                      </a:pPr>
                      <a:r>
                        <a:rPr lang="en-IN" sz="2000" dirty="0" err="1">
                          <a:effectLst/>
                          <a:latin typeface="Calibri" panose="020F0502020204030204" pitchFamily="34" charset="0"/>
                          <a:ea typeface="Calibri" panose="020F0502020204030204" pitchFamily="34" charset="0"/>
                          <a:cs typeface="Mangal" panose="02040503050203030202" pitchFamily="18" charset="0"/>
                        </a:rPr>
                        <a:t>Study_year</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Study year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7643059"/>
                  </a:ext>
                </a:extLst>
              </a:tr>
            </a:tbl>
          </a:graphicData>
        </a:graphic>
      </p:graphicFrame>
      <p:sp>
        <p:nvSpPr>
          <p:cNvPr id="6" name="Rectangle 1">
            <a:extLst>
              <a:ext uri="{FF2B5EF4-FFF2-40B4-BE49-F238E27FC236}">
                <a16:creationId xmlns:a16="http://schemas.microsoft.com/office/drawing/2014/main" id="{7F82D12B-2C77-40BA-AF09-0C10FD6BE86F}"/>
              </a:ext>
            </a:extLst>
          </p:cNvPr>
          <p:cNvSpPr>
            <a:spLocks noChangeArrowheads="1"/>
          </p:cNvSpPr>
          <p:nvPr/>
        </p:nvSpPr>
        <p:spPr bwMode="auto">
          <a:xfrm>
            <a:off x="2541588" y="20748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087065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1B771EC-978D-4933-9A0D-799594530224}"/>
              </a:ext>
            </a:extLst>
          </p:cNvPr>
          <p:cNvGraphicFramePr>
            <a:graphicFrameLocks noGrp="1"/>
          </p:cNvGraphicFramePr>
          <p:nvPr>
            <p:extLst>
              <p:ext uri="{D42A27DB-BD31-4B8C-83A1-F6EECF244321}">
                <p14:modId xmlns:p14="http://schemas.microsoft.com/office/powerpoint/2010/main" val="2120758954"/>
              </p:ext>
            </p:extLst>
          </p:nvPr>
        </p:nvGraphicFramePr>
        <p:xfrm>
          <a:off x="259883" y="1362246"/>
          <a:ext cx="10433711" cy="4133508"/>
        </p:xfrm>
        <a:graphic>
          <a:graphicData uri="http://schemas.openxmlformats.org/drawingml/2006/table">
            <a:tbl>
              <a:tblPr firstRow="1" firstCol="1" bandRow="1"/>
              <a:tblGrid>
                <a:gridCol w="2288734">
                  <a:extLst>
                    <a:ext uri="{9D8B030D-6E8A-4147-A177-3AD203B41FA5}">
                      <a16:colId xmlns:a16="http://schemas.microsoft.com/office/drawing/2014/main" val="3726054230"/>
                    </a:ext>
                  </a:extLst>
                </a:gridCol>
                <a:gridCol w="2451875">
                  <a:extLst>
                    <a:ext uri="{9D8B030D-6E8A-4147-A177-3AD203B41FA5}">
                      <a16:colId xmlns:a16="http://schemas.microsoft.com/office/drawing/2014/main" val="2379238902"/>
                    </a:ext>
                  </a:extLst>
                </a:gridCol>
                <a:gridCol w="1217518">
                  <a:extLst>
                    <a:ext uri="{9D8B030D-6E8A-4147-A177-3AD203B41FA5}">
                      <a16:colId xmlns:a16="http://schemas.microsoft.com/office/drawing/2014/main" val="2158130570"/>
                    </a:ext>
                  </a:extLst>
                </a:gridCol>
                <a:gridCol w="1424129">
                  <a:extLst>
                    <a:ext uri="{9D8B030D-6E8A-4147-A177-3AD203B41FA5}">
                      <a16:colId xmlns:a16="http://schemas.microsoft.com/office/drawing/2014/main" val="316957122"/>
                    </a:ext>
                  </a:extLst>
                </a:gridCol>
                <a:gridCol w="3051455">
                  <a:extLst>
                    <a:ext uri="{9D8B030D-6E8A-4147-A177-3AD203B41FA5}">
                      <a16:colId xmlns:a16="http://schemas.microsoft.com/office/drawing/2014/main" val="628312461"/>
                    </a:ext>
                  </a:extLst>
                </a:gridCol>
              </a:tblGrid>
              <a:tr h="774495">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FIELD</a:t>
                      </a:r>
                      <a:r>
                        <a:rPr lang="en-IN" sz="1100" dirty="0">
                          <a:effectLst/>
                          <a:latin typeface="Calibri" panose="020F0502020204030204" pitchFamily="34" charset="0"/>
                          <a:ea typeface="Calibri" panose="020F0502020204030204" pitchFamily="34" charset="0"/>
                          <a:cs typeface="Mangal" panose="02040503050203030202" pitchFamily="18" charset="0"/>
                        </a:rPr>
                        <a:t>  </a:t>
                      </a:r>
                      <a:r>
                        <a:rPr lang="en-IN" sz="2400" dirty="0">
                          <a:effectLst/>
                          <a:latin typeface="Calibri" panose="020F0502020204030204" pitchFamily="34" charset="0"/>
                          <a:ea typeface="Calibri" panose="020F0502020204030204" pitchFamily="34" charset="0"/>
                          <a:cs typeface="Mangal" panose="02040503050203030202" pitchFamily="18" charset="0"/>
                        </a:rPr>
                        <a:t>NAME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DATA</a:t>
                      </a:r>
                      <a:r>
                        <a:rPr lang="en-IN" sz="1100" dirty="0">
                          <a:effectLst/>
                          <a:latin typeface="Calibri" panose="020F0502020204030204" pitchFamily="34" charset="0"/>
                          <a:ea typeface="Calibri" panose="020F0502020204030204" pitchFamily="34" charset="0"/>
                          <a:cs typeface="Mangal" panose="02040503050203030202" pitchFamily="18" charset="0"/>
                        </a:rPr>
                        <a:t> </a:t>
                      </a:r>
                      <a:r>
                        <a:rPr lang="en-IN" sz="2400" dirty="0">
                          <a:effectLst/>
                          <a:latin typeface="Calibri" panose="020F0502020204030204" pitchFamily="34" charset="0"/>
                          <a:ea typeface="Calibri" panose="020F0502020204030204" pitchFamily="34" charset="0"/>
                          <a:cs typeface="Mangal" panose="02040503050203030202" pitchFamily="18" charset="0"/>
                        </a:rPr>
                        <a:t>TYPE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NULL</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KEY</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DESCRIPTION</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5469577"/>
                  </a:ext>
                </a:extLst>
              </a:tr>
              <a:tr h="860755">
                <a:tc>
                  <a:txBody>
                    <a:bodyPr/>
                    <a:lstStyle/>
                    <a:p>
                      <a:pPr algn="l">
                        <a:lnSpc>
                          <a:spcPct val="107000"/>
                        </a:lnSpc>
                        <a:spcAft>
                          <a:spcPts val="800"/>
                        </a:spcAft>
                      </a:pPr>
                      <a:r>
                        <a:rPr lang="en-IN" sz="2400" u="sng" dirty="0" err="1">
                          <a:effectLst/>
                          <a:latin typeface="Calibri" panose="020F0502020204030204" pitchFamily="34" charset="0"/>
                          <a:ea typeface="Calibri" panose="020F0502020204030204" pitchFamily="34" charset="0"/>
                          <a:cs typeface="Mangal" panose="02040503050203030202" pitchFamily="18" charset="0"/>
                        </a:rPr>
                        <a:t>R_no</a:t>
                      </a:r>
                      <a:endParaRPr lang="en-IN" sz="2400" u="sng"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US" sz="2400" dirty="0">
                          <a:effectLst/>
                          <a:latin typeface="Calibri" panose="020F0502020204030204" pitchFamily="34" charset="0"/>
                          <a:ea typeface="Calibri" panose="020F0502020204030204" pitchFamily="34" charset="0"/>
                          <a:cs typeface="Mangal" panose="02040503050203030202" pitchFamily="18" charset="0"/>
                        </a:rPr>
                        <a:t>NO</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PRI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Room number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2564823"/>
                  </a:ext>
                </a:extLst>
              </a:tr>
              <a:tr h="852218">
                <a:tc>
                  <a:txBody>
                    <a:bodyPr/>
                    <a:lstStyle/>
                    <a:p>
                      <a:pPr algn="l">
                        <a:lnSpc>
                          <a:spcPct val="107000"/>
                        </a:lnSpc>
                        <a:spcAft>
                          <a:spcPts val="800"/>
                        </a:spcAft>
                      </a:pPr>
                      <a:r>
                        <a:rPr lang="en-IN" sz="2400" dirty="0" err="1">
                          <a:effectLst/>
                          <a:latin typeface="Calibri" panose="020F0502020204030204" pitchFamily="34" charset="0"/>
                          <a:ea typeface="Calibri" panose="020F0502020204030204" pitchFamily="34" charset="0"/>
                          <a:cs typeface="Mangal" panose="02040503050203030202" pitchFamily="18" charset="0"/>
                        </a:rPr>
                        <a:t>R_type</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varchar(10)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Room type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8049143"/>
                  </a:ext>
                </a:extLst>
              </a:tr>
              <a:tr h="823020">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No. of bed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YES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Number of bed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9077305"/>
                  </a:ext>
                </a:extLst>
              </a:tr>
              <a:tr h="823020">
                <a:tc>
                  <a:txBody>
                    <a:bodyPr/>
                    <a:lstStyle/>
                    <a:p>
                      <a:pPr algn="l">
                        <a:lnSpc>
                          <a:spcPct val="107000"/>
                        </a:lnSpc>
                        <a:spcAft>
                          <a:spcPts val="800"/>
                        </a:spcAft>
                      </a:pPr>
                      <a:r>
                        <a:rPr lang="en-IN" sz="2400" dirty="0" err="1">
                          <a:effectLst/>
                          <a:latin typeface="Calibri" panose="020F0502020204030204" pitchFamily="34" charset="0"/>
                          <a:ea typeface="Calibri" panose="020F0502020204030204" pitchFamily="34" charset="0"/>
                          <a:cs typeface="Mangal" panose="02040503050203030202" pitchFamily="18" charset="0"/>
                        </a:rPr>
                        <a:t>H_name</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Varchar(42)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YES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MUL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Hostel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6983684"/>
                  </a:ext>
                </a:extLst>
              </a:tr>
            </a:tbl>
          </a:graphicData>
        </a:graphic>
      </p:graphicFrame>
      <p:sp>
        <p:nvSpPr>
          <p:cNvPr id="5" name="TextBox 4">
            <a:extLst>
              <a:ext uri="{FF2B5EF4-FFF2-40B4-BE49-F238E27FC236}">
                <a16:creationId xmlns:a16="http://schemas.microsoft.com/office/drawing/2014/main" id="{6632693E-2063-4FAA-A87C-33B39BA52036}"/>
              </a:ext>
            </a:extLst>
          </p:cNvPr>
          <p:cNvSpPr txBox="1"/>
          <p:nvPr/>
        </p:nvSpPr>
        <p:spPr>
          <a:xfrm>
            <a:off x="259883" y="429843"/>
            <a:ext cx="3783575" cy="584775"/>
          </a:xfrm>
          <a:prstGeom prst="rect">
            <a:avLst/>
          </a:prstGeom>
          <a:noFill/>
        </p:spPr>
        <p:txBody>
          <a:bodyPr wrap="square" rtlCol="0">
            <a:spAutoFit/>
          </a:bodyPr>
          <a:lstStyle/>
          <a:p>
            <a:r>
              <a:rPr lang="en-IN" sz="3200" dirty="0"/>
              <a:t>Table Name:- Room</a:t>
            </a:r>
          </a:p>
        </p:txBody>
      </p:sp>
    </p:spTree>
    <p:extLst>
      <p:ext uri="{BB962C8B-B14F-4D97-AF65-F5344CB8AC3E}">
        <p14:creationId xmlns:p14="http://schemas.microsoft.com/office/powerpoint/2010/main" val="4199930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1C5E9C8-86D0-490D-8D0C-3BCE05169DF7}"/>
              </a:ext>
            </a:extLst>
          </p:cNvPr>
          <p:cNvGraphicFramePr>
            <a:graphicFrameLocks noGrp="1"/>
          </p:cNvGraphicFramePr>
          <p:nvPr>
            <p:extLst>
              <p:ext uri="{D42A27DB-BD31-4B8C-83A1-F6EECF244321}">
                <p14:modId xmlns:p14="http://schemas.microsoft.com/office/powerpoint/2010/main" val="3411179583"/>
              </p:ext>
            </p:extLst>
          </p:nvPr>
        </p:nvGraphicFramePr>
        <p:xfrm>
          <a:off x="526815" y="1249075"/>
          <a:ext cx="9957374" cy="5669038"/>
        </p:xfrm>
        <a:graphic>
          <a:graphicData uri="http://schemas.openxmlformats.org/drawingml/2006/table">
            <a:tbl>
              <a:tblPr firstRow="1" firstCol="1" bandRow="1"/>
              <a:tblGrid>
                <a:gridCol w="2300839">
                  <a:extLst>
                    <a:ext uri="{9D8B030D-6E8A-4147-A177-3AD203B41FA5}">
                      <a16:colId xmlns:a16="http://schemas.microsoft.com/office/drawing/2014/main" val="3525694974"/>
                    </a:ext>
                  </a:extLst>
                </a:gridCol>
                <a:gridCol w="2112259">
                  <a:extLst>
                    <a:ext uri="{9D8B030D-6E8A-4147-A177-3AD203B41FA5}">
                      <a16:colId xmlns:a16="http://schemas.microsoft.com/office/drawing/2014/main" val="3770300746"/>
                    </a:ext>
                  </a:extLst>
                </a:gridCol>
                <a:gridCol w="1189220">
                  <a:extLst>
                    <a:ext uri="{9D8B030D-6E8A-4147-A177-3AD203B41FA5}">
                      <a16:colId xmlns:a16="http://schemas.microsoft.com/office/drawing/2014/main" val="130805159"/>
                    </a:ext>
                  </a:extLst>
                </a:gridCol>
                <a:gridCol w="1541821">
                  <a:extLst>
                    <a:ext uri="{9D8B030D-6E8A-4147-A177-3AD203B41FA5}">
                      <a16:colId xmlns:a16="http://schemas.microsoft.com/office/drawing/2014/main" val="2567466451"/>
                    </a:ext>
                  </a:extLst>
                </a:gridCol>
                <a:gridCol w="2813235">
                  <a:extLst>
                    <a:ext uri="{9D8B030D-6E8A-4147-A177-3AD203B41FA5}">
                      <a16:colId xmlns:a16="http://schemas.microsoft.com/office/drawing/2014/main" val="1856426927"/>
                    </a:ext>
                  </a:extLst>
                </a:gridCol>
              </a:tblGrid>
              <a:tr h="873861">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FIELD</a:t>
                      </a:r>
                      <a:r>
                        <a:rPr lang="en-IN" sz="1100" dirty="0">
                          <a:effectLst/>
                          <a:latin typeface="Calibri" panose="020F0502020204030204" pitchFamily="34" charset="0"/>
                          <a:ea typeface="Calibri" panose="020F0502020204030204" pitchFamily="34" charset="0"/>
                          <a:cs typeface="Mangal" panose="02040503050203030202" pitchFamily="18" charset="0"/>
                        </a:rPr>
                        <a:t> </a:t>
                      </a:r>
                      <a:r>
                        <a:rPr lang="en-IN" sz="2400" dirty="0">
                          <a:effectLst/>
                          <a:latin typeface="Calibri" panose="020F0502020204030204" pitchFamily="34" charset="0"/>
                          <a:ea typeface="Calibri" panose="020F0502020204030204" pitchFamily="34" charset="0"/>
                          <a:cs typeface="Mangal" panose="02040503050203030202" pitchFamily="18" charset="0"/>
                        </a:rPr>
                        <a:t>NAME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DATA</a:t>
                      </a:r>
                      <a:r>
                        <a:rPr lang="en-IN" sz="1100" dirty="0">
                          <a:effectLst/>
                          <a:latin typeface="Calibri" panose="020F0502020204030204" pitchFamily="34" charset="0"/>
                          <a:ea typeface="Calibri" panose="020F0502020204030204" pitchFamily="34" charset="0"/>
                          <a:cs typeface="Mangal" panose="02040503050203030202" pitchFamily="18" charset="0"/>
                        </a:rPr>
                        <a:t> </a:t>
                      </a:r>
                      <a:r>
                        <a:rPr lang="en-IN" sz="2400" dirty="0">
                          <a:effectLst/>
                          <a:latin typeface="Calibri" panose="020F0502020204030204" pitchFamily="34" charset="0"/>
                          <a:ea typeface="Calibri" panose="020F0502020204030204" pitchFamily="34" charset="0"/>
                          <a:cs typeface="Mangal" panose="02040503050203030202" pitchFamily="18" charset="0"/>
                        </a:rPr>
                        <a:t>TYPE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NULL</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KEY</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a:effectLst/>
                          <a:latin typeface="Calibri" panose="020F0502020204030204" pitchFamily="34" charset="0"/>
                          <a:ea typeface="Calibri" panose="020F0502020204030204" pitchFamily="34" charset="0"/>
                          <a:cs typeface="Mangal" panose="02040503050203030202" pitchFamily="18" charset="0"/>
                        </a:rPr>
                        <a:t>DESCRIPTION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3863662"/>
                  </a:ext>
                </a:extLst>
              </a:tr>
              <a:tr h="677858">
                <a:tc>
                  <a:txBody>
                    <a:bodyPr/>
                    <a:lstStyle/>
                    <a:p>
                      <a:pPr algn="l">
                        <a:lnSpc>
                          <a:spcPct val="107000"/>
                        </a:lnSpc>
                        <a:spcAft>
                          <a:spcPts val="800"/>
                        </a:spcAft>
                      </a:pPr>
                      <a:r>
                        <a:rPr lang="en-IN" sz="2400" dirty="0" err="1">
                          <a:effectLst/>
                          <a:latin typeface="Calibri" panose="020F0502020204030204" pitchFamily="34" charset="0"/>
                          <a:ea typeface="Calibri" panose="020F0502020204030204" pitchFamily="34" charset="0"/>
                          <a:cs typeface="Mangal" panose="02040503050203030202" pitchFamily="18" charset="0"/>
                        </a:rPr>
                        <a:t>V_name</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int</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NO</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Visitor name</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4756379"/>
                  </a:ext>
                </a:extLst>
              </a:tr>
              <a:tr h="715194">
                <a:tc>
                  <a:txBody>
                    <a:bodyPr/>
                    <a:lstStyle/>
                    <a:p>
                      <a:pPr algn="l">
                        <a:lnSpc>
                          <a:spcPct val="107000"/>
                        </a:lnSpc>
                        <a:spcAft>
                          <a:spcPts val="800"/>
                        </a:spcAft>
                      </a:pPr>
                      <a:r>
                        <a:rPr lang="en-IN" sz="2400" dirty="0" err="1">
                          <a:effectLst/>
                          <a:latin typeface="Calibri" panose="020F0502020204030204" pitchFamily="34" charset="0"/>
                          <a:ea typeface="Calibri" panose="020F0502020204030204" pitchFamily="34" charset="0"/>
                          <a:cs typeface="Mangal" panose="02040503050203030202" pitchFamily="18" charset="0"/>
                        </a:rPr>
                        <a:t>V_date</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date </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US" sz="2400" dirty="0">
                          <a:effectLst/>
                          <a:latin typeface="Calibri" panose="020F0502020204030204" pitchFamily="34" charset="0"/>
                          <a:ea typeface="Calibri" panose="020F0502020204030204" pitchFamily="34" charset="0"/>
                          <a:cs typeface="Mangal" panose="02040503050203030202" pitchFamily="18" charset="0"/>
                        </a:rPr>
                        <a:t>NO</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Date of entry</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4930052"/>
                  </a:ext>
                </a:extLst>
              </a:tr>
              <a:tr h="690693">
                <a:tc>
                  <a:txBody>
                    <a:bodyPr/>
                    <a:lstStyle/>
                    <a:p>
                      <a:pPr algn="l">
                        <a:lnSpc>
                          <a:spcPct val="107000"/>
                        </a:lnSpc>
                        <a:spcAft>
                          <a:spcPts val="800"/>
                        </a:spcAft>
                      </a:pPr>
                      <a:r>
                        <a:rPr lang="en-IN" sz="2400" dirty="0" err="1">
                          <a:effectLst/>
                          <a:latin typeface="Calibri" panose="020F0502020204030204" pitchFamily="34" charset="0"/>
                          <a:ea typeface="Calibri" panose="020F0502020204030204" pitchFamily="34" charset="0"/>
                          <a:cs typeface="Mangal" panose="02040503050203030202" pitchFamily="18" charset="0"/>
                        </a:rPr>
                        <a:t>S_id</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int</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US" sz="2400" dirty="0">
                          <a:effectLst/>
                          <a:latin typeface="Calibri" panose="020F0502020204030204" pitchFamily="34" charset="0"/>
                          <a:ea typeface="Calibri" panose="020F0502020204030204" pitchFamily="34" charset="0"/>
                          <a:cs typeface="Mangal" panose="02040503050203030202" pitchFamily="18" charset="0"/>
                        </a:rPr>
                        <a:t>NO</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MUL</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Student Id</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5499807"/>
                  </a:ext>
                </a:extLst>
              </a:tr>
              <a:tr h="677858">
                <a:tc>
                  <a:txBody>
                    <a:bodyPr/>
                    <a:lstStyle/>
                    <a:p>
                      <a:pPr algn="l">
                        <a:lnSpc>
                          <a:spcPct val="107000"/>
                        </a:lnSpc>
                        <a:spcAft>
                          <a:spcPts val="800"/>
                        </a:spcAft>
                      </a:pPr>
                      <a:r>
                        <a:rPr lang="en-IN" sz="2400" dirty="0" err="1">
                          <a:effectLst/>
                          <a:latin typeface="Calibri" panose="020F0502020204030204" pitchFamily="34" charset="0"/>
                          <a:ea typeface="Calibri" panose="020F0502020204030204" pitchFamily="34" charset="0"/>
                          <a:cs typeface="Mangal" panose="02040503050203030202" pitchFamily="18" charset="0"/>
                        </a:rPr>
                        <a:t>In_time</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time</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US" sz="2400" dirty="0">
                          <a:effectLst/>
                          <a:latin typeface="Calibri" panose="020F0502020204030204" pitchFamily="34" charset="0"/>
                          <a:ea typeface="Calibri" panose="020F0502020204030204" pitchFamily="34" charset="0"/>
                          <a:cs typeface="Mangal" panose="02040503050203030202" pitchFamily="18" charset="0"/>
                        </a:rPr>
                        <a:t>NO</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In time</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1049402"/>
                  </a:ext>
                </a:extLst>
              </a:tr>
              <a:tr h="677858">
                <a:tc>
                  <a:txBody>
                    <a:bodyPr/>
                    <a:lstStyle/>
                    <a:p>
                      <a:pPr algn="l">
                        <a:lnSpc>
                          <a:spcPct val="107000"/>
                        </a:lnSpc>
                        <a:spcAft>
                          <a:spcPts val="800"/>
                        </a:spcAft>
                      </a:pPr>
                      <a:r>
                        <a:rPr lang="en-US" sz="2400" dirty="0" err="1">
                          <a:effectLst/>
                          <a:latin typeface="Calibri" panose="020F0502020204030204" pitchFamily="34" charset="0"/>
                          <a:ea typeface="Calibri" panose="020F0502020204030204" pitchFamily="34" charset="0"/>
                          <a:cs typeface="Mangal" panose="02040503050203030202" pitchFamily="18" charset="0"/>
                        </a:rPr>
                        <a:t>Out_time</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US" sz="2400" dirty="0">
                          <a:effectLst/>
                          <a:latin typeface="Calibri" panose="020F0502020204030204" pitchFamily="34" charset="0"/>
                          <a:ea typeface="Calibri" panose="020F0502020204030204" pitchFamily="34" charset="0"/>
                          <a:cs typeface="Mangal" panose="02040503050203030202" pitchFamily="18" charset="0"/>
                        </a:rPr>
                        <a:t>time</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US" sz="2400" dirty="0">
                          <a:effectLst/>
                          <a:latin typeface="Calibri" panose="020F0502020204030204" pitchFamily="34" charset="0"/>
                          <a:ea typeface="Calibri" panose="020F0502020204030204" pitchFamily="34" charset="0"/>
                          <a:cs typeface="Mangal" panose="02040503050203030202" pitchFamily="18" charset="0"/>
                        </a:rPr>
                        <a:t>NO</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US" sz="2400" dirty="0">
                          <a:effectLst/>
                          <a:latin typeface="Calibri" panose="020F0502020204030204" pitchFamily="34" charset="0"/>
                          <a:ea typeface="Calibri" panose="020F0502020204030204" pitchFamily="34" charset="0"/>
                          <a:cs typeface="Mangal" panose="02040503050203030202" pitchFamily="18" charset="0"/>
                        </a:rPr>
                        <a:t>Out time</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2394526"/>
                  </a:ext>
                </a:extLst>
              </a:tr>
              <a:tr h="677858">
                <a:tc>
                  <a:txBody>
                    <a:bodyPr/>
                    <a:lstStyle/>
                    <a:p>
                      <a:pPr algn="l">
                        <a:lnSpc>
                          <a:spcPct val="107000"/>
                        </a:lnSpc>
                        <a:spcAft>
                          <a:spcPts val="800"/>
                        </a:spcAft>
                      </a:pPr>
                      <a:r>
                        <a:rPr lang="en-IN" sz="2400" dirty="0" err="1">
                          <a:effectLst/>
                          <a:latin typeface="Calibri" panose="020F0502020204030204" pitchFamily="34" charset="0"/>
                          <a:ea typeface="Calibri" panose="020F0502020204030204" pitchFamily="34" charset="0"/>
                          <a:cs typeface="Mangal" panose="02040503050203030202" pitchFamily="18" charset="0"/>
                        </a:rPr>
                        <a:t>Relation_name</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varchar(42)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Relation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0209832"/>
                  </a:ext>
                </a:extLst>
              </a:tr>
              <a:tr h="677858">
                <a:tc>
                  <a:txBody>
                    <a:bodyPr/>
                    <a:lstStyle/>
                    <a:p>
                      <a:pPr algn="l">
                        <a:lnSpc>
                          <a:spcPct val="107000"/>
                        </a:lnSpc>
                        <a:spcAft>
                          <a:spcPts val="800"/>
                        </a:spcAft>
                      </a:pPr>
                      <a:r>
                        <a:rPr lang="en-IN" sz="2400" u="sng" dirty="0" err="1">
                          <a:effectLst/>
                          <a:latin typeface="Calibri" panose="020F0502020204030204" pitchFamily="34" charset="0"/>
                          <a:ea typeface="Calibri" panose="020F0502020204030204" pitchFamily="34" charset="0"/>
                          <a:cs typeface="Mangal" panose="02040503050203030202" pitchFamily="18" charset="0"/>
                        </a:rPr>
                        <a:t>V_id</a:t>
                      </a:r>
                      <a:endParaRPr lang="en-IN" sz="2400" u="sng"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PRI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Visitor 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7822258"/>
                  </a:ext>
                </a:extLst>
              </a:tr>
            </a:tbl>
          </a:graphicData>
        </a:graphic>
      </p:graphicFrame>
      <p:sp>
        <p:nvSpPr>
          <p:cNvPr id="4" name="Rectangle 1">
            <a:extLst>
              <a:ext uri="{FF2B5EF4-FFF2-40B4-BE49-F238E27FC236}">
                <a16:creationId xmlns:a16="http://schemas.microsoft.com/office/drawing/2014/main" id="{6BCA5815-C0DA-4CD6-9140-FDD81F4372DA}"/>
              </a:ext>
            </a:extLst>
          </p:cNvPr>
          <p:cNvSpPr>
            <a:spLocks noChangeArrowheads="1"/>
          </p:cNvSpPr>
          <p:nvPr/>
        </p:nvSpPr>
        <p:spPr bwMode="auto">
          <a:xfrm>
            <a:off x="2722563" y="25511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TextBox 4">
            <a:extLst>
              <a:ext uri="{FF2B5EF4-FFF2-40B4-BE49-F238E27FC236}">
                <a16:creationId xmlns:a16="http://schemas.microsoft.com/office/drawing/2014/main" id="{4233EC6B-C817-48A9-A880-7C4520D965A2}"/>
              </a:ext>
            </a:extLst>
          </p:cNvPr>
          <p:cNvSpPr txBox="1"/>
          <p:nvPr/>
        </p:nvSpPr>
        <p:spPr>
          <a:xfrm>
            <a:off x="526815" y="427529"/>
            <a:ext cx="3962524" cy="584775"/>
          </a:xfrm>
          <a:prstGeom prst="rect">
            <a:avLst/>
          </a:prstGeom>
          <a:noFill/>
        </p:spPr>
        <p:txBody>
          <a:bodyPr wrap="square" rtlCol="0">
            <a:spAutoFit/>
          </a:bodyPr>
          <a:lstStyle/>
          <a:p>
            <a:r>
              <a:rPr lang="en-IN" sz="3200" dirty="0"/>
              <a:t>Table Name:- Visitor</a:t>
            </a:r>
          </a:p>
        </p:txBody>
      </p:sp>
    </p:spTree>
    <p:extLst>
      <p:ext uri="{BB962C8B-B14F-4D97-AF65-F5344CB8AC3E}">
        <p14:creationId xmlns:p14="http://schemas.microsoft.com/office/powerpoint/2010/main" val="39407797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615</TotalTime>
  <Words>665</Words>
  <Application>Microsoft Office PowerPoint</Application>
  <PresentationFormat>Widescreen</PresentationFormat>
  <Paragraphs>198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Franklin Gothic Medium</vt:lpstr>
      <vt:lpstr>office theme</vt:lpstr>
      <vt:lpstr>II BTECH 1 SEMESTER-IDP-1 (2021-2022)   HOSTEL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Work:-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Nitish Kumar</cp:lastModifiedBy>
  <cp:revision>927</cp:revision>
  <dcterms:created xsi:type="dcterms:W3CDTF">2021-11-29T14:02:46Z</dcterms:created>
  <dcterms:modified xsi:type="dcterms:W3CDTF">2022-03-28T05:43:13Z</dcterms:modified>
</cp:coreProperties>
</file>