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9" r:id="rId3"/>
    <p:sldId id="260" r:id="rId4"/>
    <p:sldId id="257" r:id="rId5"/>
    <p:sldId id="258" r:id="rId6"/>
    <p:sldId id="273" r:id="rId7"/>
    <p:sldId id="264" r:id="rId8"/>
    <p:sldId id="267" r:id="rId9"/>
    <p:sldId id="268" r:id="rId10"/>
    <p:sldId id="269" r:id="rId11"/>
    <p:sldId id="271" r:id="rId12"/>
    <p:sldId id="262" r:id="rId13"/>
    <p:sldId id="275" r:id="rId14"/>
    <p:sldId id="276" r:id="rId15"/>
    <p:sldId id="27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smtClean="0"/>
              <a:pPr/>
              <a:t>12/17/2022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234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34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9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3983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104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12/17/2022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491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12/17/2022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2314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1077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78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0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077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331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835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21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12/17/2022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60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337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24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smtClean="0"/>
              <a:t>12/17/2022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20239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03212"/>
            <a:ext cx="3163077" cy="1080355"/>
          </a:xfrm>
          <a:prstGeom prst="rect">
            <a:avLst/>
          </a:prstGeom>
        </p:spPr>
      </p:pic>
      <p:sp>
        <p:nvSpPr>
          <p:cNvPr id="2" name="Title 1"/>
          <p:cNvSpPr>
            <a:spLocks noGrp="1"/>
          </p:cNvSpPr>
          <p:nvPr>
            <p:ph type="ctrTitle"/>
          </p:nvPr>
        </p:nvSpPr>
        <p:spPr>
          <a:xfrm>
            <a:off x="864517" y="943389"/>
            <a:ext cx="7682323" cy="2939143"/>
          </a:xfrm>
        </p:spPr>
        <p:txBody>
          <a:bodyPr/>
          <a:lstStyle/>
          <a:p>
            <a:pPr algn="ctr"/>
            <a:br>
              <a:rPr lang="en-IN" sz="4800" b="1" dirty="0">
                <a:solidFill>
                  <a:schemeClr val="accent2">
                    <a:lumMod val="40000"/>
                    <a:lumOff val="60000"/>
                  </a:schemeClr>
                </a:solidFill>
                <a:latin typeface="Algerian" panose="04020705040A02060702" pitchFamily="82" charset="0"/>
              </a:rPr>
            </a:br>
            <a:r>
              <a:rPr lang="en-IN" sz="4800" b="1" dirty="0">
                <a:solidFill>
                  <a:schemeClr val="bg1"/>
                </a:solidFill>
                <a:latin typeface="Algerian" panose="04020705040A02060702" pitchFamily="82" charset="0"/>
              </a:rPr>
              <a:t>INTRA Department  PROJECT </a:t>
            </a:r>
            <a:br>
              <a:rPr lang="en-IN" sz="4800" b="1" dirty="0">
                <a:solidFill>
                  <a:schemeClr val="accent2">
                    <a:lumMod val="40000"/>
                    <a:lumOff val="60000"/>
                  </a:schemeClr>
                </a:solidFill>
                <a:latin typeface="Algerian" panose="04020705040A02060702" pitchFamily="82" charset="0"/>
              </a:rPr>
            </a:br>
            <a:r>
              <a:rPr lang="en-IN" sz="3200" b="1" dirty="0">
                <a:solidFill>
                  <a:schemeClr val="bg1"/>
                </a:solidFill>
                <a:latin typeface="Algerian" panose="04020705040A02060702" pitchFamily="82" charset="0"/>
              </a:rPr>
              <a:t>on</a:t>
            </a:r>
            <a:br>
              <a:rPr lang="en-IN" sz="4800" b="1" dirty="0">
                <a:solidFill>
                  <a:schemeClr val="accent2">
                    <a:lumMod val="40000"/>
                    <a:lumOff val="60000"/>
                  </a:schemeClr>
                </a:solidFill>
                <a:latin typeface="Algerian" panose="04020705040A02060702" pitchFamily="82" charset="0"/>
              </a:rPr>
            </a:br>
            <a:r>
              <a:rPr lang="en-IN" sz="4800" b="1" dirty="0">
                <a:solidFill>
                  <a:srgbClr val="FFFF00"/>
                </a:solidFill>
                <a:latin typeface="Algerian" panose="04020705040A02060702" pitchFamily="82" charset="0"/>
              </a:rPr>
              <a:t>AUTOMATIC STREET LIGHT CONTROL</a:t>
            </a:r>
            <a:endParaRPr lang="en-IN" sz="4800" dirty="0">
              <a:solidFill>
                <a:srgbClr val="FFFF00"/>
              </a:solidFill>
              <a:latin typeface="Algerian" panose="04020705040A02060702" pitchFamily="82" charset="0"/>
            </a:endParaRPr>
          </a:p>
        </p:txBody>
      </p:sp>
      <p:sp>
        <p:nvSpPr>
          <p:cNvPr id="4" name="Rectangle 3"/>
          <p:cNvSpPr/>
          <p:nvPr/>
        </p:nvSpPr>
        <p:spPr>
          <a:xfrm>
            <a:off x="557796" y="4018775"/>
            <a:ext cx="4705519" cy="1477328"/>
          </a:xfrm>
          <a:prstGeom prst="rect">
            <a:avLst/>
          </a:prstGeom>
        </p:spPr>
        <p:txBody>
          <a:bodyPr wrap="none">
            <a:spAutoFit/>
          </a:bodyPr>
          <a:lstStyle/>
          <a:p>
            <a:endParaRPr lang="en-IN" dirty="0">
              <a:solidFill>
                <a:schemeClr val="accent2">
                  <a:lumMod val="40000"/>
                  <a:lumOff val="60000"/>
                </a:schemeClr>
              </a:solidFill>
              <a:latin typeface="Arial Black" panose="020B0A04020102020204" pitchFamily="34" charset="0"/>
            </a:endParaRPr>
          </a:p>
          <a:p>
            <a:r>
              <a:rPr lang="en-IN" dirty="0">
                <a:solidFill>
                  <a:schemeClr val="accent2">
                    <a:lumMod val="40000"/>
                    <a:lumOff val="60000"/>
                  </a:schemeClr>
                </a:solidFill>
                <a:latin typeface="Arial Black" panose="020B0A04020102020204" pitchFamily="34" charset="0"/>
              </a:rPr>
              <a:t>Under The Esteemed Guidance Of :-</a:t>
            </a:r>
          </a:p>
          <a:p>
            <a:endParaRPr lang="en-IN" dirty="0">
              <a:solidFill>
                <a:schemeClr val="accent2">
                  <a:lumMod val="40000"/>
                  <a:lumOff val="60000"/>
                </a:schemeClr>
              </a:solidFill>
              <a:latin typeface="Arial Black" panose="020B0A04020102020204" pitchFamily="34" charset="0"/>
            </a:endParaRPr>
          </a:p>
          <a:p>
            <a:r>
              <a:rPr lang="en-IN" dirty="0">
                <a:solidFill>
                  <a:schemeClr val="accent2">
                    <a:lumMod val="40000"/>
                    <a:lumOff val="60000"/>
                  </a:schemeClr>
                </a:solidFill>
                <a:latin typeface="Arial Black" panose="020B0A04020102020204" pitchFamily="34" charset="0"/>
              </a:rPr>
              <a:t>      </a:t>
            </a:r>
            <a:r>
              <a:rPr lang="en-IN" dirty="0" err="1">
                <a:solidFill>
                  <a:schemeClr val="accent2">
                    <a:lumMod val="40000"/>
                    <a:lumOff val="60000"/>
                  </a:schemeClr>
                </a:solidFill>
                <a:latin typeface="Arial Black" panose="020B0A04020102020204" pitchFamily="34" charset="0"/>
              </a:rPr>
              <a:t>Dr.</a:t>
            </a:r>
            <a:r>
              <a:rPr lang="en-IN" dirty="0">
                <a:solidFill>
                  <a:schemeClr val="accent2">
                    <a:lumMod val="40000"/>
                    <a:lumOff val="60000"/>
                  </a:schemeClr>
                </a:solidFill>
                <a:latin typeface="Arial Black" panose="020B0A04020102020204" pitchFamily="34" charset="0"/>
              </a:rPr>
              <a:t> </a:t>
            </a:r>
            <a:r>
              <a:rPr lang="en-IN" dirty="0" err="1">
                <a:solidFill>
                  <a:schemeClr val="accent2">
                    <a:lumMod val="40000"/>
                    <a:lumOff val="60000"/>
                  </a:schemeClr>
                </a:solidFill>
                <a:latin typeface="Arial Black" panose="020B0A04020102020204" pitchFamily="34" charset="0"/>
              </a:rPr>
              <a:t>N.Ananda</a:t>
            </a:r>
            <a:r>
              <a:rPr lang="en-IN" dirty="0">
                <a:solidFill>
                  <a:schemeClr val="accent2">
                    <a:lumMod val="40000"/>
                    <a:lumOff val="60000"/>
                  </a:schemeClr>
                </a:solidFill>
                <a:latin typeface="Arial Black" panose="020B0A04020102020204" pitchFamily="34" charset="0"/>
              </a:rPr>
              <a:t> Rao </a:t>
            </a:r>
          </a:p>
          <a:p>
            <a:endParaRPr lang="en-IN" dirty="0">
              <a:solidFill>
                <a:schemeClr val="accent2">
                  <a:lumMod val="40000"/>
                  <a:lumOff val="60000"/>
                </a:schemeClr>
              </a:solidFill>
              <a:latin typeface="Arial Black" panose="020B0A04020102020204" pitchFamily="34" charset="0"/>
            </a:endParaRPr>
          </a:p>
        </p:txBody>
      </p:sp>
      <p:sp>
        <p:nvSpPr>
          <p:cNvPr id="5" name="Rectangle 4"/>
          <p:cNvSpPr/>
          <p:nvPr/>
        </p:nvSpPr>
        <p:spPr>
          <a:xfrm>
            <a:off x="7851710" y="3882532"/>
            <a:ext cx="4553337" cy="2862322"/>
          </a:xfrm>
          <a:prstGeom prst="rect">
            <a:avLst/>
          </a:prstGeom>
        </p:spPr>
        <p:txBody>
          <a:bodyPr wrap="square">
            <a:spAutoFit/>
          </a:bodyPr>
          <a:lstStyle/>
          <a:p>
            <a:r>
              <a:rPr lang="en-IN" dirty="0">
                <a:solidFill>
                  <a:schemeClr val="accent2">
                    <a:lumMod val="40000"/>
                    <a:lumOff val="60000"/>
                  </a:schemeClr>
                </a:solidFill>
                <a:latin typeface="Arial Black" panose="020B0A04020102020204" pitchFamily="34" charset="0"/>
              </a:rPr>
              <a:t>		Presented by:-</a:t>
            </a:r>
          </a:p>
          <a:p>
            <a:endParaRPr lang="en-IN" dirty="0">
              <a:solidFill>
                <a:schemeClr val="accent2">
                  <a:lumMod val="40000"/>
                  <a:lumOff val="60000"/>
                </a:schemeClr>
              </a:solidFill>
              <a:latin typeface="Arial Black" panose="020B0A04020102020204" pitchFamily="34" charset="0"/>
            </a:endParaRPr>
          </a:p>
          <a:p>
            <a:r>
              <a:rPr lang="en-IN" dirty="0" err="1">
                <a:solidFill>
                  <a:schemeClr val="accent2">
                    <a:lumMod val="40000"/>
                    <a:lumOff val="60000"/>
                  </a:schemeClr>
                </a:solidFill>
                <a:latin typeface="Arial Black" panose="020B0A04020102020204" pitchFamily="34" charset="0"/>
              </a:rPr>
              <a:t>P.Vaseema</a:t>
            </a:r>
            <a:r>
              <a:rPr lang="en-IN" dirty="0">
                <a:solidFill>
                  <a:schemeClr val="accent2">
                    <a:lumMod val="40000"/>
                    <a:lumOff val="60000"/>
                  </a:schemeClr>
                </a:solidFill>
                <a:latin typeface="Arial Black" panose="020B0A04020102020204" pitchFamily="34" charset="0"/>
              </a:rPr>
              <a:t>    (201FA05071)</a:t>
            </a:r>
          </a:p>
          <a:p>
            <a:endParaRPr lang="en-IN" dirty="0">
              <a:solidFill>
                <a:schemeClr val="accent2">
                  <a:lumMod val="40000"/>
                  <a:lumOff val="60000"/>
                </a:schemeClr>
              </a:solidFill>
              <a:latin typeface="Arial Black" panose="020B0A04020102020204" pitchFamily="34" charset="0"/>
            </a:endParaRPr>
          </a:p>
          <a:p>
            <a:r>
              <a:rPr lang="en-IN" dirty="0">
                <a:solidFill>
                  <a:schemeClr val="accent2">
                    <a:lumMod val="40000"/>
                    <a:lumOff val="60000"/>
                  </a:schemeClr>
                </a:solidFill>
                <a:latin typeface="Arial Black" panose="020B0A04020102020204" pitchFamily="34" charset="0"/>
              </a:rPr>
              <a:t>Monu </a:t>
            </a:r>
            <a:r>
              <a:rPr lang="en-IN" dirty="0" err="1">
                <a:solidFill>
                  <a:schemeClr val="accent2">
                    <a:lumMod val="40000"/>
                    <a:lumOff val="60000"/>
                  </a:schemeClr>
                </a:solidFill>
                <a:latin typeface="Arial Black" panose="020B0A04020102020204" pitchFamily="34" charset="0"/>
              </a:rPr>
              <a:t>kumar</a:t>
            </a:r>
            <a:r>
              <a:rPr lang="en-IN" dirty="0">
                <a:solidFill>
                  <a:schemeClr val="accent2">
                    <a:lumMod val="40000"/>
                    <a:lumOff val="60000"/>
                  </a:schemeClr>
                </a:solidFill>
                <a:latin typeface="Arial Black" panose="020B0A04020102020204" pitchFamily="34" charset="0"/>
              </a:rPr>
              <a:t>  (201FA05092)</a:t>
            </a:r>
          </a:p>
          <a:p>
            <a:endParaRPr lang="en-IN" dirty="0">
              <a:solidFill>
                <a:schemeClr val="accent2">
                  <a:lumMod val="40000"/>
                  <a:lumOff val="60000"/>
                </a:schemeClr>
              </a:solidFill>
              <a:latin typeface="Arial Black" panose="020B0A04020102020204" pitchFamily="34" charset="0"/>
            </a:endParaRPr>
          </a:p>
          <a:p>
            <a:r>
              <a:rPr lang="en-IN" dirty="0" err="1">
                <a:solidFill>
                  <a:schemeClr val="accent2">
                    <a:lumMod val="40000"/>
                    <a:lumOff val="60000"/>
                  </a:schemeClr>
                </a:solidFill>
                <a:latin typeface="Arial Black" panose="020B0A04020102020204" pitchFamily="34" charset="0"/>
              </a:rPr>
              <a:t>Nitish</a:t>
            </a:r>
            <a:r>
              <a:rPr lang="en-IN" dirty="0">
                <a:solidFill>
                  <a:schemeClr val="accent2">
                    <a:lumMod val="40000"/>
                    <a:lumOff val="60000"/>
                  </a:schemeClr>
                </a:solidFill>
                <a:latin typeface="Arial Black" panose="020B0A04020102020204" pitchFamily="34" charset="0"/>
              </a:rPr>
              <a:t> </a:t>
            </a:r>
            <a:r>
              <a:rPr lang="en-IN" dirty="0" err="1">
                <a:solidFill>
                  <a:schemeClr val="accent2">
                    <a:lumMod val="40000"/>
                    <a:lumOff val="60000"/>
                  </a:schemeClr>
                </a:solidFill>
                <a:latin typeface="Arial Black" panose="020B0A04020102020204" pitchFamily="34" charset="0"/>
              </a:rPr>
              <a:t>kumar</a:t>
            </a:r>
            <a:r>
              <a:rPr lang="en-IN" dirty="0">
                <a:solidFill>
                  <a:schemeClr val="accent2">
                    <a:lumMod val="40000"/>
                    <a:lumOff val="60000"/>
                  </a:schemeClr>
                </a:solidFill>
                <a:latin typeface="Arial Black" panose="020B0A04020102020204" pitchFamily="34" charset="0"/>
              </a:rPr>
              <a:t>  (201FA04433)</a:t>
            </a:r>
          </a:p>
          <a:p>
            <a:endParaRPr lang="en-IN" dirty="0">
              <a:solidFill>
                <a:schemeClr val="accent2">
                  <a:lumMod val="40000"/>
                  <a:lumOff val="60000"/>
                </a:schemeClr>
              </a:solidFill>
              <a:latin typeface="Arial Black" panose="020B0A04020102020204" pitchFamily="34" charset="0"/>
            </a:endParaRPr>
          </a:p>
          <a:p>
            <a:r>
              <a:rPr lang="en-IN" dirty="0" err="1">
                <a:solidFill>
                  <a:schemeClr val="accent2">
                    <a:lumMod val="40000"/>
                    <a:lumOff val="60000"/>
                  </a:schemeClr>
                </a:solidFill>
                <a:latin typeface="Arial Black" panose="020B0A04020102020204" pitchFamily="34" charset="0"/>
              </a:rPr>
              <a:t>Dipu</a:t>
            </a:r>
            <a:r>
              <a:rPr lang="en-IN" dirty="0">
                <a:solidFill>
                  <a:schemeClr val="accent2">
                    <a:lumMod val="40000"/>
                    <a:lumOff val="60000"/>
                  </a:schemeClr>
                </a:solidFill>
                <a:latin typeface="Arial Black" panose="020B0A04020102020204" pitchFamily="34" charset="0"/>
              </a:rPr>
              <a:t> </a:t>
            </a:r>
            <a:r>
              <a:rPr lang="en-IN" dirty="0" err="1">
                <a:solidFill>
                  <a:schemeClr val="accent2">
                    <a:lumMod val="40000"/>
                    <a:lumOff val="60000"/>
                  </a:schemeClr>
                </a:solidFill>
                <a:latin typeface="Arial Black" panose="020B0A04020102020204" pitchFamily="34" charset="0"/>
              </a:rPr>
              <a:t>kumar</a:t>
            </a:r>
            <a:r>
              <a:rPr lang="en-IN" dirty="0">
                <a:solidFill>
                  <a:schemeClr val="accent2">
                    <a:lumMod val="40000"/>
                    <a:lumOff val="60000"/>
                  </a:schemeClr>
                </a:solidFill>
                <a:latin typeface="Arial Black" panose="020B0A04020102020204" pitchFamily="34" charset="0"/>
              </a:rPr>
              <a:t>    (201FA04432) </a:t>
            </a:r>
          </a:p>
          <a:p>
            <a:endParaRPr lang="en-IN" dirty="0">
              <a:solidFill>
                <a:schemeClr val="accent2">
                  <a:lumMod val="40000"/>
                  <a:lumOff val="60000"/>
                </a:schemeClr>
              </a:solidFill>
              <a:latin typeface="Arial Black" panose="020B0A040201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771" y="1659303"/>
            <a:ext cx="2813214" cy="2149866"/>
          </a:xfrm>
          <a:prstGeom prst="rect">
            <a:avLst/>
          </a:prstGeom>
        </p:spPr>
      </p:pic>
    </p:spTree>
    <p:extLst>
      <p:ext uri="{BB962C8B-B14F-4D97-AF65-F5344CB8AC3E}">
        <p14:creationId xmlns:p14="http://schemas.microsoft.com/office/powerpoint/2010/main" val="100919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482" y="475862"/>
            <a:ext cx="8825658" cy="606489"/>
          </a:xfrm>
        </p:spPr>
        <p:txBody>
          <a:bodyPr/>
          <a:lstStyle/>
          <a:p>
            <a:r>
              <a:rPr lang="en-IN" sz="3200" b="1" dirty="0">
                <a:latin typeface="Times New Roman" panose="02020603050405020304" pitchFamily="18" charset="0"/>
                <a:cs typeface="Times New Roman" panose="02020603050405020304" pitchFamily="18" charset="0"/>
              </a:rPr>
              <a:t>Light dependent resistor(LDR)</a:t>
            </a:r>
          </a:p>
        </p:txBody>
      </p:sp>
      <p:sp>
        <p:nvSpPr>
          <p:cNvPr id="3" name="Subtitle 2"/>
          <p:cNvSpPr>
            <a:spLocks noGrp="1"/>
          </p:cNvSpPr>
          <p:nvPr>
            <p:ph type="subTitle" idx="1"/>
          </p:nvPr>
        </p:nvSpPr>
        <p:spPr>
          <a:xfrm>
            <a:off x="492482" y="1782148"/>
            <a:ext cx="7018661" cy="4282750"/>
          </a:xfrm>
        </p:spPr>
        <p:txBody>
          <a:bodyPr>
            <a:noAutofit/>
          </a:bodyPr>
          <a:lstStyle/>
          <a:p>
            <a:pPr marL="285750" indent="-285750" algn="just">
              <a:buFont typeface="Wingdings" panose="05000000000000000000" pitchFamily="2" charset="2"/>
              <a:buChar char="q"/>
            </a:pPr>
            <a:r>
              <a:rPr lang="en-US" sz="2200" cap="none" dirty="0">
                <a:solidFill>
                  <a:schemeClr val="bg1"/>
                </a:solidFill>
                <a:latin typeface="Times New Roman" panose="02020603050405020304" pitchFamily="18" charset="0"/>
                <a:cs typeface="Times New Roman" panose="02020603050405020304" pitchFamily="18" charset="0"/>
              </a:rPr>
              <a:t>The LDR is a variable resistor whose resistance decreases with the increase in light intensity.</a:t>
            </a:r>
          </a:p>
          <a:p>
            <a:pPr marL="285750" indent="-285750" algn="just">
              <a:buFont typeface="Wingdings" panose="05000000000000000000" pitchFamily="2" charset="2"/>
              <a:buChar char="q"/>
            </a:pPr>
            <a:r>
              <a:rPr lang="en-US" sz="2200" cap="none" dirty="0">
                <a:solidFill>
                  <a:schemeClr val="bg1"/>
                </a:solidFill>
                <a:latin typeface="Times New Roman" panose="02020603050405020304" pitchFamily="18" charset="0"/>
                <a:cs typeface="Times New Roman" panose="02020603050405020304" pitchFamily="18" charset="0"/>
              </a:rPr>
              <a:t>Two cadmium photoconductive cells with spectral response are very similar to that of the human eye.</a:t>
            </a:r>
          </a:p>
          <a:p>
            <a:pPr marL="285750" indent="-285750" algn="just">
              <a:buFont typeface="Wingdings" panose="05000000000000000000" pitchFamily="2" charset="2"/>
              <a:buChar char="q"/>
            </a:pPr>
            <a:r>
              <a:rPr lang="en-US" sz="2200" cap="none" dirty="0">
                <a:solidFill>
                  <a:schemeClr val="bg1"/>
                </a:solidFill>
                <a:latin typeface="Times New Roman" panose="02020603050405020304" pitchFamily="18" charset="0"/>
                <a:cs typeface="Times New Roman" panose="02020603050405020304" pitchFamily="18" charset="0"/>
              </a:rPr>
              <a:t>The cell resistance falls with increasing light intensity.</a:t>
            </a:r>
          </a:p>
          <a:p>
            <a:pPr marL="285750" indent="-285750" algn="just">
              <a:buFont typeface="Wingdings" panose="05000000000000000000" pitchFamily="2" charset="2"/>
              <a:buChar char="q"/>
            </a:pPr>
            <a:r>
              <a:rPr lang="en-US" sz="2200" cap="none" dirty="0">
                <a:solidFill>
                  <a:schemeClr val="bg1"/>
                </a:solidFill>
                <a:latin typeface="Times New Roman" panose="02020603050405020304" pitchFamily="18" charset="0"/>
                <a:cs typeface="Times New Roman" panose="02020603050405020304" pitchFamily="18" charset="0"/>
              </a:rPr>
              <a:t> Some of its features: </a:t>
            </a:r>
          </a:p>
          <a:p>
            <a:pPr marL="285750" indent="-285750" algn="just">
              <a:buFont typeface="Wingdings" panose="05000000000000000000" pitchFamily="2" charset="2"/>
              <a:buChar char="ü"/>
            </a:pPr>
            <a:r>
              <a:rPr lang="en-US" sz="2200" cap="none" dirty="0">
                <a:solidFill>
                  <a:schemeClr val="bg1"/>
                </a:solidFill>
                <a:latin typeface="Times New Roman" panose="02020603050405020304" pitchFamily="18" charset="0"/>
                <a:cs typeface="Times New Roman" panose="02020603050405020304" pitchFamily="18" charset="0"/>
              </a:rPr>
              <a:t>1) High reliability.</a:t>
            </a:r>
          </a:p>
          <a:p>
            <a:pPr marL="285750" indent="-285750" algn="just">
              <a:buFont typeface="Wingdings" panose="05000000000000000000" pitchFamily="2" charset="2"/>
              <a:buChar char="ü"/>
            </a:pPr>
            <a:r>
              <a:rPr lang="en-US" sz="2200" cap="none" dirty="0">
                <a:solidFill>
                  <a:schemeClr val="bg1"/>
                </a:solidFill>
                <a:latin typeface="Times New Roman" panose="02020603050405020304" pitchFamily="18" charset="0"/>
                <a:cs typeface="Times New Roman" panose="02020603050405020304" pitchFamily="18" charset="0"/>
              </a:rPr>
              <a:t>2) Light weight. </a:t>
            </a:r>
          </a:p>
          <a:p>
            <a:pPr marL="285750" indent="-285750" algn="just">
              <a:buFont typeface="Wingdings" panose="05000000000000000000" pitchFamily="2" charset="2"/>
              <a:buChar char="ü"/>
            </a:pPr>
            <a:r>
              <a:rPr lang="en-US" sz="2200" cap="none" dirty="0">
                <a:solidFill>
                  <a:schemeClr val="bg1"/>
                </a:solidFill>
                <a:latin typeface="Times New Roman" panose="02020603050405020304" pitchFamily="18" charset="0"/>
                <a:cs typeface="Times New Roman" panose="02020603050405020304" pitchFamily="18" charset="0"/>
              </a:rPr>
              <a:t>3) Wide spectral response. </a:t>
            </a:r>
          </a:p>
          <a:p>
            <a:pPr marL="285750" indent="-285750" algn="just">
              <a:buFont typeface="Wingdings" panose="05000000000000000000" pitchFamily="2" charset="2"/>
              <a:buChar char="ü"/>
            </a:pPr>
            <a:r>
              <a:rPr lang="en-US" sz="2200" cap="none" dirty="0">
                <a:solidFill>
                  <a:schemeClr val="bg1"/>
                </a:solidFill>
                <a:latin typeface="Times New Roman" panose="02020603050405020304" pitchFamily="18" charset="0"/>
                <a:cs typeface="Times New Roman" panose="02020603050405020304" pitchFamily="18" charset="0"/>
              </a:rPr>
              <a:t>4) Wide ambient temperature range.</a:t>
            </a:r>
            <a:endParaRPr lang="en-IN" sz="2200" cap="none"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351" y="1782148"/>
            <a:ext cx="3698566" cy="32563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16217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1845" y="466532"/>
            <a:ext cx="5617029" cy="793102"/>
          </a:xfrm>
        </p:spPr>
        <p:txBody>
          <a:bodyPr/>
          <a:lstStyle/>
          <a:p>
            <a:r>
              <a:rPr lang="en-IN" sz="3600" dirty="0">
                <a:latin typeface="Times New Roman" panose="02020603050405020304" pitchFamily="18" charset="0"/>
                <a:cs typeface="Times New Roman" panose="02020603050405020304" pitchFamily="18" charset="0"/>
              </a:rPr>
              <a:t>Light Emitting Diode (LED)</a:t>
            </a:r>
          </a:p>
        </p:txBody>
      </p:sp>
      <p:sp>
        <p:nvSpPr>
          <p:cNvPr id="5" name="Subtitle 4"/>
          <p:cNvSpPr>
            <a:spLocks noGrp="1"/>
          </p:cNvSpPr>
          <p:nvPr>
            <p:ph type="subTitle" idx="1"/>
          </p:nvPr>
        </p:nvSpPr>
        <p:spPr>
          <a:xfrm>
            <a:off x="410546" y="1875453"/>
            <a:ext cx="6830008" cy="4040156"/>
          </a:xfrm>
        </p:spPr>
        <p:txBody>
          <a:bodyPr>
            <a:normAutofit fontScale="92500" lnSpcReduction="10000"/>
          </a:bodyPr>
          <a:lstStyle/>
          <a:p>
            <a:pPr marL="285750" indent="-285750" algn="just">
              <a:buClr>
                <a:srgbClr val="92D050"/>
              </a:buClr>
              <a:buSzPct val="100000"/>
              <a:buFont typeface="Wingdings" panose="05000000000000000000" pitchFamily="2" charset="2"/>
              <a:buChar char="q"/>
            </a:pPr>
            <a:r>
              <a:rPr lang="en-US" sz="2400" cap="none" dirty="0">
                <a:solidFill>
                  <a:schemeClr val="bg1"/>
                </a:solidFill>
                <a:latin typeface="Times New Roman" panose="02020603050405020304" pitchFamily="18" charset="0"/>
                <a:cs typeface="Times New Roman" panose="02020603050405020304" pitchFamily="18" charset="0"/>
              </a:rPr>
              <a:t>A light-emitting diode (LED) is a two-lead semiconductor light source. It is p-n junction diode that emits light when </a:t>
            </a:r>
            <a:r>
              <a:rPr lang="en-US" sz="2400" cap="none" dirty="0" err="1">
                <a:solidFill>
                  <a:schemeClr val="bg1"/>
                </a:solidFill>
                <a:latin typeface="Times New Roman" panose="02020603050405020304" pitchFamily="18" charset="0"/>
                <a:cs typeface="Times New Roman" panose="02020603050405020304" pitchFamily="18" charset="0"/>
              </a:rPr>
              <a:t>activated.The</a:t>
            </a:r>
            <a:r>
              <a:rPr lang="en-US" sz="2400" cap="none" dirty="0">
                <a:solidFill>
                  <a:schemeClr val="bg1"/>
                </a:solidFill>
                <a:latin typeface="Times New Roman" panose="02020603050405020304" pitchFamily="18" charset="0"/>
                <a:cs typeface="Times New Roman" panose="02020603050405020304" pitchFamily="18" charset="0"/>
              </a:rPr>
              <a:t> long terminal is positive and the short terminal is negative.</a:t>
            </a:r>
          </a:p>
          <a:p>
            <a:pPr marL="285750" indent="-285750" algn="just">
              <a:buClr>
                <a:srgbClr val="92D050"/>
              </a:buClr>
              <a:buSzPct val="100000"/>
              <a:buFont typeface="Wingdings" panose="05000000000000000000" pitchFamily="2" charset="2"/>
              <a:buChar char="q"/>
            </a:pPr>
            <a:r>
              <a:rPr lang="en-US" sz="2400" cap="none" dirty="0">
                <a:solidFill>
                  <a:schemeClr val="bg1"/>
                </a:solidFill>
                <a:latin typeface="Times New Roman" panose="02020603050405020304" pitchFamily="18" charset="0"/>
                <a:cs typeface="Times New Roman" panose="02020603050405020304" pitchFamily="18" charset="0"/>
              </a:rPr>
              <a:t>Led works on electroluminescence.</a:t>
            </a:r>
          </a:p>
          <a:p>
            <a:pPr marL="285750" indent="-285750" algn="just">
              <a:buClr>
                <a:srgbClr val="92D050"/>
              </a:buClr>
              <a:buSzPct val="100000"/>
              <a:buFont typeface="Wingdings" panose="05000000000000000000" pitchFamily="2" charset="2"/>
              <a:buChar char="q"/>
            </a:pPr>
            <a:r>
              <a:rPr lang="en-US" sz="2400" cap="none" dirty="0">
                <a:solidFill>
                  <a:schemeClr val="bg1"/>
                </a:solidFill>
                <a:latin typeface="Times New Roman" panose="02020603050405020304" pitchFamily="18" charset="0"/>
                <a:cs typeface="Times New Roman" panose="02020603050405020304" pitchFamily="18" charset="0"/>
              </a:rPr>
              <a:t>Led produce a focused light source and extra care should be used for your eyes ,though intensity is not very high. </a:t>
            </a:r>
          </a:p>
          <a:p>
            <a:pPr marL="285750" indent="-285750" algn="just">
              <a:buClr>
                <a:srgbClr val="92D050"/>
              </a:buClr>
              <a:buSzPct val="100000"/>
              <a:buFont typeface="Wingdings" panose="05000000000000000000" pitchFamily="2" charset="2"/>
              <a:buChar char="q"/>
            </a:pPr>
            <a:r>
              <a:rPr lang="en-US" sz="2400" cap="none" dirty="0">
                <a:solidFill>
                  <a:schemeClr val="bg1"/>
                </a:solidFill>
                <a:latin typeface="Times New Roman" panose="02020603050405020304" pitchFamily="18" charset="0"/>
                <a:cs typeface="Times New Roman" panose="02020603050405020304" pitchFamily="18" charset="0"/>
              </a:rPr>
              <a:t>While testing the led a resistance must be applied to it. Also, being a semiconductor device, they are sensitive to static charges.</a:t>
            </a:r>
          </a:p>
          <a:p>
            <a:pPr algn="just"/>
            <a:endParaRPr lang="en-IN"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527" y="1875453"/>
            <a:ext cx="4180116" cy="32190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8178" y="466532"/>
            <a:ext cx="3163077" cy="108035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154684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
        <p:nvSpPr>
          <p:cNvPr id="4" name="Title 3"/>
          <p:cNvSpPr>
            <a:spLocks noGrp="1"/>
          </p:cNvSpPr>
          <p:nvPr>
            <p:ph type="title"/>
          </p:nvPr>
        </p:nvSpPr>
        <p:spPr>
          <a:xfrm>
            <a:off x="1616818" y="645890"/>
            <a:ext cx="5261059" cy="706964"/>
          </a:xfrm>
        </p:spPr>
        <p:txBody>
          <a:bodyPr/>
          <a:lstStyle/>
          <a:p>
            <a:r>
              <a:rPr lang="en-IN" sz="4400" b="1" dirty="0">
                <a:latin typeface="Arial Rounded MT Bold" panose="020F0704030504030204" pitchFamily="34" charset="0"/>
              </a:rPr>
              <a:t>Circuit  Diagram </a:t>
            </a:r>
          </a:p>
        </p:txBody>
      </p:sp>
      <p:pic>
        <p:nvPicPr>
          <p:cNvPr id="38" name="Picture 37">
            <a:extLst>
              <a:ext uri="{FF2B5EF4-FFF2-40B4-BE49-F238E27FC236}">
                <a16:creationId xmlns:a16="http://schemas.microsoft.com/office/drawing/2014/main" id="{D4427B1B-5941-48BE-841C-132221567292}"/>
              </a:ext>
            </a:extLst>
          </p:cNvPr>
          <p:cNvPicPr/>
          <p:nvPr/>
        </p:nvPicPr>
        <p:blipFill>
          <a:blip r:embed="rId3"/>
          <a:stretch>
            <a:fillRect/>
          </a:stretch>
        </p:blipFill>
        <p:spPr>
          <a:xfrm>
            <a:off x="427383" y="2325757"/>
            <a:ext cx="11282534" cy="4244684"/>
          </a:xfrm>
          <a:prstGeom prst="rect">
            <a:avLst/>
          </a:prstGeom>
        </p:spPr>
      </p:pic>
    </p:spTree>
    <p:extLst>
      <p:ext uri="{BB962C8B-B14F-4D97-AF65-F5344CB8AC3E}">
        <p14:creationId xmlns:p14="http://schemas.microsoft.com/office/powerpoint/2010/main" val="175444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C9A0F-BAD3-60CA-2F5E-2D9FF6C5C9E1}"/>
              </a:ext>
            </a:extLst>
          </p:cNvPr>
          <p:cNvSpPr txBox="1"/>
          <p:nvPr/>
        </p:nvSpPr>
        <p:spPr>
          <a:xfrm>
            <a:off x="914400" y="860612"/>
            <a:ext cx="5029200" cy="707886"/>
          </a:xfrm>
          <a:prstGeom prst="rect">
            <a:avLst/>
          </a:prstGeom>
          <a:noFill/>
        </p:spPr>
        <p:txBody>
          <a:bodyPr wrap="square" rtlCol="0">
            <a:spAutoFit/>
          </a:bodyPr>
          <a:lstStyle/>
          <a:p>
            <a:r>
              <a:rPr lang="en-US" sz="4000" b="1" u="sng" dirty="0"/>
              <a:t>OUTPUTS</a:t>
            </a:r>
            <a:endParaRPr lang="en-IN" sz="4000" b="1" u="sng" dirty="0"/>
          </a:p>
        </p:txBody>
      </p:sp>
      <p:sp>
        <p:nvSpPr>
          <p:cNvPr id="3" name="TextBox 2">
            <a:extLst>
              <a:ext uri="{FF2B5EF4-FFF2-40B4-BE49-F238E27FC236}">
                <a16:creationId xmlns:a16="http://schemas.microsoft.com/office/drawing/2014/main" id="{C3D89323-FF18-F1A5-69CB-5FB2F6011CB7}"/>
              </a:ext>
            </a:extLst>
          </p:cNvPr>
          <p:cNvSpPr txBox="1"/>
          <p:nvPr/>
        </p:nvSpPr>
        <p:spPr>
          <a:xfrm>
            <a:off x="1035425" y="2151529"/>
            <a:ext cx="3375210" cy="418203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pic>
        <p:nvPicPr>
          <p:cNvPr id="6" name="Picture 5">
            <a:extLst>
              <a:ext uri="{FF2B5EF4-FFF2-40B4-BE49-F238E27FC236}">
                <a16:creationId xmlns:a16="http://schemas.microsoft.com/office/drawing/2014/main" id="{D5AF64F7-9DA7-4ED5-23AF-6B6BFEE719CE}"/>
              </a:ext>
            </a:extLst>
          </p:cNvPr>
          <p:cNvPicPr>
            <a:picLocks noChangeAspect="1"/>
          </p:cNvPicPr>
          <p:nvPr/>
        </p:nvPicPr>
        <p:blipFill>
          <a:blip r:embed="rId3"/>
          <a:stretch>
            <a:fillRect/>
          </a:stretch>
        </p:blipFill>
        <p:spPr>
          <a:xfrm rot="16200000">
            <a:off x="6625428" y="726652"/>
            <a:ext cx="3297990" cy="6831105"/>
          </a:xfrm>
          <a:prstGeom prst="rect">
            <a:avLst/>
          </a:prstGeom>
        </p:spPr>
      </p:pic>
    </p:spTree>
    <p:extLst>
      <p:ext uri="{BB962C8B-B14F-4D97-AF65-F5344CB8AC3E}">
        <p14:creationId xmlns:p14="http://schemas.microsoft.com/office/powerpoint/2010/main" val="332029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a:extLst>
              <a:ext uri="{FF2B5EF4-FFF2-40B4-BE49-F238E27FC236}">
                <a16:creationId xmlns:a16="http://schemas.microsoft.com/office/drawing/2014/main" id="{E69D36C4-BA33-A096-3145-CF95F6EB79B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a:extLst>
              <a:ext uri="{FF2B5EF4-FFF2-40B4-BE49-F238E27FC236}">
                <a16:creationId xmlns:a16="http://schemas.microsoft.com/office/drawing/2014/main" id="{465118AB-4B30-AEA9-2CA9-1C17320F918F}"/>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DFAB5ACB-441D-DAB4-48DB-3EE774A4252E}"/>
              </a:ext>
            </a:extLst>
          </p:cNvPr>
          <p:cNvPicPr>
            <a:picLocks noChangeAspect="1"/>
          </p:cNvPicPr>
          <p:nvPr/>
        </p:nvPicPr>
        <p:blipFill>
          <a:blip r:embed="rId2"/>
          <a:stretch>
            <a:fillRect/>
          </a:stretch>
        </p:blipFill>
        <p:spPr>
          <a:xfrm rot="16200000">
            <a:off x="3842099" y="-146932"/>
            <a:ext cx="3387119" cy="8761411"/>
          </a:xfrm>
          <a:prstGeom prst="rect">
            <a:avLst/>
          </a:prstGeom>
        </p:spPr>
      </p:pic>
    </p:spTree>
    <p:extLst>
      <p:ext uri="{BB962C8B-B14F-4D97-AF65-F5344CB8AC3E}">
        <p14:creationId xmlns:p14="http://schemas.microsoft.com/office/powerpoint/2010/main" val="394656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6D7C-F578-FC5C-9AD5-CCDF147564B3}"/>
              </a:ext>
            </a:extLst>
          </p:cNvPr>
          <p:cNvSpPr>
            <a:spLocks noGrp="1"/>
          </p:cNvSpPr>
          <p:nvPr>
            <p:ph type="title"/>
          </p:nvPr>
        </p:nvSpPr>
        <p:spPr/>
        <p:txBody>
          <a:bodyPr/>
          <a:lstStyle/>
          <a:p>
            <a:r>
              <a:rPr lang="en-US" dirty="0"/>
              <a:t>ADVANTAGE AND DISADVANTAGE</a:t>
            </a:r>
            <a:endParaRPr lang="en-IN" dirty="0"/>
          </a:p>
        </p:txBody>
      </p:sp>
      <p:sp>
        <p:nvSpPr>
          <p:cNvPr id="3" name="TextBox 2">
            <a:extLst>
              <a:ext uri="{FF2B5EF4-FFF2-40B4-BE49-F238E27FC236}">
                <a16:creationId xmlns:a16="http://schemas.microsoft.com/office/drawing/2014/main" id="{4353D6A1-236C-140D-A430-89B7AC09AD37}"/>
              </a:ext>
            </a:extLst>
          </p:cNvPr>
          <p:cNvSpPr txBox="1"/>
          <p:nvPr/>
        </p:nvSpPr>
        <p:spPr>
          <a:xfrm>
            <a:off x="954741" y="2210586"/>
            <a:ext cx="2702859" cy="523220"/>
          </a:xfrm>
          <a:prstGeom prst="rect">
            <a:avLst/>
          </a:prstGeom>
          <a:noFill/>
        </p:spPr>
        <p:txBody>
          <a:bodyPr wrap="square" rtlCol="0">
            <a:spAutoFit/>
          </a:bodyPr>
          <a:lstStyle/>
          <a:p>
            <a:r>
              <a:rPr lang="en-US" sz="2800" b="1" dirty="0"/>
              <a:t>ADVANTAGE</a:t>
            </a:r>
            <a:endParaRPr lang="en-IN" dirty="0"/>
          </a:p>
        </p:txBody>
      </p:sp>
      <p:sp>
        <p:nvSpPr>
          <p:cNvPr id="5" name="TextBox 4">
            <a:extLst>
              <a:ext uri="{FF2B5EF4-FFF2-40B4-BE49-F238E27FC236}">
                <a16:creationId xmlns:a16="http://schemas.microsoft.com/office/drawing/2014/main" id="{6606A818-0043-9813-31D3-5C0FA0A8989A}"/>
              </a:ext>
            </a:extLst>
          </p:cNvPr>
          <p:cNvSpPr txBox="1"/>
          <p:nvPr/>
        </p:nvSpPr>
        <p:spPr>
          <a:xfrm>
            <a:off x="954741" y="2733806"/>
            <a:ext cx="10569388"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street light control circuit can be used in normal roads, highways, express ways etc.</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project can also be used in parking areas of malls, hotels, industrial lighting, etc. </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As the lights are automatically turned ON or OFF, huge amount of energy can be saved.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This system less costly, less installation and maintenance cost and more efficient as compared to the others system</a:t>
            </a:r>
            <a:r>
              <a:rPr lang="en-US" sz="2000" b="1"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sz="1600" dirty="0"/>
          </a:p>
        </p:txBody>
      </p:sp>
      <p:sp>
        <p:nvSpPr>
          <p:cNvPr id="6" name="TextBox 5">
            <a:extLst>
              <a:ext uri="{FF2B5EF4-FFF2-40B4-BE49-F238E27FC236}">
                <a16:creationId xmlns:a16="http://schemas.microsoft.com/office/drawing/2014/main" id="{D03E9257-7232-84BD-E435-01748199E0F0}"/>
              </a:ext>
            </a:extLst>
          </p:cNvPr>
          <p:cNvSpPr txBox="1"/>
          <p:nvPr/>
        </p:nvSpPr>
        <p:spPr>
          <a:xfrm>
            <a:off x="954741" y="4488132"/>
            <a:ext cx="3107765" cy="523220"/>
          </a:xfrm>
          <a:prstGeom prst="rect">
            <a:avLst/>
          </a:prstGeom>
          <a:noFill/>
        </p:spPr>
        <p:txBody>
          <a:bodyPr wrap="square" rtlCol="0">
            <a:spAutoFit/>
          </a:bodyPr>
          <a:lstStyle/>
          <a:p>
            <a:r>
              <a:rPr lang="en-US" sz="2800" b="1" dirty="0"/>
              <a:t>DISADVANTAGE</a:t>
            </a:r>
            <a:endParaRPr lang="en-IN" sz="2800" b="1" dirty="0"/>
          </a:p>
        </p:txBody>
      </p:sp>
      <p:sp>
        <p:nvSpPr>
          <p:cNvPr id="7" name="TextBox 6">
            <a:extLst>
              <a:ext uri="{FF2B5EF4-FFF2-40B4-BE49-F238E27FC236}">
                <a16:creationId xmlns:a16="http://schemas.microsoft.com/office/drawing/2014/main" id="{41EFE711-7076-2367-2CEB-71F969F2C31C}"/>
              </a:ext>
            </a:extLst>
          </p:cNvPr>
          <p:cNvSpPr txBox="1"/>
          <p:nvPr/>
        </p:nvSpPr>
        <p:spPr>
          <a:xfrm>
            <a:off x="993588" y="5150224"/>
            <a:ext cx="10369176"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This system can be used for only one way traffic. A highway might be covered by this system on dual system installation on both side.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Pole damage detection with the addition of suitable sensor can be implemented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0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445" y="884925"/>
            <a:ext cx="8761413" cy="706964"/>
          </a:xfrm>
        </p:spPr>
        <p:txBody>
          <a:bodyPr/>
          <a:lstStyle/>
          <a:p>
            <a:r>
              <a:rPr lang="en-IN" sz="4400" b="1" u="sng" dirty="0">
                <a:solidFill>
                  <a:schemeClr val="bg1">
                    <a:lumMod val="95000"/>
                  </a:schemeClr>
                </a:solidFill>
                <a:latin typeface="Arial Rounded MT Bold" panose="020F0704030504030204" pitchFamily="34" charset="0"/>
              </a:rPr>
              <a:t>CONCLUSION</a:t>
            </a:r>
          </a:p>
        </p:txBody>
      </p:sp>
      <p:sp>
        <p:nvSpPr>
          <p:cNvPr id="3" name="Content Placeholder 2"/>
          <p:cNvSpPr>
            <a:spLocks noGrp="1"/>
          </p:cNvSpPr>
          <p:nvPr>
            <p:ph idx="1"/>
          </p:nvPr>
        </p:nvSpPr>
        <p:spPr>
          <a:xfrm>
            <a:off x="386080" y="2265680"/>
            <a:ext cx="11348720" cy="4206240"/>
          </a:xfrm>
        </p:spPr>
        <p:txBody>
          <a:bodyPr>
            <a:noAutofit/>
          </a:bodyPr>
          <a:lstStyle/>
          <a:p>
            <a:pPr algn="just">
              <a:lnSpc>
                <a:spcPct val="150000"/>
              </a:lnSpc>
            </a:pPr>
            <a:r>
              <a:rPr lang="en-US" sz="2000" dirty="0">
                <a:latin typeface="Arial Rounded MT Bold" panose="020F0704030504030204" pitchFamily="34" charset="0"/>
              </a:rPr>
              <a:t>This project aims to find the soluti</a:t>
            </a:r>
            <a:r>
              <a:rPr lang="en-US" sz="2000" b="1" dirty="0">
                <a:latin typeface="Arial Rounded MT Bold" panose="020F0704030504030204" pitchFamily="34" charset="0"/>
              </a:rPr>
              <a:t>on</a:t>
            </a:r>
            <a:r>
              <a:rPr lang="en-US" sz="2000" dirty="0">
                <a:latin typeface="Arial Rounded MT Bold" panose="020F0704030504030204" pitchFamily="34" charset="0"/>
              </a:rPr>
              <a:t> of power consumption and manual working of the current system.</a:t>
            </a:r>
          </a:p>
          <a:p>
            <a:pPr algn="just">
              <a:lnSpc>
                <a:spcPct val="150000"/>
              </a:lnSpc>
            </a:pPr>
            <a:r>
              <a:rPr lang="en-US" sz="2000" dirty="0">
                <a:latin typeface="Arial Rounded MT Bold" panose="020F0704030504030204" pitchFamily="34" charset="0"/>
              </a:rPr>
              <a:t>As we have aimed this project is working as expected in both forms </a:t>
            </a:r>
            <a:r>
              <a:rPr lang="en-US" sz="2000" dirty="0" err="1">
                <a:latin typeface="Arial Rounded MT Bold" panose="020F0704030504030204" pitchFamily="34" charset="0"/>
              </a:rPr>
              <a:t>i.e</a:t>
            </a:r>
            <a:r>
              <a:rPr lang="en-US" sz="2000" dirty="0">
                <a:latin typeface="Arial Rounded MT Bold" panose="020F0704030504030204" pitchFamily="34" charset="0"/>
              </a:rPr>
              <a:t> in university roads and in streets.</a:t>
            </a:r>
          </a:p>
          <a:p>
            <a:pPr algn="just">
              <a:lnSpc>
                <a:spcPct val="150000"/>
              </a:lnSpc>
            </a:pPr>
            <a:r>
              <a:rPr lang="en-US" sz="2000" dirty="0">
                <a:latin typeface="Arial Rounded MT Bold" panose="020F0704030504030204" pitchFamily="34" charset="0"/>
              </a:rPr>
              <a:t>This system overcomes the drawback of current system of manual operation. </a:t>
            </a:r>
          </a:p>
          <a:p>
            <a:pPr algn="just">
              <a:lnSpc>
                <a:spcPct val="150000"/>
              </a:lnSpc>
            </a:pPr>
            <a:r>
              <a:rPr lang="en-US" sz="2000" dirty="0">
                <a:latin typeface="Arial Rounded MT Bold" panose="020F0704030504030204" pitchFamily="34" charset="0"/>
              </a:rPr>
              <a:t>The light remains OFF or in Dim state as long as the motion is not detected. Once the motion is detected the lights comes to ON or bright state.</a:t>
            </a:r>
          </a:p>
          <a:p>
            <a:pPr algn="just">
              <a:lnSpc>
                <a:spcPct val="150000"/>
              </a:lnSpc>
            </a:pPr>
            <a:r>
              <a:rPr lang="en-US" sz="2000" dirty="0">
                <a:latin typeface="Arial Rounded MT Bold" panose="020F0704030504030204" pitchFamily="34" charset="0"/>
              </a:rPr>
              <a:t>This system is solely made for using in a wide scale project. Also, it is very cheap.</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2336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08" y="833708"/>
            <a:ext cx="8761413" cy="706964"/>
          </a:xfrm>
        </p:spPr>
        <p:txBody>
          <a:bodyPr/>
          <a:lstStyle/>
          <a:p>
            <a:r>
              <a:rPr lang="en-IN" sz="4400" b="1" u="sng" dirty="0">
                <a:latin typeface="Arial Rounded MT Bold" panose="020F0704030504030204" pitchFamily="34" charset="0"/>
              </a:rPr>
              <a:t>REFERENCES</a:t>
            </a:r>
          </a:p>
        </p:txBody>
      </p:sp>
      <p:sp>
        <p:nvSpPr>
          <p:cNvPr id="3" name="Content Placeholder 2"/>
          <p:cNvSpPr>
            <a:spLocks noGrp="1"/>
          </p:cNvSpPr>
          <p:nvPr>
            <p:ph idx="1"/>
          </p:nvPr>
        </p:nvSpPr>
        <p:spPr>
          <a:xfrm>
            <a:off x="410547" y="2314250"/>
            <a:ext cx="11148007" cy="3685333"/>
          </a:xfrm>
        </p:spPr>
        <p:txBody>
          <a:bodyPr>
            <a:normAutofit/>
          </a:bodyPr>
          <a:lstStyle/>
          <a:p>
            <a:pPr algn="just"/>
            <a:r>
              <a:rPr lang="en-IN" sz="2000" dirty="0" err="1">
                <a:latin typeface="Times New Roman" panose="02020603050405020304" pitchFamily="18" charset="0"/>
                <a:cs typeface="Times New Roman" panose="02020603050405020304" pitchFamily="18" charset="0"/>
              </a:rPr>
              <a:t>Payal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Rodi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Leena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Chandrakar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Saylee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Ginde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Sivanantham</a:t>
            </a:r>
            <a:r>
              <a:rPr lang="en-IN" sz="2000" dirty="0">
                <a:latin typeface="Times New Roman" panose="02020603050405020304" pitchFamily="18" charset="0"/>
                <a:cs typeface="Times New Roman" panose="02020603050405020304" pitchFamily="18" charset="0"/>
              </a:rPr>
              <a:t> S and </a:t>
            </a:r>
            <a:r>
              <a:rPr lang="en-IN" sz="2000" dirty="0" err="1">
                <a:latin typeface="Times New Roman" panose="02020603050405020304" pitchFamily="18" charset="0"/>
                <a:cs typeface="Times New Roman" panose="02020603050405020304" pitchFamily="18" charset="0"/>
              </a:rPr>
              <a:t>Sivasankaran</a:t>
            </a:r>
            <a:r>
              <a:rPr lang="en-IN" sz="2000" dirty="0">
                <a:latin typeface="Times New Roman" panose="02020603050405020304" pitchFamily="18" charset="0"/>
                <a:cs typeface="Times New Roman" panose="02020603050405020304" pitchFamily="18" charset="0"/>
              </a:rPr>
              <a:t> K, “Energy Conservation using Automatic Lighting System using FPGA”, International </a:t>
            </a:r>
            <a:r>
              <a:rPr lang="en-IN" sz="2000" dirty="0" err="1">
                <a:latin typeface="Times New Roman" panose="02020603050405020304" pitchFamily="18" charset="0"/>
                <a:cs typeface="Times New Roman" panose="02020603050405020304" pitchFamily="18" charset="0"/>
              </a:rPr>
              <a:t>Confernece</a:t>
            </a:r>
            <a:r>
              <a:rPr lang="en-IN" sz="2000" dirty="0">
                <a:latin typeface="Times New Roman" panose="02020603050405020304" pitchFamily="18" charset="0"/>
                <a:cs typeface="Times New Roman" panose="02020603050405020304" pitchFamily="18" charset="0"/>
              </a:rPr>
              <a:t> on Green Engineering and Technologies, 2015.</a:t>
            </a:r>
          </a:p>
          <a:p>
            <a:pPr algn="just"/>
            <a:r>
              <a:rPr lang="en-IN" sz="2000" dirty="0">
                <a:latin typeface="Times New Roman" panose="02020603050405020304" pitchFamily="18" charset="0"/>
                <a:cs typeface="Times New Roman" panose="02020603050405020304" pitchFamily="18" charset="0"/>
              </a:rPr>
              <a:t>Deepak Kumar </a:t>
            </a:r>
            <a:r>
              <a:rPr lang="en-IN" sz="2000" dirty="0" err="1">
                <a:latin typeface="Times New Roman" panose="02020603050405020304" pitchFamily="18" charset="0"/>
                <a:cs typeface="Times New Roman" panose="02020603050405020304" pitchFamily="18" charset="0"/>
              </a:rPr>
              <a:t>Rath</a:t>
            </a:r>
            <a:r>
              <a:rPr lang="en-IN" sz="2000" dirty="0">
                <a:latin typeface="Times New Roman" panose="02020603050405020304" pitchFamily="18" charset="0"/>
                <a:cs typeface="Times New Roman" panose="02020603050405020304" pitchFamily="18" charset="0"/>
              </a:rPr>
              <a:t>,” Arduino Based: Smart Light Control System”, International Journal of Engineering Research and General Science Volume 4, March- April, 2016. </a:t>
            </a:r>
          </a:p>
          <a:p>
            <a:pPr algn="just"/>
            <a:r>
              <a:rPr lang="en-IN" sz="2000" dirty="0" err="1">
                <a:latin typeface="Times New Roman" panose="02020603050405020304" pitchFamily="18" charset="0"/>
                <a:cs typeface="Times New Roman" panose="02020603050405020304" pitchFamily="18" charset="0"/>
              </a:rPr>
              <a:t>Gouthami</a:t>
            </a:r>
            <a:r>
              <a:rPr lang="en-IN" sz="2000" dirty="0">
                <a:latin typeface="Times New Roman" panose="02020603050405020304" pitchFamily="18" charset="0"/>
                <a:cs typeface="Times New Roman" panose="02020603050405020304" pitchFamily="18" charset="0"/>
              </a:rPr>
              <a:t>. C, Santosh. C, A. </a:t>
            </a:r>
            <a:r>
              <a:rPr lang="en-IN" sz="2000" dirty="0" err="1">
                <a:latin typeface="Times New Roman" panose="02020603050405020304" pitchFamily="18" charset="0"/>
                <a:cs typeface="Times New Roman" panose="02020603050405020304" pitchFamily="18" charset="0"/>
              </a:rPr>
              <a:t>Pavan</a:t>
            </a:r>
            <a:r>
              <a:rPr lang="en-IN" sz="2000" dirty="0">
                <a:latin typeface="Times New Roman" panose="02020603050405020304" pitchFamily="18" charset="0"/>
                <a:cs typeface="Times New Roman" panose="02020603050405020304" pitchFamily="18" charset="0"/>
              </a:rPr>
              <a:t> Kumar, </a:t>
            </a:r>
            <a:r>
              <a:rPr lang="en-IN" sz="2000" dirty="0" err="1">
                <a:latin typeface="Times New Roman" panose="02020603050405020304" pitchFamily="18" charset="0"/>
                <a:cs typeface="Times New Roman" panose="02020603050405020304" pitchFamily="18" charset="0"/>
              </a:rPr>
              <a:t>Karthik</a:t>
            </a:r>
            <a:r>
              <a:rPr lang="en-IN" sz="2000" dirty="0">
                <a:latin typeface="Times New Roman" panose="02020603050405020304" pitchFamily="18" charset="0"/>
                <a:cs typeface="Times New Roman" panose="02020603050405020304" pitchFamily="18" charset="0"/>
              </a:rPr>
              <a:t>. A, and </a:t>
            </a:r>
            <a:r>
              <a:rPr lang="en-IN" sz="2000" dirty="0" err="1">
                <a:latin typeface="Times New Roman" panose="02020603050405020304" pitchFamily="18" charset="0"/>
                <a:cs typeface="Times New Roman" panose="02020603050405020304" pitchFamily="18" charset="0"/>
              </a:rPr>
              <a:t>Ramya.K.R</a:t>
            </a:r>
            <a:r>
              <a:rPr lang="en-IN" sz="2000" dirty="0">
                <a:latin typeface="Times New Roman" panose="02020603050405020304" pitchFamily="18" charset="0"/>
                <a:cs typeface="Times New Roman" panose="02020603050405020304" pitchFamily="18" charset="0"/>
              </a:rPr>
              <a:t>, “Design and Implementation of Automatic Street Light Control System using Light Dependent Resistor”, International Journal of Engineering Trends and Technology (IJETT) – Volume 35 Number 10 - May 2016.</a:t>
            </a:r>
          </a:p>
        </p:txBody>
      </p:sp>
    </p:spTree>
    <p:extLst>
      <p:ext uri="{BB962C8B-B14F-4D97-AF65-F5344CB8AC3E}">
        <p14:creationId xmlns:p14="http://schemas.microsoft.com/office/powerpoint/2010/main" val="38126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38" y="645890"/>
            <a:ext cx="8761413" cy="706964"/>
          </a:xfrm>
        </p:spPr>
        <p:txBody>
          <a:bodyPr/>
          <a:lstStyle/>
          <a:p>
            <a:pPr>
              <a:buSzPct val="138000"/>
            </a:pPr>
            <a:r>
              <a:rPr lang="en-IN" sz="4400" b="1" dirty="0">
                <a:latin typeface="Arial Rounded MT Bold" panose="020F0704030504030204" pitchFamily="34" charset="0"/>
              </a:rPr>
              <a:t>Contents</a:t>
            </a:r>
          </a:p>
        </p:txBody>
      </p:sp>
      <p:sp>
        <p:nvSpPr>
          <p:cNvPr id="3" name="Content Placeholder 2"/>
          <p:cNvSpPr>
            <a:spLocks noGrp="1"/>
          </p:cNvSpPr>
          <p:nvPr>
            <p:ph idx="1"/>
          </p:nvPr>
        </p:nvSpPr>
        <p:spPr>
          <a:xfrm>
            <a:off x="1105264" y="2579038"/>
            <a:ext cx="3907880" cy="2756314"/>
          </a:xfrm>
        </p:spPr>
        <p:txBody>
          <a:bodyPr>
            <a:noAutofit/>
          </a:bodyPr>
          <a:lstStyle/>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Component of Proposed system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
        <p:nvSpPr>
          <p:cNvPr id="4" name="TextBox 3">
            <a:extLst>
              <a:ext uri="{FF2B5EF4-FFF2-40B4-BE49-F238E27FC236}">
                <a16:creationId xmlns:a16="http://schemas.microsoft.com/office/drawing/2014/main" id="{CF5B43E1-7FDB-D26D-D253-FE59A7A4BE8D}"/>
              </a:ext>
            </a:extLst>
          </p:cNvPr>
          <p:cNvSpPr txBox="1"/>
          <p:nvPr/>
        </p:nvSpPr>
        <p:spPr>
          <a:xfrm>
            <a:off x="6212542" y="2689412"/>
            <a:ext cx="3907880" cy="2535566"/>
          </a:xfrm>
          <a:prstGeom prst="rect">
            <a:avLst/>
          </a:prstGeom>
          <a:noFill/>
        </p:spPr>
        <p:txBody>
          <a:bodyPr wrap="square" rtlCol="0">
            <a:spAutoFit/>
          </a:bodyPr>
          <a:lstStyle/>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Circuit diagram</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Outputs</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Advantage</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Disadvantage</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Conclusion</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197677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013" y="832586"/>
            <a:ext cx="8761413" cy="706964"/>
          </a:xfrm>
        </p:spPr>
        <p:txBody>
          <a:bodyPr/>
          <a:lstStyle/>
          <a:p>
            <a:r>
              <a:rPr lang="en-IN" sz="4400" b="1" u="sng" dirty="0">
                <a:latin typeface="Arial Rounded MT Bold" panose="020F0704030504030204" pitchFamily="34" charset="0"/>
              </a:rPr>
              <a:t>Abstract</a:t>
            </a:r>
          </a:p>
        </p:txBody>
      </p:sp>
      <p:sp>
        <p:nvSpPr>
          <p:cNvPr id="3" name="Content Placeholder 2"/>
          <p:cNvSpPr>
            <a:spLocks noGrp="1"/>
          </p:cNvSpPr>
          <p:nvPr>
            <p:ph idx="1"/>
          </p:nvPr>
        </p:nvSpPr>
        <p:spPr>
          <a:xfrm>
            <a:off x="443753" y="2449415"/>
            <a:ext cx="11266164" cy="3575999"/>
          </a:xfrm>
        </p:spPr>
        <p:txBody>
          <a:bodyPr>
            <a:normAutofit/>
          </a:bodyPr>
          <a:lstStyle/>
          <a:p>
            <a:pPr algn="just"/>
            <a:r>
              <a:rPr lang="en-US" dirty="0">
                <a:latin typeface="Arial Rounded MT Bold" panose="020F0704030504030204" pitchFamily="34" charset="0"/>
              </a:rPr>
              <a:t>This project aims at designing and executing the advanced development in embedded systems for energy saving of street lights.</a:t>
            </a:r>
          </a:p>
          <a:p>
            <a:pPr algn="just"/>
            <a:r>
              <a:rPr lang="en-US" dirty="0">
                <a:latin typeface="Arial Rounded MT Bold" panose="020F0704030504030204" pitchFamily="34" charset="0"/>
              </a:rPr>
              <a:t>Nowadays, human has become too busy, and is unable to find time even to switch the lights wherever not necessary.</a:t>
            </a:r>
          </a:p>
          <a:p>
            <a:pPr marL="0" indent="0" algn="just">
              <a:buNone/>
            </a:pPr>
            <a:endParaRPr lang="en-US" dirty="0"/>
          </a:p>
          <a:p>
            <a:pPr algn="just"/>
            <a:r>
              <a:rPr lang="en-US" dirty="0">
                <a:latin typeface="Arial Rounded MT Bold" panose="020F0704030504030204" pitchFamily="34" charset="0"/>
              </a:rPr>
              <a:t>The present system is like, the street lights will be switched on in the evening before the sun sets and they are switched off the next day morning after there is sufficient light on the roads.</a:t>
            </a:r>
          </a:p>
          <a:p>
            <a:pPr marL="0" indent="0" algn="just">
              <a:buNone/>
            </a:pPr>
            <a:endParaRPr lang="en-US" dirty="0"/>
          </a:p>
          <a:p>
            <a:pPr algn="just"/>
            <a:r>
              <a:rPr lang="en-US" dirty="0">
                <a:latin typeface="Arial Rounded MT Bold" panose="020F0704030504030204" pitchFamily="34" charset="0"/>
              </a:rPr>
              <a:t>Also, the manual operation of the lighting system is completely eliminated. </a:t>
            </a:r>
            <a:endParaRPr lang="en-IN" dirty="0">
              <a:latin typeface="Arial Rounded MT Bold" panose="020F07040305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24753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059" y="936433"/>
            <a:ext cx="3501023" cy="706964"/>
          </a:xfrm>
        </p:spPr>
        <p:txBody>
          <a:bodyPr/>
          <a:lstStyle/>
          <a:p>
            <a:r>
              <a:rPr lang="en-IN" sz="4400" u="sng" dirty="0">
                <a:latin typeface="Arial Rounded MT Bold" panose="020F0704030504030204" pitchFamily="34" charset="0"/>
              </a:rPr>
              <a:t>Introduction</a:t>
            </a:r>
            <a:r>
              <a:rPr lang="en-IN" sz="4400" dirty="0">
                <a:latin typeface="Arial Rounded MT Bold" panose="020F0704030504030204" pitchFamily="34" charset="0"/>
              </a:rPr>
              <a:t> </a:t>
            </a:r>
          </a:p>
        </p:txBody>
      </p:sp>
      <p:sp>
        <p:nvSpPr>
          <p:cNvPr id="3" name="Content Placeholder 2"/>
          <p:cNvSpPr>
            <a:spLocks noGrp="1"/>
          </p:cNvSpPr>
          <p:nvPr>
            <p:ph idx="1"/>
          </p:nvPr>
        </p:nvSpPr>
        <p:spPr>
          <a:xfrm>
            <a:off x="354564" y="2565149"/>
            <a:ext cx="11355353" cy="3356418"/>
          </a:xfrm>
        </p:spPr>
        <p:txBody>
          <a:bodyPr>
            <a:noAutofit/>
          </a:bodyPr>
          <a:lstStyle/>
          <a:p>
            <a:pPr algn="just">
              <a:lnSpc>
                <a:spcPct val="150000"/>
              </a:lnSpc>
            </a:pPr>
            <a:r>
              <a:rPr lang="en-US" dirty="0">
                <a:latin typeface="Arial Rounded MT Bold" panose="020F0704030504030204" pitchFamily="34" charset="0"/>
                <a:cs typeface="Times New Roman" panose="02020603050405020304" pitchFamily="18" charset="0"/>
              </a:rPr>
              <a:t>In our country, the corporation Street Light Consumes more power when roads are desolate. However with the importance for saving power and proper maintenance are leads to save the natural resources for the future.</a:t>
            </a:r>
          </a:p>
          <a:p>
            <a:pPr algn="just">
              <a:lnSpc>
                <a:spcPct val="150000"/>
              </a:lnSpc>
            </a:pPr>
            <a:r>
              <a:rPr lang="en-US" dirty="0">
                <a:latin typeface="Arial Rounded MT Bold" panose="020F0704030504030204" pitchFamily="34" charset="0"/>
                <a:cs typeface="Times New Roman" panose="02020603050405020304" pitchFamily="18" charset="0"/>
              </a:rPr>
              <a:t>A smart Street Light System can reduce the power of corporation Street Light for desolate roads.</a:t>
            </a:r>
          </a:p>
          <a:p>
            <a:pPr algn="just">
              <a:lnSpc>
                <a:spcPct val="150000"/>
              </a:lnSpc>
            </a:pPr>
            <a:r>
              <a:rPr lang="en-US" dirty="0">
                <a:latin typeface="Arial Rounded MT Bold" panose="020F0704030504030204" pitchFamily="34" charset="0"/>
                <a:cs typeface="Times New Roman" panose="02020603050405020304" pitchFamily="18" charset="0"/>
              </a:rPr>
              <a:t>In our project gives the solution to those problems. An Automatic Street Light System using IR Sensors for implement a system. The LDR (Light Dependent Resistor) Sensing the weather condition.</a:t>
            </a:r>
          </a:p>
          <a:p>
            <a:pPr algn="just">
              <a:lnSpc>
                <a:spcPct val="150000"/>
              </a:lnSpc>
            </a:pPr>
            <a:endParaRPr lang="en-IN" dirty="0">
              <a:latin typeface="Arial Rounded MT Bold" panose="020F07040305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279419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175" y="626316"/>
            <a:ext cx="6232849" cy="913234"/>
          </a:xfrm>
        </p:spPr>
        <p:txBody>
          <a:bodyPr/>
          <a:lstStyle/>
          <a:p>
            <a:r>
              <a:rPr lang="en-IN" sz="4400" u="sng" dirty="0" err="1">
                <a:latin typeface="Arial Rounded MT Bold" panose="020F0704030504030204" pitchFamily="34" charset="0"/>
              </a:rPr>
              <a:t>Existance</a:t>
            </a:r>
            <a:r>
              <a:rPr lang="en-IN" sz="4400" u="sng" dirty="0">
                <a:latin typeface="Arial Rounded MT Bold" panose="020F0704030504030204" pitchFamily="34" charset="0"/>
              </a:rPr>
              <a:t> System</a:t>
            </a:r>
          </a:p>
        </p:txBody>
      </p:sp>
      <p:sp>
        <p:nvSpPr>
          <p:cNvPr id="3" name="Content Placeholder 2"/>
          <p:cNvSpPr>
            <a:spLocks noGrp="1"/>
          </p:cNvSpPr>
          <p:nvPr>
            <p:ph idx="1"/>
          </p:nvPr>
        </p:nvSpPr>
        <p:spPr>
          <a:xfrm>
            <a:off x="438538" y="2397968"/>
            <a:ext cx="11271379" cy="3343926"/>
          </a:xfrm>
        </p:spPr>
        <p:txBody>
          <a:bodyPr>
            <a:noAutofit/>
          </a:bodyPr>
          <a:lstStyle/>
          <a:p>
            <a:pPr algn="just"/>
            <a:r>
              <a:rPr lang="en-US" sz="2000" dirty="0">
                <a:latin typeface="Arial Rounded MT Bold" panose="020F0704030504030204" pitchFamily="34" charset="0"/>
              </a:rPr>
              <a:t>The current system of street lights consists of manual controls which need Human intervention to work upon. </a:t>
            </a:r>
          </a:p>
          <a:p>
            <a:pPr marL="0" indent="0" algn="just">
              <a:buNone/>
            </a:pPr>
            <a:endParaRPr lang="en-US" sz="2000" dirty="0">
              <a:latin typeface="Arial Rounded MT Bold" panose="020F0704030504030204" pitchFamily="34" charset="0"/>
            </a:endParaRPr>
          </a:p>
          <a:p>
            <a:pPr algn="just"/>
            <a:r>
              <a:rPr lang="en-US" sz="2000" dirty="0">
                <a:latin typeface="Arial Rounded MT Bold" panose="020F0704030504030204" pitchFamily="34" charset="0"/>
              </a:rPr>
              <a:t>This cause the loss of energy due to manual control, or the use of outdated technology.</a:t>
            </a:r>
          </a:p>
          <a:p>
            <a:pPr marL="0" indent="0" algn="just">
              <a:buNone/>
            </a:pPr>
            <a:endParaRPr lang="en-US" sz="2000" dirty="0">
              <a:latin typeface="Arial Rounded MT Bold" panose="020F0704030504030204" pitchFamily="34" charset="0"/>
            </a:endParaRPr>
          </a:p>
          <a:p>
            <a:pPr algn="just"/>
            <a:r>
              <a:rPr lang="en-US" sz="2000" dirty="0">
                <a:latin typeface="Arial Rounded MT Bold" panose="020F0704030504030204" pitchFamily="34" charset="0"/>
              </a:rPr>
              <a:t>Due to manual system one needs to turn the street lights ON or there is a time allotted during which the intensity of the system keeps on high and then turns the lights OFF when the sun rises up.   </a:t>
            </a:r>
            <a:endParaRPr lang="en-IN" sz="2000" dirty="0">
              <a:latin typeface="Arial Rounded MT Bold" panose="020F07040305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353670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125" y="945676"/>
            <a:ext cx="8761413" cy="706964"/>
          </a:xfrm>
        </p:spPr>
        <p:txBody>
          <a:bodyPr/>
          <a:lstStyle/>
          <a:p>
            <a:r>
              <a:rPr lang="en-IN" sz="4400" u="sng" dirty="0">
                <a:latin typeface="Arial Rounded MT Bold" panose="020F0704030504030204" pitchFamily="34" charset="0"/>
              </a:rPr>
              <a:t>PROPOSED SYSTEM</a:t>
            </a:r>
          </a:p>
        </p:txBody>
      </p:sp>
      <p:sp>
        <p:nvSpPr>
          <p:cNvPr id="3" name="Content Placeholder 2"/>
          <p:cNvSpPr>
            <a:spLocks noGrp="1"/>
          </p:cNvSpPr>
          <p:nvPr>
            <p:ph idx="1"/>
          </p:nvPr>
        </p:nvSpPr>
        <p:spPr>
          <a:xfrm>
            <a:off x="567125" y="2599673"/>
            <a:ext cx="11285102" cy="3514357"/>
          </a:xfrm>
        </p:spPr>
        <p:txBody>
          <a:bodyPr>
            <a:normAutofit/>
          </a:bodyPr>
          <a:lstStyle/>
          <a:p>
            <a:r>
              <a:rPr lang="en-US" dirty="0">
                <a:latin typeface="Arial Rounded MT Bold" panose="020F0704030504030204" pitchFamily="34" charset="0"/>
              </a:rPr>
              <a:t>This can be done by creating a new system which is Automated, Energy conserving and cheap. </a:t>
            </a:r>
          </a:p>
          <a:p>
            <a:r>
              <a:rPr lang="en-US" dirty="0">
                <a:latin typeface="Arial Rounded MT Bold" panose="020F0704030504030204" pitchFamily="34" charset="0"/>
              </a:rPr>
              <a:t>This system will eliminate the system of manual control as the system will cause to light up when the ultrasonic value become less than our defined value. </a:t>
            </a:r>
          </a:p>
          <a:p>
            <a:r>
              <a:rPr lang="en-US" dirty="0">
                <a:latin typeface="Arial Rounded MT Bold" panose="020F0704030504030204" pitchFamily="34" charset="0"/>
              </a:rPr>
              <a:t>Also, the light will automatically switch OFF when detected value of ultrasonic become greater than the defined value.</a:t>
            </a:r>
          </a:p>
          <a:p>
            <a:r>
              <a:rPr lang="en-US" dirty="0">
                <a:latin typeface="Arial Rounded MT Bold" panose="020F0704030504030204" pitchFamily="34" charset="0"/>
              </a:rPr>
              <a:t>If the motion is detected here the intensity of light become greater for the particular time interval.  </a:t>
            </a:r>
            <a:endParaRPr lang="en-IN" dirty="0">
              <a:latin typeface="Arial Rounded MT Bold" panose="020F0704030504030204" pitchFamily="34" charset="0"/>
            </a:endParaRPr>
          </a:p>
          <a:p>
            <a:r>
              <a:rPr lang="en-US" dirty="0">
                <a:latin typeface="Arial Rounded MT Bold" panose="020F0704030504030204" pitchFamily="34" charset="0"/>
              </a:rPr>
              <a:t>If our system found wastage of light in roads then the whole system are dim.</a:t>
            </a:r>
            <a:endParaRPr lang="en-IN" dirty="0">
              <a:latin typeface="Arial Rounded MT Bold" panose="020F0704030504030204" pitchFamily="34" charset="0"/>
            </a:endParaRPr>
          </a:p>
        </p:txBody>
      </p:sp>
    </p:spTree>
    <p:extLst>
      <p:ext uri="{BB962C8B-B14F-4D97-AF65-F5344CB8AC3E}">
        <p14:creationId xmlns:p14="http://schemas.microsoft.com/office/powerpoint/2010/main" val="345340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u="sng" dirty="0">
                <a:latin typeface="Arial Rounded MT Bold" panose="020F0704030504030204" pitchFamily="34" charset="0"/>
              </a:rPr>
              <a:t>Components</a:t>
            </a:r>
          </a:p>
        </p:txBody>
      </p:sp>
      <p:sp>
        <p:nvSpPr>
          <p:cNvPr id="3" name="Content Placeholder 2"/>
          <p:cNvSpPr>
            <a:spLocks noGrp="1"/>
          </p:cNvSpPr>
          <p:nvPr>
            <p:ph sz="half" idx="1"/>
          </p:nvPr>
        </p:nvSpPr>
        <p:spPr>
          <a:xfrm>
            <a:off x="557795" y="2603499"/>
            <a:ext cx="4825158" cy="3416301"/>
          </a:xfrm>
        </p:spPr>
        <p:txBody>
          <a:bodyPr>
            <a:normAutofit/>
          </a:bodyPr>
          <a:lstStyle/>
          <a:p>
            <a:pPr marL="0" indent="0">
              <a:buClr>
                <a:schemeClr val="tx1">
                  <a:lumMod val="95000"/>
                  <a:lumOff val="5000"/>
                </a:schemeClr>
              </a:buClr>
              <a:buSzPct val="100000"/>
              <a:buNone/>
            </a:pPr>
            <a:r>
              <a:rPr lang="en-IN" sz="3200" dirty="0">
                <a:solidFill>
                  <a:schemeClr val="tx1">
                    <a:lumMod val="95000"/>
                    <a:lumOff val="5000"/>
                  </a:schemeClr>
                </a:solidFill>
                <a:latin typeface="Arial Black" panose="020B0A04020102020204" pitchFamily="34" charset="0"/>
                <a:cs typeface="Times New Roman" panose="02020603050405020304" pitchFamily="18" charset="0"/>
              </a:rPr>
              <a:t>  Hardware </a:t>
            </a: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Arduino Mega</a:t>
            </a: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IR Sensor</a:t>
            </a: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LDR</a:t>
            </a: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LED</a:t>
            </a:r>
          </a:p>
        </p:txBody>
      </p:sp>
      <p:sp>
        <p:nvSpPr>
          <p:cNvPr id="5" name="Content Placeholder 4"/>
          <p:cNvSpPr>
            <a:spLocks noGrp="1"/>
          </p:cNvSpPr>
          <p:nvPr>
            <p:ph sz="half" idx="2"/>
          </p:nvPr>
        </p:nvSpPr>
        <p:spPr/>
        <p:txBody>
          <a:bodyPr>
            <a:normAutofit/>
          </a:bodyPr>
          <a:lstStyle/>
          <a:p>
            <a:pPr marL="0" indent="0">
              <a:buNone/>
            </a:pPr>
            <a:r>
              <a:rPr lang="en-IN" sz="3600" dirty="0">
                <a:solidFill>
                  <a:schemeClr val="tx1">
                    <a:lumMod val="95000"/>
                    <a:lumOff val="5000"/>
                  </a:schemeClr>
                </a:solidFill>
                <a:latin typeface="Arial Black" panose="020B0A04020102020204" pitchFamily="34" charset="0"/>
              </a:rPr>
              <a:t>  Software</a:t>
            </a:r>
          </a:p>
          <a:p>
            <a:pPr marL="457200" indent="-457200">
              <a:buClr>
                <a:schemeClr val="tx1">
                  <a:lumMod val="95000"/>
                  <a:lumOff val="5000"/>
                </a:schemeClr>
              </a:buClr>
              <a:buFont typeface="+mj-lt"/>
              <a:buAutoNum type="arabicPeriod"/>
            </a:pPr>
            <a:r>
              <a:rPr lang="en-IN" sz="2000" dirty="0">
                <a:solidFill>
                  <a:schemeClr val="tx1">
                    <a:lumMod val="95000"/>
                    <a:lumOff val="5000"/>
                  </a:schemeClr>
                </a:solidFill>
                <a:latin typeface="Arial Black" panose="020B0A04020102020204" pitchFamily="34" charset="0"/>
              </a:rPr>
              <a:t>Embedded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110007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76457" y="457199"/>
            <a:ext cx="3727186" cy="606490"/>
          </a:xfrm>
        </p:spPr>
        <p:txBody>
          <a:bodyPr/>
          <a:lstStyle/>
          <a:p>
            <a:r>
              <a:rPr lang="en-US" sz="3200" b="1" dirty="0">
                <a:solidFill>
                  <a:schemeClr val="bg1"/>
                </a:solidFill>
                <a:latin typeface="Times New Roman" panose="02020603050405020304" pitchFamily="18" charset="0"/>
                <a:cs typeface="Times New Roman" panose="02020603050405020304" pitchFamily="18" charset="0"/>
              </a:rPr>
              <a:t> ARDUINO MEGA</a:t>
            </a:r>
            <a:endParaRPr lang="en-IN" sz="3200" dirty="0">
              <a:solidFill>
                <a:schemeClr val="bg1"/>
              </a:solidFill>
            </a:endParaRPr>
          </a:p>
        </p:txBody>
      </p:sp>
      <p:sp>
        <p:nvSpPr>
          <p:cNvPr id="6" name="Rectangle 5"/>
          <p:cNvSpPr/>
          <p:nvPr/>
        </p:nvSpPr>
        <p:spPr>
          <a:xfrm>
            <a:off x="1041919" y="1245496"/>
            <a:ext cx="6730482" cy="3970318"/>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Arduino mega is a microcontroller board based on the ATmega2560. It has 54 digital input/output pins (of which 6 can be used as PWM outputs),16  analog inputs, a 16MHz quartz crystal, a USB connection, a power jack, an ICSP header and a reset button. It contains everything needed to support the microcontroller.</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832" y="457199"/>
            <a:ext cx="3163077" cy="1080355"/>
          </a:xfrm>
          <a:prstGeom prst="rect">
            <a:avLst/>
          </a:prstGeom>
        </p:spPr>
      </p:pic>
      <p:pic>
        <p:nvPicPr>
          <p:cNvPr id="8" name="Picture 7">
            <a:extLst>
              <a:ext uri="{FF2B5EF4-FFF2-40B4-BE49-F238E27FC236}">
                <a16:creationId xmlns:a16="http://schemas.microsoft.com/office/drawing/2014/main" id="{F8BC0682-2302-4568-A57D-5279E41642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19661" y="2464903"/>
            <a:ext cx="3411302" cy="1753673"/>
          </a:xfrm>
          <a:prstGeom prst="rect">
            <a:avLst/>
          </a:prstGeom>
          <a:noFill/>
          <a:ln>
            <a:noFill/>
          </a:ln>
        </p:spPr>
      </p:pic>
    </p:spTree>
    <p:extLst>
      <p:ext uri="{BB962C8B-B14F-4D97-AF65-F5344CB8AC3E}">
        <p14:creationId xmlns:p14="http://schemas.microsoft.com/office/powerpoint/2010/main" val="368363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755" y="392230"/>
            <a:ext cx="4667347" cy="792757"/>
          </a:xfrm>
        </p:spPr>
        <p:txBody>
          <a:bodyPr/>
          <a:lstStyle/>
          <a:p>
            <a:r>
              <a:rPr lang="en-IN" sz="3600" b="1" dirty="0"/>
              <a:t>IR-Sensor</a:t>
            </a:r>
          </a:p>
        </p:txBody>
      </p:sp>
      <p:sp>
        <p:nvSpPr>
          <p:cNvPr id="3" name="Subtitle 2"/>
          <p:cNvSpPr>
            <a:spLocks noGrp="1"/>
          </p:cNvSpPr>
          <p:nvPr>
            <p:ph type="subTitle" idx="1"/>
          </p:nvPr>
        </p:nvSpPr>
        <p:spPr>
          <a:xfrm>
            <a:off x="483151" y="1707502"/>
            <a:ext cx="6897363" cy="4099249"/>
          </a:xfrm>
        </p:spPr>
        <p:txBody>
          <a:bodyPr>
            <a:noAutofit/>
          </a:bodyPr>
          <a:lstStyle/>
          <a:p>
            <a:pPr marL="285750" indent="-285750" algn="just">
              <a:buFont typeface="Wingdings" panose="05000000000000000000" pitchFamily="2" charset="2"/>
              <a:buChar char="q"/>
            </a:pPr>
            <a:r>
              <a:rPr lang="en-US" sz="2200" cap="none" dirty="0">
                <a:solidFill>
                  <a:schemeClr val="bg1">
                    <a:lumMod val="95000"/>
                  </a:schemeClr>
                </a:solidFill>
                <a:latin typeface="Times New Roman" panose="02020603050405020304" pitchFamily="18" charset="0"/>
                <a:cs typeface="Times New Roman" panose="02020603050405020304" pitchFamily="18" charset="0"/>
              </a:rPr>
              <a:t>An infrared sensor is an electronic device that emits in order to sense some aspects of the surroundings. </a:t>
            </a:r>
          </a:p>
          <a:p>
            <a:pPr marL="285750" indent="-285750" algn="just">
              <a:buFont typeface="Wingdings" panose="05000000000000000000" pitchFamily="2" charset="2"/>
              <a:buChar char="q"/>
            </a:pPr>
            <a:r>
              <a:rPr lang="en-US" sz="2200" cap="none" dirty="0">
                <a:solidFill>
                  <a:schemeClr val="bg1">
                    <a:lumMod val="95000"/>
                  </a:schemeClr>
                </a:solidFill>
                <a:latin typeface="Times New Roman" panose="02020603050405020304" pitchFamily="18" charset="0"/>
                <a:cs typeface="Times New Roman" panose="02020603050405020304" pitchFamily="18" charset="0"/>
              </a:rPr>
              <a:t>An IR sensor can measure the heat of an object as well as detects the motion as well as the presence of an object due to intervention or interruption. </a:t>
            </a:r>
          </a:p>
          <a:p>
            <a:pPr marL="285750" indent="-285750" algn="just">
              <a:buFont typeface="Wingdings" panose="05000000000000000000" pitchFamily="2" charset="2"/>
              <a:buChar char="q"/>
            </a:pPr>
            <a:r>
              <a:rPr lang="en-US" sz="2200" cap="none" dirty="0">
                <a:solidFill>
                  <a:schemeClr val="bg1">
                    <a:lumMod val="95000"/>
                  </a:schemeClr>
                </a:solidFill>
                <a:latin typeface="Times New Roman" panose="02020603050405020304" pitchFamily="18" charset="0"/>
                <a:cs typeface="Times New Roman" panose="02020603050405020304" pitchFamily="18" charset="0"/>
              </a:rPr>
              <a:t>These type of sensors measure only infrared radiation, rather than emitting it that is called as a passive </a:t>
            </a:r>
            <a:r>
              <a:rPr lang="en-US" sz="2200" cap="none" dirty="0" err="1">
                <a:solidFill>
                  <a:schemeClr val="bg1">
                    <a:lumMod val="95000"/>
                  </a:schemeClr>
                </a:solidFill>
                <a:latin typeface="Times New Roman" panose="02020603050405020304" pitchFamily="18" charset="0"/>
                <a:cs typeface="Times New Roman" panose="02020603050405020304" pitchFamily="18" charset="0"/>
              </a:rPr>
              <a:t>ir</a:t>
            </a:r>
            <a:r>
              <a:rPr lang="en-US" sz="2200" cap="none" dirty="0">
                <a:solidFill>
                  <a:schemeClr val="bg1">
                    <a:lumMod val="95000"/>
                  </a:schemeClr>
                </a:solidFill>
                <a:latin typeface="Times New Roman" panose="02020603050405020304" pitchFamily="18" charset="0"/>
                <a:cs typeface="Times New Roman" panose="02020603050405020304" pitchFamily="18" charset="0"/>
              </a:rPr>
              <a:t> sensor. </a:t>
            </a:r>
          </a:p>
          <a:p>
            <a:pPr marL="285750" indent="-285750" algn="just">
              <a:buFont typeface="Wingdings" panose="05000000000000000000" pitchFamily="2" charset="2"/>
              <a:buChar char="q"/>
            </a:pPr>
            <a:r>
              <a:rPr lang="en-US" sz="2200" cap="none" dirty="0">
                <a:solidFill>
                  <a:schemeClr val="bg1">
                    <a:lumMod val="95000"/>
                  </a:schemeClr>
                </a:solidFill>
                <a:latin typeface="Times New Roman" panose="02020603050405020304" pitchFamily="18" charset="0"/>
                <a:cs typeface="Times New Roman" panose="02020603050405020304" pitchFamily="18" charset="0"/>
              </a:rPr>
              <a:t>Usually in the infrared spectrum, all the objects radiate some form of thermal radiations. These types of radiations are invisible to our eyes that can be detected by an infrared sensor</a:t>
            </a:r>
            <a:r>
              <a:rPr lang="en-US" sz="2200" dirty="0">
                <a:solidFill>
                  <a:schemeClr val="bg1">
                    <a:lumMod val="95000"/>
                  </a:schemeClr>
                </a:solidFill>
                <a:latin typeface="Times New Roman" panose="02020603050405020304" pitchFamily="18" charset="0"/>
                <a:cs typeface="Times New Roman" panose="02020603050405020304" pitchFamily="18" charset="0"/>
              </a:rPr>
              <a:t>.</a:t>
            </a:r>
            <a:endParaRPr lang="en-IN" sz="2200"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407" y="2015411"/>
            <a:ext cx="3610945" cy="29611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3815011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722</TotalTime>
  <Words>1147</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Arial Black</vt:lpstr>
      <vt:lpstr>Arial Rounded MT Bold</vt:lpstr>
      <vt:lpstr>Century Gothic</vt:lpstr>
      <vt:lpstr>Times New Roman</vt:lpstr>
      <vt:lpstr>Wingdings</vt:lpstr>
      <vt:lpstr>Wingdings 3</vt:lpstr>
      <vt:lpstr>Ion Boardroom</vt:lpstr>
      <vt:lpstr> INTRA Department  PROJECT  on AUTOMATIC STREET LIGHT CONTROL</vt:lpstr>
      <vt:lpstr>Contents</vt:lpstr>
      <vt:lpstr>Abstract</vt:lpstr>
      <vt:lpstr>Introduction </vt:lpstr>
      <vt:lpstr>Existance System</vt:lpstr>
      <vt:lpstr>PROPOSED SYSTEM</vt:lpstr>
      <vt:lpstr>Components</vt:lpstr>
      <vt:lpstr> ARDUINO MEGA</vt:lpstr>
      <vt:lpstr>IR-Sensor</vt:lpstr>
      <vt:lpstr>Light dependent resistor(LDR)</vt:lpstr>
      <vt:lpstr>Light Emitting Diode (LED)</vt:lpstr>
      <vt:lpstr>Circuit  Diagram </vt:lpstr>
      <vt:lpstr>PowerPoint Presentation</vt:lpstr>
      <vt:lpstr>PowerPoint Presentation</vt:lpstr>
      <vt:lpstr>ADVANTAGE AND DISADVANTAGE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Movement Based Street Lights Project</dc:title>
  <dc:creator>Monu</dc:creator>
  <cp:lastModifiedBy>Nitish Kumar</cp:lastModifiedBy>
  <cp:revision>119</cp:revision>
  <dcterms:created xsi:type="dcterms:W3CDTF">2022-04-27T08:41:40Z</dcterms:created>
  <dcterms:modified xsi:type="dcterms:W3CDTF">2022-12-16T19:09:13Z</dcterms:modified>
</cp:coreProperties>
</file>