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3" r:id="rId1"/>
  </p:sldMasterIdLst>
  <p:sldIdLst>
    <p:sldId id="256" r:id="rId2"/>
    <p:sldId id="259" r:id="rId3"/>
    <p:sldId id="260" r:id="rId4"/>
    <p:sldId id="257" r:id="rId5"/>
    <p:sldId id="272" r:id="rId6"/>
    <p:sldId id="258" r:id="rId7"/>
    <p:sldId id="273" r:id="rId8"/>
    <p:sldId id="264" r:id="rId9"/>
    <p:sldId id="267" r:id="rId10"/>
    <p:sldId id="268" r:id="rId11"/>
    <p:sldId id="269" r:id="rId12"/>
    <p:sldId id="271" r:id="rId13"/>
    <p:sldId id="274" r:id="rId14"/>
    <p:sldId id="275" r:id="rId15"/>
    <p:sldId id="262" r:id="rId16"/>
    <p:sldId id="277" r:id="rId17"/>
    <p:sldId id="265" r:id="rId18"/>
    <p:sldId id="266"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p:scale>
          <a:sx n="100" d="100"/>
          <a:sy n="100" d="100"/>
        </p:scale>
        <p:origin x="-48" y="-3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ish Kumar" userId="2b4f592c6a15cb46" providerId="LiveId" clId="{96A9D8BF-7ABD-4FB9-8FC5-424C45D76740}"/>
    <pc:docChg chg="undo custSel addSld modSld">
      <pc:chgData name="Nitish Kumar" userId="2b4f592c6a15cb46" providerId="LiveId" clId="{96A9D8BF-7ABD-4FB9-8FC5-424C45D76740}" dt="2022-10-28T09:57:12.572" v="3" actId="680"/>
      <pc:docMkLst>
        <pc:docMk/>
      </pc:docMkLst>
      <pc:sldChg chg="modSp mod">
        <pc:chgData name="Nitish Kumar" userId="2b4f592c6a15cb46" providerId="LiveId" clId="{96A9D8BF-7ABD-4FB9-8FC5-424C45D76740}" dt="2022-10-28T09:34:51.089" v="2" actId="5793"/>
        <pc:sldMkLst>
          <pc:docMk/>
          <pc:sldMk cId="1976771875" sldId="259"/>
        </pc:sldMkLst>
        <pc:spChg chg="mod">
          <ac:chgData name="Nitish Kumar" userId="2b4f592c6a15cb46" providerId="LiveId" clId="{96A9D8BF-7ABD-4FB9-8FC5-424C45D76740}" dt="2022-10-28T09:34:51.089" v="2" actId="5793"/>
          <ac:spMkLst>
            <pc:docMk/>
            <pc:sldMk cId="1976771875" sldId="259"/>
            <ac:spMk id="3" creationId="{00000000-0000-0000-0000-000000000000}"/>
          </ac:spMkLst>
        </pc:spChg>
      </pc:sldChg>
      <pc:sldChg chg="new">
        <pc:chgData name="Nitish Kumar" userId="2b4f592c6a15cb46" providerId="LiveId" clId="{96A9D8BF-7ABD-4FB9-8FC5-424C45D76740}" dt="2022-10-28T09:57:12.572" v="3" actId="680"/>
        <pc:sldMkLst>
          <pc:docMk/>
          <pc:sldMk cId="3543228012" sldId="278"/>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smtClean="0"/>
              <a:pPr/>
              <a:t>10/31/2022</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2342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0F4739-9812-4A9F-890D-2AD6BA5F6EE8}" type="datetimeFigureOut">
              <a:rPr lang="en-US" smtClean="0"/>
              <a:t>10/31/2022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6340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8845AC5-A3F8-44AA-BA8F-596CDCC976D3}" type="datetimeFigureOut">
              <a:rPr lang="en-US" smtClean="0"/>
              <a:t>10/31/2022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098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873B183-A821-4095-A363-9EC968635539}" type="datetimeFigureOut">
              <a:rPr lang="en-US" smtClean="0"/>
              <a:t>10/31/2022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3983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4D01B4-0AA5-45E6-B2E6-5FA4078AEBCF}" type="datetimeFigureOut">
              <a:rPr lang="en-US" smtClean="0"/>
              <a:t>10/31/2022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0104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smtClean="0"/>
              <a:t>10/31/2022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14918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smtClean="0"/>
              <a:t>10/31/2022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23147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smtClean="0"/>
              <a:t>10/31/2022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10773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smtClean="0"/>
              <a:t>10/31/2022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2786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smtClean="0"/>
              <a:t>10/31/2022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505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AA073D-A903-47F8-8D16-77642FB0DF1F}" type="datetimeFigureOut">
              <a:rPr lang="en-US" smtClean="0"/>
              <a:t>10/31/2022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0774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smtClean="0"/>
              <a:t>10/31/2022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3316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smtClean="0"/>
              <a:t>10/31/2022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8359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smtClean="0"/>
              <a:t>10/31/2022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0216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smtClean="0"/>
              <a:t>10/31/2022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8606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665CEB-0076-4E37-B880-BCEA9784DE0A}" type="datetimeFigureOut">
              <a:rPr lang="en-US" smtClean="0"/>
              <a:t>10/31/2022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3377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149E5E-3896-4118-99A7-7B85668F1C5E}" type="datetimeFigureOut">
              <a:rPr lang="en-US" smtClean="0"/>
              <a:t>10/31/2022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1247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smtClean="0"/>
              <a:t>10/31/2022</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6202398"/>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5.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6840" y="403212"/>
            <a:ext cx="3163077" cy="1080355"/>
          </a:xfrm>
          <a:prstGeom prst="rect">
            <a:avLst/>
          </a:prstGeom>
        </p:spPr>
      </p:pic>
      <p:sp>
        <p:nvSpPr>
          <p:cNvPr id="2" name="Title 1"/>
          <p:cNvSpPr>
            <a:spLocks noGrp="1"/>
          </p:cNvSpPr>
          <p:nvPr>
            <p:ph type="ctrTitle"/>
          </p:nvPr>
        </p:nvSpPr>
        <p:spPr>
          <a:xfrm>
            <a:off x="864517" y="943389"/>
            <a:ext cx="7682323" cy="2939143"/>
          </a:xfrm>
        </p:spPr>
        <p:txBody>
          <a:bodyPr/>
          <a:lstStyle/>
          <a:p>
            <a:pPr algn="ctr"/>
            <a:br>
              <a:rPr lang="en-IN" sz="4800" b="1" dirty="0">
                <a:solidFill>
                  <a:schemeClr val="accent2">
                    <a:lumMod val="40000"/>
                    <a:lumOff val="60000"/>
                  </a:schemeClr>
                </a:solidFill>
                <a:latin typeface="Algerian" panose="04020705040A02060702" pitchFamily="82" charset="0"/>
              </a:rPr>
            </a:br>
            <a:r>
              <a:rPr lang="en-IN" sz="4800" b="1" dirty="0" err="1">
                <a:solidFill>
                  <a:schemeClr val="bg1"/>
                </a:solidFill>
                <a:latin typeface="Algerian" panose="04020705040A02060702" pitchFamily="82" charset="0"/>
              </a:rPr>
              <a:t>INTer</a:t>
            </a:r>
            <a:r>
              <a:rPr lang="en-IN" sz="4800" b="1" dirty="0">
                <a:solidFill>
                  <a:schemeClr val="bg1"/>
                </a:solidFill>
                <a:latin typeface="Algerian" panose="04020705040A02060702" pitchFamily="82" charset="0"/>
              </a:rPr>
              <a:t> Department  PROJECT </a:t>
            </a:r>
            <a:br>
              <a:rPr lang="en-IN" sz="4800" b="1" dirty="0">
                <a:solidFill>
                  <a:schemeClr val="accent2">
                    <a:lumMod val="40000"/>
                    <a:lumOff val="60000"/>
                  </a:schemeClr>
                </a:solidFill>
                <a:latin typeface="Algerian" panose="04020705040A02060702" pitchFamily="82" charset="0"/>
              </a:rPr>
            </a:br>
            <a:r>
              <a:rPr lang="en-IN" sz="3200" b="1" dirty="0">
                <a:solidFill>
                  <a:schemeClr val="bg1"/>
                </a:solidFill>
                <a:latin typeface="Algerian" panose="04020705040A02060702" pitchFamily="82" charset="0"/>
              </a:rPr>
              <a:t>on</a:t>
            </a:r>
            <a:br>
              <a:rPr lang="en-IN" sz="4800" b="1" dirty="0">
                <a:solidFill>
                  <a:schemeClr val="accent2">
                    <a:lumMod val="40000"/>
                    <a:lumOff val="60000"/>
                  </a:schemeClr>
                </a:solidFill>
                <a:latin typeface="Algerian" panose="04020705040A02060702" pitchFamily="82" charset="0"/>
              </a:rPr>
            </a:br>
            <a:r>
              <a:rPr lang="en-IN" sz="4800" b="1" dirty="0">
                <a:solidFill>
                  <a:srgbClr val="FFFF00"/>
                </a:solidFill>
                <a:latin typeface="Algerian" panose="04020705040A02060702" pitchFamily="82" charset="0"/>
              </a:rPr>
              <a:t>AUTOMATIC STREET LIGHT </a:t>
            </a:r>
            <a:r>
              <a:rPr lang="en-IN" sz="4800" b="1" dirty="0" err="1">
                <a:solidFill>
                  <a:srgbClr val="FFFF00"/>
                </a:solidFill>
                <a:latin typeface="Algerian" panose="04020705040A02060702" pitchFamily="82" charset="0"/>
              </a:rPr>
              <a:t>CONTROLler</a:t>
            </a:r>
            <a:endParaRPr lang="en-IN" sz="4800" dirty="0">
              <a:solidFill>
                <a:srgbClr val="FFFF00"/>
              </a:solidFill>
              <a:latin typeface="Algerian" panose="04020705040A02060702" pitchFamily="82" charset="0"/>
            </a:endParaRPr>
          </a:p>
        </p:txBody>
      </p:sp>
      <p:sp>
        <p:nvSpPr>
          <p:cNvPr id="4" name="Rectangle 3"/>
          <p:cNvSpPr/>
          <p:nvPr/>
        </p:nvSpPr>
        <p:spPr>
          <a:xfrm>
            <a:off x="557796" y="4018775"/>
            <a:ext cx="4705519" cy="1754326"/>
          </a:xfrm>
          <a:prstGeom prst="rect">
            <a:avLst/>
          </a:prstGeom>
        </p:spPr>
        <p:txBody>
          <a:bodyPr wrap="none">
            <a:spAutoFit/>
          </a:bodyPr>
          <a:lstStyle/>
          <a:p>
            <a:endParaRPr lang="en-IN" dirty="0">
              <a:solidFill>
                <a:schemeClr val="accent2">
                  <a:lumMod val="40000"/>
                  <a:lumOff val="60000"/>
                </a:schemeClr>
              </a:solidFill>
              <a:latin typeface="Arial Black" panose="020B0A04020102020204" pitchFamily="34" charset="0"/>
            </a:endParaRPr>
          </a:p>
          <a:p>
            <a:r>
              <a:rPr lang="en-IN" dirty="0">
                <a:solidFill>
                  <a:schemeClr val="accent2">
                    <a:lumMod val="40000"/>
                    <a:lumOff val="60000"/>
                  </a:schemeClr>
                </a:solidFill>
                <a:latin typeface="Arial Black" panose="020B0A04020102020204" pitchFamily="34" charset="0"/>
              </a:rPr>
              <a:t>Under The Esteemed Guidance Of :-</a:t>
            </a:r>
          </a:p>
          <a:p>
            <a:endParaRPr lang="en-IN" dirty="0">
              <a:solidFill>
                <a:schemeClr val="accent2">
                  <a:lumMod val="40000"/>
                  <a:lumOff val="60000"/>
                </a:schemeClr>
              </a:solidFill>
              <a:latin typeface="Arial Black" panose="020B0A04020102020204" pitchFamily="34" charset="0"/>
            </a:endParaRPr>
          </a:p>
          <a:p>
            <a:r>
              <a:rPr lang="en-IN" dirty="0">
                <a:solidFill>
                  <a:schemeClr val="accent2">
                    <a:lumMod val="40000"/>
                    <a:lumOff val="60000"/>
                  </a:schemeClr>
                </a:solidFill>
                <a:latin typeface="Arial Black" panose="020B0A04020102020204" pitchFamily="34" charset="0"/>
              </a:rPr>
              <a:t>Ms. SD. </a:t>
            </a:r>
            <a:r>
              <a:rPr lang="en-IN" dirty="0" err="1">
                <a:solidFill>
                  <a:schemeClr val="accent2">
                    <a:lumMod val="40000"/>
                    <a:lumOff val="60000"/>
                  </a:schemeClr>
                </a:solidFill>
                <a:latin typeface="Arial Black" panose="020B0A04020102020204" pitchFamily="34" charset="0"/>
              </a:rPr>
              <a:t>Shareefunnisa</a:t>
            </a:r>
            <a:r>
              <a:rPr lang="en-IN" dirty="0">
                <a:solidFill>
                  <a:schemeClr val="accent2">
                    <a:lumMod val="40000"/>
                    <a:lumOff val="60000"/>
                  </a:schemeClr>
                </a:solidFill>
                <a:latin typeface="Arial Black" panose="020B0A04020102020204" pitchFamily="34" charset="0"/>
              </a:rPr>
              <a:t> (CSE Dept.)</a:t>
            </a:r>
          </a:p>
          <a:p>
            <a:r>
              <a:rPr lang="en-IN" dirty="0" err="1">
                <a:solidFill>
                  <a:schemeClr val="accent2">
                    <a:lumMod val="40000"/>
                    <a:lumOff val="60000"/>
                  </a:schemeClr>
                </a:solidFill>
                <a:latin typeface="Arial Black" panose="020B0A04020102020204" pitchFamily="34" charset="0"/>
              </a:rPr>
              <a:t>Dr.</a:t>
            </a:r>
            <a:r>
              <a:rPr lang="en-IN" dirty="0">
                <a:solidFill>
                  <a:schemeClr val="accent2">
                    <a:lumMod val="40000"/>
                    <a:lumOff val="60000"/>
                  </a:schemeClr>
                </a:solidFill>
                <a:latin typeface="Arial Black" panose="020B0A04020102020204" pitchFamily="34" charset="0"/>
              </a:rPr>
              <a:t> </a:t>
            </a:r>
            <a:r>
              <a:rPr lang="en-IN" dirty="0" err="1">
                <a:solidFill>
                  <a:schemeClr val="accent2">
                    <a:lumMod val="40000"/>
                    <a:lumOff val="60000"/>
                  </a:schemeClr>
                </a:solidFill>
                <a:latin typeface="Arial Black" panose="020B0A04020102020204" pitchFamily="34" charset="0"/>
              </a:rPr>
              <a:t>N.Ananda</a:t>
            </a:r>
            <a:r>
              <a:rPr lang="en-IN" dirty="0">
                <a:solidFill>
                  <a:schemeClr val="accent2">
                    <a:lumMod val="40000"/>
                    <a:lumOff val="60000"/>
                  </a:schemeClr>
                </a:solidFill>
                <a:latin typeface="Arial Black" panose="020B0A04020102020204" pitchFamily="34" charset="0"/>
              </a:rPr>
              <a:t> Rao (ECE Dept.)</a:t>
            </a:r>
          </a:p>
          <a:p>
            <a:endParaRPr lang="en-IN" dirty="0">
              <a:solidFill>
                <a:schemeClr val="accent2">
                  <a:lumMod val="40000"/>
                  <a:lumOff val="60000"/>
                </a:schemeClr>
              </a:solidFill>
              <a:latin typeface="Arial Black" panose="020B0A04020102020204" pitchFamily="34" charset="0"/>
            </a:endParaRPr>
          </a:p>
        </p:txBody>
      </p:sp>
      <p:sp>
        <p:nvSpPr>
          <p:cNvPr id="5" name="Rectangle 4"/>
          <p:cNvSpPr/>
          <p:nvPr/>
        </p:nvSpPr>
        <p:spPr>
          <a:xfrm>
            <a:off x="7851710" y="3882532"/>
            <a:ext cx="4553337" cy="2585323"/>
          </a:xfrm>
          <a:prstGeom prst="rect">
            <a:avLst/>
          </a:prstGeom>
        </p:spPr>
        <p:txBody>
          <a:bodyPr wrap="square">
            <a:spAutoFit/>
          </a:bodyPr>
          <a:lstStyle/>
          <a:p>
            <a:r>
              <a:rPr lang="en-IN" dirty="0">
                <a:solidFill>
                  <a:schemeClr val="accent2">
                    <a:lumMod val="40000"/>
                    <a:lumOff val="60000"/>
                  </a:schemeClr>
                </a:solidFill>
                <a:latin typeface="Arial Black" panose="020B0A04020102020204" pitchFamily="34" charset="0"/>
              </a:rPr>
              <a:t>		</a:t>
            </a:r>
          </a:p>
          <a:p>
            <a:r>
              <a:rPr lang="en-IN" dirty="0">
                <a:solidFill>
                  <a:schemeClr val="accent2">
                    <a:lumMod val="40000"/>
                    <a:lumOff val="60000"/>
                  </a:schemeClr>
                </a:solidFill>
                <a:latin typeface="Arial Black" panose="020B0A04020102020204" pitchFamily="34" charset="0"/>
              </a:rPr>
              <a:t>Presented by:-</a:t>
            </a:r>
          </a:p>
          <a:p>
            <a:endParaRPr lang="en-IN" dirty="0">
              <a:solidFill>
                <a:schemeClr val="accent2">
                  <a:lumMod val="40000"/>
                  <a:lumOff val="60000"/>
                </a:schemeClr>
              </a:solidFill>
              <a:latin typeface="Arial Black" panose="020B0A04020102020204" pitchFamily="34" charset="0"/>
            </a:endParaRPr>
          </a:p>
          <a:p>
            <a:r>
              <a:rPr lang="en-IN" dirty="0">
                <a:solidFill>
                  <a:schemeClr val="accent2">
                    <a:lumMod val="40000"/>
                    <a:lumOff val="60000"/>
                  </a:schemeClr>
                </a:solidFill>
                <a:latin typeface="Arial Black" panose="020B0A04020102020204" pitchFamily="34" charset="0"/>
              </a:rPr>
              <a:t>Nitish Kumar  (201FA04433)</a:t>
            </a:r>
          </a:p>
          <a:p>
            <a:r>
              <a:rPr lang="en-IN" dirty="0" err="1">
                <a:solidFill>
                  <a:schemeClr val="accent2">
                    <a:lumMod val="40000"/>
                    <a:lumOff val="60000"/>
                  </a:schemeClr>
                </a:solidFill>
                <a:latin typeface="Arial Black" panose="020B0A04020102020204" pitchFamily="34" charset="0"/>
              </a:rPr>
              <a:t>Dipu</a:t>
            </a:r>
            <a:r>
              <a:rPr lang="en-IN" dirty="0">
                <a:solidFill>
                  <a:schemeClr val="accent2">
                    <a:lumMod val="40000"/>
                    <a:lumOff val="60000"/>
                  </a:schemeClr>
                </a:solidFill>
                <a:latin typeface="Arial Black" panose="020B0A04020102020204" pitchFamily="34" charset="0"/>
              </a:rPr>
              <a:t> Kumar    (201FA04432) </a:t>
            </a:r>
          </a:p>
          <a:p>
            <a:r>
              <a:rPr lang="en-IN" dirty="0" err="1">
                <a:solidFill>
                  <a:schemeClr val="accent2">
                    <a:lumMod val="40000"/>
                    <a:lumOff val="60000"/>
                  </a:schemeClr>
                </a:solidFill>
                <a:latin typeface="Arial Black" panose="020B0A04020102020204" pitchFamily="34" charset="0"/>
              </a:rPr>
              <a:t>P.Vaseema</a:t>
            </a:r>
            <a:r>
              <a:rPr lang="en-IN" dirty="0">
                <a:solidFill>
                  <a:schemeClr val="accent2">
                    <a:lumMod val="40000"/>
                    <a:lumOff val="60000"/>
                  </a:schemeClr>
                </a:solidFill>
                <a:latin typeface="Arial Black" panose="020B0A04020102020204" pitchFamily="34" charset="0"/>
              </a:rPr>
              <a:t>    (201FA05071)</a:t>
            </a:r>
          </a:p>
          <a:p>
            <a:r>
              <a:rPr lang="en-IN" dirty="0" err="1">
                <a:solidFill>
                  <a:schemeClr val="accent2">
                    <a:lumMod val="40000"/>
                    <a:lumOff val="60000"/>
                  </a:schemeClr>
                </a:solidFill>
                <a:latin typeface="Arial Black" panose="020B0A04020102020204" pitchFamily="34" charset="0"/>
              </a:rPr>
              <a:t>Monu</a:t>
            </a:r>
            <a:r>
              <a:rPr lang="en-IN" dirty="0">
                <a:solidFill>
                  <a:schemeClr val="accent2">
                    <a:lumMod val="40000"/>
                    <a:lumOff val="60000"/>
                  </a:schemeClr>
                </a:solidFill>
                <a:latin typeface="Arial Black" panose="020B0A04020102020204" pitchFamily="34" charset="0"/>
              </a:rPr>
              <a:t> Kumar  (201FA05092)</a:t>
            </a:r>
          </a:p>
          <a:p>
            <a:endParaRPr lang="en-IN" dirty="0">
              <a:solidFill>
                <a:schemeClr val="accent2">
                  <a:lumMod val="40000"/>
                  <a:lumOff val="60000"/>
                </a:schemeClr>
              </a:solidFill>
              <a:latin typeface="Arial Black" panose="020B0A04020102020204" pitchFamily="34" charset="0"/>
            </a:endParaRPr>
          </a:p>
          <a:p>
            <a:endParaRPr lang="en-IN" dirty="0">
              <a:solidFill>
                <a:schemeClr val="accent2">
                  <a:lumMod val="40000"/>
                  <a:lumOff val="60000"/>
                </a:schemeClr>
              </a:solidFill>
              <a:latin typeface="Arial Black" panose="020B0A0402010202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771" y="1659303"/>
            <a:ext cx="2813214" cy="2149866"/>
          </a:xfrm>
          <a:prstGeom prst="rect">
            <a:avLst/>
          </a:prstGeom>
        </p:spPr>
      </p:pic>
    </p:spTree>
    <p:extLst>
      <p:ext uri="{BB962C8B-B14F-4D97-AF65-F5344CB8AC3E}">
        <p14:creationId xmlns:p14="http://schemas.microsoft.com/office/powerpoint/2010/main" val="1009199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7755" y="392230"/>
            <a:ext cx="4667347" cy="792757"/>
          </a:xfrm>
        </p:spPr>
        <p:txBody>
          <a:bodyPr/>
          <a:lstStyle/>
          <a:p>
            <a:r>
              <a:rPr lang="en-IN" sz="3600" b="1" dirty="0"/>
              <a:t>IR-Sensor</a:t>
            </a:r>
          </a:p>
        </p:txBody>
      </p:sp>
      <p:sp>
        <p:nvSpPr>
          <p:cNvPr id="3" name="Subtitle 2"/>
          <p:cNvSpPr>
            <a:spLocks noGrp="1"/>
          </p:cNvSpPr>
          <p:nvPr>
            <p:ph type="subTitle" idx="1"/>
          </p:nvPr>
        </p:nvSpPr>
        <p:spPr>
          <a:xfrm>
            <a:off x="483151" y="1707502"/>
            <a:ext cx="6897363" cy="4099249"/>
          </a:xfrm>
        </p:spPr>
        <p:txBody>
          <a:bodyPr>
            <a:noAutofit/>
          </a:bodyPr>
          <a:lstStyle/>
          <a:p>
            <a:pPr marL="285750" indent="-285750" algn="just">
              <a:buFont typeface="Wingdings" panose="05000000000000000000" pitchFamily="2" charset="2"/>
              <a:buChar char="q"/>
            </a:pPr>
            <a:r>
              <a:rPr lang="en-US" sz="2200" cap="none" dirty="0">
                <a:solidFill>
                  <a:schemeClr val="bg1">
                    <a:lumMod val="95000"/>
                  </a:schemeClr>
                </a:solidFill>
                <a:latin typeface="Times New Roman" panose="02020603050405020304" pitchFamily="18" charset="0"/>
                <a:cs typeface="Times New Roman" panose="02020603050405020304" pitchFamily="18" charset="0"/>
              </a:rPr>
              <a:t>An infrared sensor is an electronic device that emits in order to sense some aspects of the surroundings. </a:t>
            </a:r>
          </a:p>
          <a:p>
            <a:pPr marL="285750" indent="-285750" algn="just">
              <a:buFont typeface="Wingdings" panose="05000000000000000000" pitchFamily="2" charset="2"/>
              <a:buChar char="q"/>
            </a:pPr>
            <a:r>
              <a:rPr lang="en-US" sz="2200" cap="none" dirty="0">
                <a:solidFill>
                  <a:schemeClr val="bg1">
                    <a:lumMod val="95000"/>
                  </a:schemeClr>
                </a:solidFill>
                <a:latin typeface="Times New Roman" panose="02020603050405020304" pitchFamily="18" charset="0"/>
                <a:cs typeface="Times New Roman" panose="02020603050405020304" pitchFamily="18" charset="0"/>
              </a:rPr>
              <a:t>An IR sensor can measure the heat of an object as well as detects the motion as well as the presence of an object due to intervention or interruption. </a:t>
            </a:r>
          </a:p>
          <a:p>
            <a:pPr marL="285750" indent="-285750" algn="just">
              <a:buFont typeface="Wingdings" panose="05000000000000000000" pitchFamily="2" charset="2"/>
              <a:buChar char="q"/>
            </a:pPr>
            <a:r>
              <a:rPr lang="en-US" sz="2200" cap="none" dirty="0">
                <a:solidFill>
                  <a:schemeClr val="bg1">
                    <a:lumMod val="95000"/>
                  </a:schemeClr>
                </a:solidFill>
                <a:latin typeface="Times New Roman" panose="02020603050405020304" pitchFamily="18" charset="0"/>
                <a:cs typeface="Times New Roman" panose="02020603050405020304" pitchFamily="18" charset="0"/>
              </a:rPr>
              <a:t>These type of sensors measure only infrared radiation, rather than emitting it that is called as a passive </a:t>
            </a:r>
            <a:r>
              <a:rPr lang="en-US" sz="2200" cap="none" dirty="0" err="1">
                <a:solidFill>
                  <a:schemeClr val="bg1">
                    <a:lumMod val="95000"/>
                  </a:schemeClr>
                </a:solidFill>
                <a:latin typeface="Times New Roman" panose="02020603050405020304" pitchFamily="18" charset="0"/>
                <a:cs typeface="Times New Roman" panose="02020603050405020304" pitchFamily="18" charset="0"/>
              </a:rPr>
              <a:t>ir</a:t>
            </a:r>
            <a:r>
              <a:rPr lang="en-US" sz="2200" cap="none" dirty="0">
                <a:solidFill>
                  <a:schemeClr val="bg1">
                    <a:lumMod val="95000"/>
                  </a:schemeClr>
                </a:solidFill>
                <a:latin typeface="Times New Roman" panose="02020603050405020304" pitchFamily="18" charset="0"/>
                <a:cs typeface="Times New Roman" panose="02020603050405020304" pitchFamily="18" charset="0"/>
              </a:rPr>
              <a:t> sensor. </a:t>
            </a:r>
          </a:p>
          <a:p>
            <a:pPr marL="285750" indent="-285750" algn="just">
              <a:buFont typeface="Wingdings" panose="05000000000000000000" pitchFamily="2" charset="2"/>
              <a:buChar char="q"/>
            </a:pPr>
            <a:r>
              <a:rPr lang="en-US" sz="2200" cap="none" dirty="0">
                <a:solidFill>
                  <a:schemeClr val="bg1">
                    <a:lumMod val="95000"/>
                  </a:schemeClr>
                </a:solidFill>
                <a:latin typeface="Times New Roman" panose="02020603050405020304" pitchFamily="18" charset="0"/>
                <a:cs typeface="Times New Roman" panose="02020603050405020304" pitchFamily="18" charset="0"/>
              </a:rPr>
              <a:t>Usually in the infrared spectrum, all the objects radiate some form of thermal radiations. These types of radiations are invisible to our eyes that can be detected by an infrared sensor</a:t>
            </a:r>
            <a:r>
              <a:rPr lang="en-US" sz="2200" dirty="0">
                <a:solidFill>
                  <a:schemeClr val="bg1">
                    <a:lumMod val="95000"/>
                  </a:schemeClr>
                </a:solidFill>
                <a:latin typeface="Times New Roman" panose="02020603050405020304" pitchFamily="18" charset="0"/>
                <a:cs typeface="Times New Roman" panose="02020603050405020304" pitchFamily="18" charset="0"/>
              </a:rPr>
              <a:t>.</a:t>
            </a:r>
            <a:endParaRPr lang="en-IN" sz="2200" dirty="0">
              <a:solidFill>
                <a:schemeClr val="bg1">
                  <a:lumMod val="9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4407" y="2015411"/>
            <a:ext cx="3610945" cy="296110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6840" y="459195"/>
            <a:ext cx="3163077" cy="1080355"/>
          </a:xfrm>
          <a:prstGeom prst="rect">
            <a:avLst/>
          </a:prstGeom>
        </p:spPr>
      </p:pic>
    </p:spTree>
    <p:extLst>
      <p:ext uri="{BB962C8B-B14F-4D97-AF65-F5344CB8AC3E}">
        <p14:creationId xmlns:p14="http://schemas.microsoft.com/office/powerpoint/2010/main" val="3815011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2482" y="475862"/>
            <a:ext cx="8825658" cy="606489"/>
          </a:xfrm>
        </p:spPr>
        <p:txBody>
          <a:bodyPr/>
          <a:lstStyle/>
          <a:p>
            <a:r>
              <a:rPr lang="en-IN" sz="3200" b="1" dirty="0">
                <a:latin typeface="Times New Roman" panose="02020603050405020304" pitchFamily="18" charset="0"/>
                <a:cs typeface="Times New Roman" panose="02020603050405020304" pitchFamily="18" charset="0"/>
              </a:rPr>
              <a:t>Light dependent resistor(LDR)</a:t>
            </a:r>
          </a:p>
        </p:txBody>
      </p:sp>
      <p:sp>
        <p:nvSpPr>
          <p:cNvPr id="3" name="Subtitle 2"/>
          <p:cNvSpPr>
            <a:spLocks noGrp="1"/>
          </p:cNvSpPr>
          <p:nvPr>
            <p:ph type="subTitle" idx="1"/>
          </p:nvPr>
        </p:nvSpPr>
        <p:spPr>
          <a:xfrm>
            <a:off x="492482" y="1782148"/>
            <a:ext cx="7018661" cy="4282750"/>
          </a:xfrm>
        </p:spPr>
        <p:txBody>
          <a:bodyPr>
            <a:noAutofit/>
          </a:bodyPr>
          <a:lstStyle/>
          <a:p>
            <a:pPr marL="285750" indent="-285750" algn="just">
              <a:buFont typeface="Wingdings" panose="05000000000000000000" pitchFamily="2" charset="2"/>
              <a:buChar char="q"/>
            </a:pPr>
            <a:r>
              <a:rPr lang="en-US" sz="2200" cap="none" dirty="0">
                <a:solidFill>
                  <a:schemeClr val="bg1"/>
                </a:solidFill>
                <a:latin typeface="Times New Roman" panose="02020603050405020304" pitchFamily="18" charset="0"/>
                <a:cs typeface="Times New Roman" panose="02020603050405020304" pitchFamily="18" charset="0"/>
              </a:rPr>
              <a:t>The LDR is a variable resistor whose resistance decreases with the increase in light intensity.</a:t>
            </a:r>
          </a:p>
          <a:p>
            <a:pPr marL="285750" indent="-285750" algn="just">
              <a:buFont typeface="Wingdings" panose="05000000000000000000" pitchFamily="2" charset="2"/>
              <a:buChar char="q"/>
            </a:pPr>
            <a:r>
              <a:rPr lang="en-US" sz="2200" cap="none" dirty="0">
                <a:solidFill>
                  <a:schemeClr val="bg1"/>
                </a:solidFill>
                <a:latin typeface="Times New Roman" panose="02020603050405020304" pitchFamily="18" charset="0"/>
                <a:cs typeface="Times New Roman" panose="02020603050405020304" pitchFamily="18" charset="0"/>
              </a:rPr>
              <a:t>Two cadmium photoconductive cells with spectral response are very similar to that of the human eye.</a:t>
            </a:r>
          </a:p>
          <a:p>
            <a:pPr marL="285750" indent="-285750" algn="just">
              <a:buFont typeface="Wingdings" panose="05000000000000000000" pitchFamily="2" charset="2"/>
              <a:buChar char="q"/>
            </a:pPr>
            <a:r>
              <a:rPr lang="en-US" sz="2200" cap="none" dirty="0">
                <a:solidFill>
                  <a:schemeClr val="bg1"/>
                </a:solidFill>
                <a:latin typeface="Times New Roman" panose="02020603050405020304" pitchFamily="18" charset="0"/>
                <a:cs typeface="Times New Roman" panose="02020603050405020304" pitchFamily="18" charset="0"/>
              </a:rPr>
              <a:t>The cell resistance falls with increasing light intensity.</a:t>
            </a:r>
          </a:p>
          <a:p>
            <a:pPr marL="285750" indent="-285750" algn="just">
              <a:buFont typeface="Wingdings" panose="05000000000000000000" pitchFamily="2" charset="2"/>
              <a:buChar char="q"/>
            </a:pPr>
            <a:r>
              <a:rPr lang="en-US" sz="2200" cap="none" dirty="0">
                <a:solidFill>
                  <a:schemeClr val="bg1"/>
                </a:solidFill>
                <a:latin typeface="Times New Roman" panose="02020603050405020304" pitchFamily="18" charset="0"/>
                <a:cs typeface="Times New Roman" panose="02020603050405020304" pitchFamily="18" charset="0"/>
              </a:rPr>
              <a:t> Some of its features: </a:t>
            </a:r>
          </a:p>
          <a:p>
            <a:pPr marL="285750" indent="-285750" algn="just">
              <a:buFont typeface="Wingdings" panose="05000000000000000000" pitchFamily="2" charset="2"/>
              <a:buChar char="ü"/>
            </a:pPr>
            <a:r>
              <a:rPr lang="en-US" sz="2200" cap="none" dirty="0">
                <a:solidFill>
                  <a:schemeClr val="bg1"/>
                </a:solidFill>
                <a:latin typeface="Times New Roman" panose="02020603050405020304" pitchFamily="18" charset="0"/>
                <a:cs typeface="Times New Roman" panose="02020603050405020304" pitchFamily="18" charset="0"/>
              </a:rPr>
              <a:t>1) High reliability.</a:t>
            </a:r>
          </a:p>
          <a:p>
            <a:pPr marL="285750" indent="-285750" algn="just">
              <a:buFont typeface="Wingdings" panose="05000000000000000000" pitchFamily="2" charset="2"/>
              <a:buChar char="ü"/>
            </a:pPr>
            <a:r>
              <a:rPr lang="en-US" sz="2200" cap="none" dirty="0">
                <a:solidFill>
                  <a:schemeClr val="bg1"/>
                </a:solidFill>
                <a:latin typeface="Times New Roman" panose="02020603050405020304" pitchFamily="18" charset="0"/>
                <a:cs typeface="Times New Roman" panose="02020603050405020304" pitchFamily="18" charset="0"/>
              </a:rPr>
              <a:t>2) Light weight. </a:t>
            </a:r>
          </a:p>
          <a:p>
            <a:pPr marL="285750" indent="-285750" algn="just">
              <a:buFont typeface="Wingdings" panose="05000000000000000000" pitchFamily="2" charset="2"/>
              <a:buChar char="ü"/>
            </a:pPr>
            <a:r>
              <a:rPr lang="en-US" sz="2200" cap="none" dirty="0">
                <a:solidFill>
                  <a:schemeClr val="bg1"/>
                </a:solidFill>
                <a:latin typeface="Times New Roman" panose="02020603050405020304" pitchFamily="18" charset="0"/>
                <a:cs typeface="Times New Roman" panose="02020603050405020304" pitchFamily="18" charset="0"/>
              </a:rPr>
              <a:t>3) Wide spectral response. </a:t>
            </a:r>
          </a:p>
          <a:p>
            <a:pPr marL="285750" indent="-285750" algn="just">
              <a:buFont typeface="Wingdings" panose="05000000000000000000" pitchFamily="2" charset="2"/>
              <a:buChar char="ü"/>
            </a:pPr>
            <a:r>
              <a:rPr lang="en-US" sz="2200" cap="none" dirty="0">
                <a:solidFill>
                  <a:schemeClr val="bg1"/>
                </a:solidFill>
                <a:latin typeface="Times New Roman" panose="02020603050405020304" pitchFamily="18" charset="0"/>
                <a:cs typeface="Times New Roman" panose="02020603050405020304" pitchFamily="18" charset="0"/>
              </a:rPr>
              <a:t>4) Wide ambient temperature range.</a:t>
            </a:r>
            <a:endParaRPr lang="en-IN" sz="2200" cap="none"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351" y="1782148"/>
            <a:ext cx="3698566" cy="325638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6840" y="459195"/>
            <a:ext cx="3163077" cy="1080355"/>
          </a:xfrm>
          <a:prstGeom prst="rect">
            <a:avLst/>
          </a:prstGeom>
        </p:spPr>
      </p:pic>
    </p:spTree>
    <p:extLst>
      <p:ext uri="{BB962C8B-B14F-4D97-AF65-F5344CB8AC3E}">
        <p14:creationId xmlns:p14="http://schemas.microsoft.com/office/powerpoint/2010/main" val="1621734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1845" y="466532"/>
            <a:ext cx="5617029" cy="793102"/>
          </a:xfrm>
        </p:spPr>
        <p:txBody>
          <a:bodyPr/>
          <a:lstStyle/>
          <a:p>
            <a:r>
              <a:rPr lang="en-IN" sz="3600" dirty="0">
                <a:latin typeface="Times New Roman" panose="02020603050405020304" pitchFamily="18" charset="0"/>
                <a:cs typeface="Times New Roman" panose="02020603050405020304" pitchFamily="18" charset="0"/>
              </a:rPr>
              <a:t>Light Emitting Diode (LED)</a:t>
            </a:r>
          </a:p>
        </p:txBody>
      </p:sp>
      <p:sp>
        <p:nvSpPr>
          <p:cNvPr id="5" name="Subtitle 4"/>
          <p:cNvSpPr>
            <a:spLocks noGrp="1"/>
          </p:cNvSpPr>
          <p:nvPr>
            <p:ph type="subTitle" idx="1"/>
          </p:nvPr>
        </p:nvSpPr>
        <p:spPr>
          <a:xfrm>
            <a:off x="410546" y="1875453"/>
            <a:ext cx="6830008" cy="4040156"/>
          </a:xfrm>
        </p:spPr>
        <p:txBody>
          <a:bodyPr>
            <a:normAutofit fontScale="92500" lnSpcReduction="10000"/>
          </a:bodyPr>
          <a:lstStyle/>
          <a:p>
            <a:pPr marL="285750" indent="-285750" algn="just">
              <a:buClr>
                <a:srgbClr val="92D050"/>
              </a:buClr>
              <a:buSzPct val="100000"/>
              <a:buFont typeface="Wingdings" panose="05000000000000000000" pitchFamily="2" charset="2"/>
              <a:buChar char="q"/>
            </a:pPr>
            <a:r>
              <a:rPr lang="en-US" sz="2400" cap="none" dirty="0">
                <a:solidFill>
                  <a:schemeClr val="bg1"/>
                </a:solidFill>
                <a:latin typeface="Times New Roman" panose="02020603050405020304" pitchFamily="18" charset="0"/>
                <a:cs typeface="Times New Roman" panose="02020603050405020304" pitchFamily="18" charset="0"/>
              </a:rPr>
              <a:t>A light-emitting diode (LED) is a two-lead semiconductor light source. It is p-n junction diode that emits light when </a:t>
            </a:r>
            <a:r>
              <a:rPr lang="en-US" sz="2400" cap="none" dirty="0" err="1">
                <a:solidFill>
                  <a:schemeClr val="bg1"/>
                </a:solidFill>
                <a:latin typeface="Times New Roman" panose="02020603050405020304" pitchFamily="18" charset="0"/>
                <a:cs typeface="Times New Roman" panose="02020603050405020304" pitchFamily="18" charset="0"/>
              </a:rPr>
              <a:t>activated.The</a:t>
            </a:r>
            <a:r>
              <a:rPr lang="en-US" sz="2400" cap="none" dirty="0">
                <a:solidFill>
                  <a:schemeClr val="bg1"/>
                </a:solidFill>
                <a:latin typeface="Times New Roman" panose="02020603050405020304" pitchFamily="18" charset="0"/>
                <a:cs typeface="Times New Roman" panose="02020603050405020304" pitchFamily="18" charset="0"/>
              </a:rPr>
              <a:t> long terminal is positive and the short terminal is negative.</a:t>
            </a:r>
          </a:p>
          <a:p>
            <a:pPr marL="285750" indent="-285750" algn="just">
              <a:buClr>
                <a:srgbClr val="92D050"/>
              </a:buClr>
              <a:buSzPct val="100000"/>
              <a:buFont typeface="Wingdings" panose="05000000000000000000" pitchFamily="2" charset="2"/>
              <a:buChar char="q"/>
            </a:pPr>
            <a:r>
              <a:rPr lang="en-US" sz="2400" cap="none" dirty="0">
                <a:solidFill>
                  <a:schemeClr val="bg1"/>
                </a:solidFill>
                <a:latin typeface="Times New Roman" panose="02020603050405020304" pitchFamily="18" charset="0"/>
                <a:cs typeface="Times New Roman" panose="02020603050405020304" pitchFamily="18" charset="0"/>
              </a:rPr>
              <a:t>Led works on electroluminescence.</a:t>
            </a:r>
          </a:p>
          <a:p>
            <a:pPr marL="285750" indent="-285750" algn="just">
              <a:buClr>
                <a:srgbClr val="92D050"/>
              </a:buClr>
              <a:buSzPct val="100000"/>
              <a:buFont typeface="Wingdings" panose="05000000000000000000" pitchFamily="2" charset="2"/>
              <a:buChar char="q"/>
            </a:pPr>
            <a:r>
              <a:rPr lang="en-US" sz="2400" cap="none" dirty="0">
                <a:solidFill>
                  <a:schemeClr val="bg1"/>
                </a:solidFill>
                <a:latin typeface="Times New Roman" panose="02020603050405020304" pitchFamily="18" charset="0"/>
                <a:cs typeface="Times New Roman" panose="02020603050405020304" pitchFamily="18" charset="0"/>
              </a:rPr>
              <a:t>Led produce a focused light source and extra care should be used for your eyes ,though intensity is not very high. </a:t>
            </a:r>
          </a:p>
          <a:p>
            <a:pPr marL="285750" indent="-285750" algn="just">
              <a:buClr>
                <a:srgbClr val="92D050"/>
              </a:buClr>
              <a:buSzPct val="100000"/>
              <a:buFont typeface="Wingdings" panose="05000000000000000000" pitchFamily="2" charset="2"/>
              <a:buChar char="q"/>
            </a:pPr>
            <a:r>
              <a:rPr lang="en-US" sz="2400" cap="none" dirty="0">
                <a:solidFill>
                  <a:schemeClr val="bg1"/>
                </a:solidFill>
                <a:latin typeface="Times New Roman" panose="02020603050405020304" pitchFamily="18" charset="0"/>
                <a:cs typeface="Times New Roman" panose="02020603050405020304" pitchFamily="18" charset="0"/>
              </a:rPr>
              <a:t>While testing the led a resistance must be applied to it. Also, being a semiconductor device, they are sensitive to static charges.</a:t>
            </a:r>
          </a:p>
          <a:p>
            <a:pPr algn="just"/>
            <a:endParaRPr lang="en-IN" dirty="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4527" y="1875453"/>
            <a:ext cx="4180116" cy="321906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8178" y="466532"/>
            <a:ext cx="3163077" cy="108035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6840" y="459195"/>
            <a:ext cx="3163077" cy="1080355"/>
          </a:xfrm>
          <a:prstGeom prst="rect">
            <a:avLst/>
          </a:prstGeom>
        </p:spPr>
      </p:pic>
    </p:spTree>
    <p:extLst>
      <p:ext uri="{BB962C8B-B14F-4D97-AF65-F5344CB8AC3E}">
        <p14:creationId xmlns:p14="http://schemas.microsoft.com/office/powerpoint/2010/main" val="1546844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3151" y="477857"/>
            <a:ext cx="5908318" cy="839410"/>
          </a:xfrm>
        </p:spPr>
        <p:txBody>
          <a:bodyPr/>
          <a:lstStyle/>
          <a:p>
            <a:r>
              <a:rPr lang="en-IN" sz="3200" b="1" dirty="0" err="1">
                <a:latin typeface="Times New Roman" panose="02020603050405020304" pitchFamily="18" charset="0"/>
                <a:cs typeface="Times New Roman" panose="02020603050405020304" pitchFamily="18" charset="0"/>
              </a:rPr>
              <a:t>NodeMCU</a:t>
            </a:r>
            <a:endParaRPr lang="en-IN" sz="3200" b="1" dirty="0"/>
          </a:p>
        </p:txBody>
      </p:sp>
      <p:sp>
        <p:nvSpPr>
          <p:cNvPr id="3" name="Subtitle 2"/>
          <p:cNvSpPr>
            <a:spLocks noGrp="1"/>
          </p:cNvSpPr>
          <p:nvPr>
            <p:ph type="subTitle" idx="1"/>
          </p:nvPr>
        </p:nvSpPr>
        <p:spPr>
          <a:xfrm>
            <a:off x="569167" y="1819469"/>
            <a:ext cx="6456784" cy="3819331"/>
          </a:xfrm>
        </p:spPr>
        <p:txBody>
          <a:bodyPr>
            <a:normAutofit/>
          </a:bodyPr>
          <a:lstStyle/>
          <a:p>
            <a:pPr marL="342900" indent="-342900" algn="just">
              <a:buFont typeface="Wingdings" panose="05000000000000000000" pitchFamily="2" charset="2"/>
              <a:buChar char="q"/>
            </a:pPr>
            <a:r>
              <a:rPr lang="en-IN" sz="2400" cap="none" dirty="0" err="1">
                <a:solidFill>
                  <a:schemeClr val="bg2">
                    <a:lumMod val="90000"/>
                  </a:schemeClr>
                </a:solidFill>
                <a:latin typeface="Times New Roman" panose="02020603050405020304" pitchFamily="18" charset="0"/>
                <a:cs typeface="Times New Roman" panose="02020603050405020304" pitchFamily="18" charset="0"/>
              </a:rPr>
              <a:t>NodeMCU</a:t>
            </a:r>
            <a:r>
              <a:rPr lang="en-IN" sz="2400" cap="none" dirty="0">
                <a:solidFill>
                  <a:schemeClr val="bg2">
                    <a:lumMod val="90000"/>
                  </a:schemeClr>
                </a:solidFill>
                <a:latin typeface="Times New Roman" panose="02020603050405020304" pitchFamily="18" charset="0"/>
                <a:cs typeface="Times New Roman" panose="02020603050405020304" pitchFamily="18" charset="0"/>
              </a:rPr>
              <a:t> is an open source platform based on ESP8266 which can connect object and let data  transfer using the </a:t>
            </a:r>
            <a:r>
              <a:rPr lang="en-IN" sz="2400" cap="none" dirty="0" err="1">
                <a:solidFill>
                  <a:schemeClr val="bg2">
                    <a:lumMod val="90000"/>
                  </a:schemeClr>
                </a:solidFill>
                <a:latin typeface="Times New Roman" panose="02020603050405020304" pitchFamily="18" charset="0"/>
                <a:cs typeface="Times New Roman" panose="02020603050405020304" pitchFamily="18" charset="0"/>
              </a:rPr>
              <a:t>wifi</a:t>
            </a:r>
            <a:r>
              <a:rPr lang="en-IN" sz="2400" cap="none" dirty="0">
                <a:solidFill>
                  <a:schemeClr val="bg2">
                    <a:lumMod val="90000"/>
                  </a:schemeClr>
                </a:solidFill>
                <a:latin typeface="Times New Roman" panose="02020603050405020304" pitchFamily="18" charset="0"/>
                <a:cs typeface="Times New Roman" panose="02020603050405020304" pitchFamily="18" charset="0"/>
              </a:rPr>
              <a:t> protocol</a:t>
            </a:r>
          </a:p>
          <a:p>
            <a:pPr marL="342900" indent="-342900" algn="just">
              <a:buFont typeface="Wingdings" panose="05000000000000000000" pitchFamily="2" charset="2"/>
              <a:buChar char="q"/>
            </a:pPr>
            <a:r>
              <a:rPr lang="en-IN" sz="2400" cap="none" dirty="0">
                <a:solidFill>
                  <a:schemeClr val="bg2">
                    <a:lumMod val="90000"/>
                  </a:schemeClr>
                </a:solidFill>
                <a:latin typeface="Times New Roman" panose="02020603050405020304" pitchFamily="18" charset="0"/>
                <a:cs typeface="Times New Roman" panose="02020603050405020304" pitchFamily="18" charset="0"/>
              </a:rPr>
              <a:t>Its providing some of the most important features of microcontroller such as GPIO,PWM,ADC </a:t>
            </a:r>
            <a:r>
              <a:rPr lang="en-IN" sz="2400" cap="none" dirty="0" err="1">
                <a:solidFill>
                  <a:schemeClr val="bg2">
                    <a:lumMod val="90000"/>
                  </a:schemeClr>
                </a:solidFill>
                <a:latin typeface="Times New Roman" panose="02020603050405020304" pitchFamily="18" charset="0"/>
                <a:cs typeface="Times New Roman" panose="02020603050405020304" pitchFamily="18" charset="0"/>
              </a:rPr>
              <a:t>etc</a:t>
            </a:r>
            <a:endParaRPr lang="en-IN" sz="2400" cap="none" dirty="0">
              <a:solidFill>
                <a:schemeClr val="bg2">
                  <a:lumMod val="90000"/>
                </a:schemeClr>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IN" sz="2400" cap="none" dirty="0">
                <a:solidFill>
                  <a:schemeClr val="bg2">
                    <a:lumMod val="90000"/>
                  </a:schemeClr>
                </a:solidFill>
                <a:latin typeface="Times New Roman" panose="02020603050405020304" pitchFamily="18" charset="0"/>
                <a:cs typeface="Times New Roman" panose="02020603050405020304" pitchFamily="18" charset="0"/>
              </a:rPr>
              <a:t>It has 17 GPIO pins which assigned for I2C,I2S,UART,PWM.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6840" y="477857"/>
            <a:ext cx="3163077" cy="108035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3534" y="1670179"/>
            <a:ext cx="3163077" cy="2911151"/>
          </a:xfrm>
          <a:prstGeom prst="rect">
            <a:avLst/>
          </a:prstGeom>
        </p:spPr>
      </p:pic>
      <p:sp>
        <p:nvSpPr>
          <p:cNvPr id="6" name="TextBox 5"/>
          <p:cNvSpPr txBox="1"/>
          <p:nvPr/>
        </p:nvSpPr>
        <p:spPr>
          <a:xfrm flipH="1">
            <a:off x="9227506" y="4100031"/>
            <a:ext cx="1484502" cy="369332"/>
          </a:xfrm>
          <a:prstGeom prst="rect">
            <a:avLst/>
          </a:prstGeom>
          <a:noFill/>
        </p:spPr>
        <p:txBody>
          <a:bodyPr wrap="square" rtlCol="0">
            <a:spAutoFit/>
          </a:bodyPr>
          <a:lstStyle/>
          <a:p>
            <a:r>
              <a:rPr lang="en-IN" dirty="0" err="1">
                <a:latin typeface="Arial Rounded MT Bold" panose="020F0704030504030204" pitchFamily="34" charset="0"/>
              </a:rPr>
              <a:t>NodeMCU</a:t>
            </a:r>
            <a:endParaRPr lang="en-IN" dirty="0">
              <a:latin typeface="Arial Rounded MT Bold" panose="020F0704030504030204" pitchFamily="34" charset="0"/>
            </a:endParaRPr>
          </a:p>
        </p:txBody>
      </p:sp>
    </p:spTree>
    <p:extLst>
      <p:ext uri="{BB962C8B-B14F-4D97-AF65-F5344CB8AC3E}">
        <p14:creationId xmlns:p14="http://schemas.microsoft.com/office/powerpoint/2010/main" val="3504349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2515" y="522515"/>
            <a:ext cx="9246636" cy="681134"/>
          </a:xfrm>
        </p:spPr>
        <p:txBody>
          <a:bodyPr/>
          <a:lstStyle/>
          <a:p>
            <a:r>
              <a:rPr lang="en-IN" sz="4800" dirty="0">
                <a:latin typeface="Times New Roman" panose="02020603050405020304" pitchFamily="18" charset="0"/>
                <a:cs typeface="Times New Roman" panose="02020603050405020304" pitchFamily="18" charset="0"/>
              </a:rPr>
              <a:t>Relay</a:t>
            </a:r>
          </a:p>
        </p:txBody>
      </p:sp>
      <p:sp>
        <p:nvSpPr>
          <p:cNvPr id="3" name="Subtitle 2"/>
          <p:cNvSpPr>
            <a:spLocks noGrp="1"/>
          </p:cNvSpPr>
          <p:nvPr>
            <p:ph type="subTitle" idx="1"/>
          </p:nvPr>
        </p:nvSpPr>
        <p:spPr>
          <a:xfrm>
            <a:off x="522515" y="2071397"/>
            <a:ext cx="6923314" cy="3228392"/>
          </a:xfrm>
        </p:spPr>
        <p:txBody>
          <a:bodyPr>
            <a:normAutofit/>
          </a:bodyPr>
          <a:lstStyle/>
          <a:p>
            <a:pPr marL="342900" indent="-342900" algn="just">
              <a:buFont typeface="Wingdings" panose="05000000000000000000" pitchFamily="2" charset="2"/>
              <a:buChar char="q"/>
            </a:pPr>
            <a:r>
              <a:rPr lang="en-IN" sz="2400" cap="none" dirty="0">
                <a:solidFill>
                  <a:schemeClr val="bg1">
                    <a:lumMod val="95000"/>
                  </a:schemeClr>
                </a:solidFill>
                <a:latin typeface="Arial Rounded MT Bold" panose="020F0704030504030204" pitchFamily="34" charset="0"/>
              </a:rPr>
              <a:t>A relay is device that uses an electromagnet to open or close a circuit when the input is correctly excited.</a:t>
            </a:r>
          </a:p>
          <a:p>
            <a:pPr algn="just"/>
            <a:endParaRPr lang="en-IN" sz="2400" cap="none" dirty="0">
              <a:solidFill>
                <a:schemeClr val="bg1">
                  <a:lumMod val="95000"/>
                </a:schemeClr>
              </a:solidFill>
              <a:latin typeface="Arial Rounded MT Bold" panose="020F0704030504030204" pitchFamily="34" charset="0"/>
            </a:endParaRPr>
          </a:p>
          <a:p>
            <a:pPr marL="342900" indent="-342900" algn="just">
              <a:buFont typeface="Wingdings" panose="05000000000000000000" pitchFamily="2" charset="2"/>
              <a:buChar char="q"/>
            </a:pPr>
            <a:r>
              <a:rPr lang="en-IN" sz="2400" cap="none" dirty="0">
                <a:solidFill>
                  <a:schemeClr val="bg1">
                    <a:lumMod val="95000"/>
                  </a:schemeClr>
                </a:solidFill>
                <a:latin typeface="Arial Rounded MT Bold" panose="020F0704030504030204" pitchFamily="34" charset="0"/>
              </a:rPr>
              <a:t>Its provide a high level of isolation between the control signal and the output</a:t>
            </a:r>
            <a:r>
              <a:rPr lang="en-IN" sz="2200" cap="none" dirty="0">
                <a:solidFill>
                  <a:schemeClr val="bg1">
                    <a:lumMod val="95000"/>
                  </a:schemeClr>
                </a:solidFill>
                <a:latin typeface="Arial Rounded MT Bold" panose="020F0704030504030204" pitchFamily="34" charset="0"/>
              </a:rPr>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6840" y="477857"/>
            <a:ext cx="3163077" cy="108035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1567" y="1707502"/>
            <a:ext cx="3259336" cy="3284376"/>
          </a:xfrm>
          <a:prstGeom prst="rect">
            <a:avLst/>
          </a:prstGeom>
        </p:spPr>
      </p:pic>
      <p:sp>
        <p:nvSpPr>
          <p:cNvPr id="6" name="TextBox 5"/>
          <p:cNvSpPr txBox="1"/>
          <p:nvPr/>
        </p:nvSpPr>
        <p:spPr>
          <a:xfrm>
            <a:off x="10422294" y="4534678"/>
            <a:ext cx="1390262" cy="369332"/>
          </a:xfrm>
          <a:prstGeom prst="rect">
            <a:avLst/>
          </a:prstGeom>
          <a:noFill/>
        </p:spPr>
        <p:txBody>
          <a:bodyPr wrap="square" rtlCol="0">
            <a:spAutoFit/>
          </a:bodyPr>
          <a:lstStyle/>
          <a:p>
            <a:r>
              <a:rPr lang="en-IN" dirty="0">
                <a:latin typeface="Arial Rounded MT Bold" panose="020F0704030504030204" pitchFamily="34" charset="0"/>
              </a:rPr>
              <a:t>Relay</a:t>
            </a:r>
          </a:p>
        </p:txBody>
      </p:sp>
    </p:spTree>
    <p:extLst>
      <p:ext uri="{BB962C8B-B14F-4D97-AF65-F5344CB8AC3E}">
        <p14:creationId xmlns:p14="http://schemas.microsoft.com/office/powerpoint/2010/main" val="707048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6840" y="459195"/>
            <a:ext cx="3163077" cy="1080355"/>
          </a:xfrm>
          <a:prstGeom prst="rect">
            <a:avLst/>
          </a:prstGeom>
        </p:spPr>
      </p:pic>
      <p:sp>
        <p:nvSpPr>
          <p:cNvPr id="4" name="Title 3"/>
          <p:cNvSpPr>
            <a:spLocks noGrp="1"/>
          </p:cNvSpPr>
          <p:nvPr>
            <p:ph type="title"/>
          </p:nvPr>
        </p:nvSpPr>
        <p:spPr>
          <a:xfrm>
            <a:off x="1616819" y="645890"/>
            <a:ext cx="4471404" cy="706964"/>
          </a:xfrm>
        </p:spPr>
        <p:txBody>
          <a:bodyPr/>
          <a:lstStyle/>
          <a:p>
            <a:r>
              <a:rPr lang="en-IN" sz="4400" b="1" dirty="0">
                <a:latin typeface="Arial Rounded MT Bold" panose="020F0704030504030204" pitchFamily="34" charset="0"/>
              </a:rPr>
              <a:t>Block Diagram </a:t>
            </a:r>
          </a:p>
        </p:txBody>
      </p:sp>
      <p:sp>
        <p:nvSpPr>
          <p:cNvPr id="2" name="Rounded Rectangle 1"/>
          <p:cNvSpPr/>
          <p:nvPr/>
        </p:nvSpPr>
        <p:spPr>
          <a:xfrm>
            <a:off x="1707503" y="3256384"/>
            <a:ext cx="1819468" cy="50385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Rounded Rectangle 2"/>
          <p:cNvSpPr/>
          <p:nvPr/>
        </p:nvSpPr>
        <p:spPr>
          <a:xfrm flipH="1" flipV="1">
            <a:off x="5037597" y="2994894"/>
            <a:ext cx="1680444" cy="384421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 name="Rounded Rectangle 6"/>
          <p:cNvSpPr/>
          <p:nvPr/>
        </p:nvSpPr>
        <p:spPr>
          <a:xfrm>
            <a:off x="7604448" y="2219517"/>
            <a:ext cx="1408922" cy="4385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latin typeface="Arial Rounded MT Bold" panose="020F0704030504030204" pitchFamily="34" charset="0"/>
              </a:rPr>
              <a:t>230v</a:t>
            </a:r>
          </a:p>
        </p:txBody>
      </p:sp>
      <p:sp>
        <p:nvSpPr>
          <p:cNvPr id="8" name="Rounded Rectangle 7"/>
          <p:cNvSpPr/>
          <p:nvPr/>
        </p:nvSpPr>
        <p:spPr>
          <a:xfrm>
            <a:off x="7620777" y="2951623"/>
            <a:ext cx="1408922" cy="5122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latin typeface="Arial Rounded MT Bold" panose="020F0704030504030204" pitchFamily="34" charset="0"/>
              </a:rPr>
              <a:t>CF Bulb</a:t>
            </a:r>
          </a:p>
        </p:txBody>
      </p:sp>
      <p:sp>
        <p:nvSpPr>
          <p:cNvPr id="9" name="Rounded Rectangle 8"/>
          <p:cNvSpPr/>
          <p:nvPr/>
        </p:nvSpPr>
        <p:spPr>
          <a:xfrm>
            <a:off x="7618447" y="3720116"/>
            <a:ext cx="1408921" cy="52298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latin typeface="Arial Rounded MT Bold" panose="020F0704030504030204" pitchFamily="34" charset="0"/>
              </a:rPr>
              <a:t>CT</a:t>
            </a:r>
          </a:p>
        </p:txBody>
      </p:sp>
      <p:sp>
        <p:nvSpPr>
          <p:cNvPr id="11" name="Rounded Rectangle 10"/>
          <p:cNvSpPr/>
          <p:nvPr/>
        </p:nvSpPr>
        <p:spPr>
          <a:xfrm>
            <a:off x="7618447" y="4517302"/>
            <a:ext cx="1441581"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latin typeface="Arial Rounded MT Bold" panose="020F0704030504030204" pitchFamily="34" charset="0"/>
              </a:rPr>
              <a:t>PT</a:t>
            </a:r>
          </a:p>
        </p:txBody>
      </p:sp>
      <p:sp>
        <p:nvSpPr>
          <p:cNvPr id="13" name="Rounded Rectangle 12"/>
          <p:cNvSpPr/>
          <p:nvPr/>
        </p:nvSpPr>
        <p:spPr>
          <a:xfrm>
            <a:off x="7618447" y="5248707"/>
            <a:ext cx="1441581" cy="49848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latin typeface="Arial Rounded MT Bold" panose="020F0704030504030204" pitchFamily="34" charset="0"/>
              </a:rPr>
              <a:t>WIFI</a:t>
            </a:r>
          </a:p>
        </p:txBody>
      </p:sp>
      <p:sp>
        <p:nvSpPr>
          <p:cNvPr id="14" name="Rounded Rectangle 13"/>
          <p:cNvSpPr/>
          <p:nvPr/>
        </p:nvSpPr>
        <p:spPr>
          <a:xfrm>
            <a:off x="9144000" y="5844014"/>
            <a:ext cx="1240972" cy="43853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latin typeface="Arial Rounded MT Bold" panose="020F0704030504030204" pitchFamily="34" charset="0"/>
              </a:rPr>
              <a:t>cloud</a:t>
            </a:r>
          </a:p>
        </p:txBody>
      </p:sp>
      <p:sp>
        <p:nvSpPr>
          <p:cNvPr id="15" name="Rounded Rectangle 14"/>
          <p:cNvSpPr/>
          <p:nvPr/>
        </p:nvSpPr>
        <p:spPr>
          <a:xfrm>
            <a:off x="7604448" y="6330820"/>
            <a:ext cx="1455580" cy="461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latin typeface="Arial Rounded MT Bold" panose="020F0704030504030204" pitchFamily="34" charset="0"/>
              </a:rPr>
              <a:t>Android</a:t>
            </a:r>
          </a:p>
        </p:txBody>
      </p:sp>
      <p:sp>
        <p:nvSpPr>
          <p:cNvPr id="16" name="Rounded Rectangle 15"/>
          <p:cNvSpPr/>
          <p:nvPr/>
        </p:nvSpPr>
        <p:spPr>
          <a:xfrm>
            <a:off x="1707503" y="4459868"/>
            <a:ext cx="1810138" cy="5492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7" name="Rounded Rectangle 16"/>
          <p:cNvSpPr/>
          <p:nvPr/>
        </p:nvSpPr>
        <p:spPr>
          <a:xfrm flipH="1" flipV="1">
            <a:off x="1716833" y="5719916"/>
            <a:ext cx="1810138" cy="48146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cxnSp>
        <p:nvCxnSpPr>
          <p:cNvPr id="24" name="Straight Arrow Connector 23"/>
          <p:cNvCxnSpPr>
            <a:stCxn id="2" idx="3"/>
          </p:cNvCxnSpPr>
          <p:nvPr/>
        </p:nvCxnSpPr>
        <p:spPr>
          <a:xfrm flipV="1">
            <a:off x="3526971" y="3508310"/>
            <a:ext cx="151062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6" idx="3"/>
          </p:cNvCxnSpPr>
          <p:nvPr/>
        </p:nvCxnSpPr>
        <p:spPr>
          <a:xfrm>
            <a:off x="3517641" y="4734478"/>
            <a:ext cx="1519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7" idx="1"/>
          </p:cNvCxnSpPr>
          <p:nvPr/>
        </p:nvCxnSpPr>
        <p:spPr>
          <a:xfrm>
            <a:off x="3526971" y="5960646"/>
            <a:ext cx="15106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8" idx="0"/>
            <a:endCxn id="7" idx="2"/>
          </p:cNvCxnSpPr>
          <p:nvPr/>
        </p:nvCxnSpPr>
        <p:spPr>
          <a:xfrm flipH="1" flipV="1">
            <a:off x="8308909" y="2658057"/>
            <a:ext cx="16329" cy="293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8" idx="1"/>
          </p:cNvCxnSpPr>
          <p:nvPr/>
        </p:nvCxnSpPr>
        <p:spPr>
          <a:xfrm flipV="1">
            <a:off x="6718041" y="3207748"/>
            <a:ext cx="902736" cy="4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9" idx="1"/>
          </p:cNvCxnSpPr>
          <p:nvPr/>
        </p:nvCxnSpPr>
        <p:spPr>
          <a:xfrm>
            <a:off x="6718042" y="3981607"/>
            <a:ext cx="9004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11" idx="1"/>
          </p:cNvCxnSpPr>
          <p:nvPr/>
        </p:nvCxnSpPr>
        <p:spPr>
          <a:xfrm>
            <a:off x="6718041" y="4734479"/>
            <a:ext cx="900406" cy="11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6715478" y="5495732"/>
            <a:ext cx="907632" cy="2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3" idx="2"/>
            <a:endCxn id="15" idx="0"/>
          </p:cNvCxnSpPr>
          <p:nvPr/>
        </p:nvCxnSpPr>
        <p:spPr>
          <a:xfrm flipH="1">
            <a:off x="8332238" y="5747192"/>
            <a:ext cx="7000" cy="583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13" idx="3"/>
          </p:cNvCxnSpPr>
          <p:nvPr/>
        </p:nvCxnSpPr>
        <p:spPr>
          <a:xfrm flipV="1">
            <a:off x="9060028" y="5495732"/>
            <a:ext cx="335899" cy="2218"/>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9395927" y="5495733"/>
            <a:ext cx="0" cy="348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9" idx="3"/>
          </p:cNvCxnSpPr>
          <p:nvPr/>
        </p:nvCxnSpPr>
        <p:spPr>
          <a:xfrm flipV="1">
            <a:off x="9027368" y="3981606"/>
            <a:ext cx="73711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14" idx="0"/>
          </p:cNvCxnSpPr>
          <p:nvPr/>
        </p:nvCxnSpPr>
        <p:spPr>
          <a:xfrm flipH="1">
            <a:off x="9764486" y="3952664"/>
            <a:ext cx="13996" cy="1891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11" idx="3"/>
          </p:cNvCxnSpPr>
          <p:nvPr/>
        </p:nvCxnSpPr>
        <p:spPr>
          <a:xfrm flipV="1">
            <a:off x="9060028" y="4734478"/>
            <a:ext cx="718454" cy="11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15" idx="3"/>
          </p:cNvCxnSpPr>
          <p:nvPr/>
        </p:nvCxnSpPr>
        <p:spPr>
          <a:xfrm>
            <a:off x="9060028" y="6561753"/>
            <a:ext cx="4851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V="1">
            <a:off x="9545216" y="6282552"/>
            <a:ext cx="0" cy="279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flipH="1">
            <a:off x="2080249" y="3262009"/>
            <a:ext cx="1502701" cy="523220"/>
          </a:xfrm>
          <a:prstGeom prst="rect">
            <a:avLst/>
          </a:prstGeom>
          <a:noFill/>
        </p:spPr>
        <p:txBody>
          <a:bodyPr wrap="square" rtlCol="0">
            <a:spAutoFit/>
          </a:bodyPr>
          <a:lstStyle/>
          <a:p>
            <a:r>
              <a:rPr lang="en-IN" sz="1400" dirty="0">
                <a:latin typeface="Arial Rounded MT Bold" panose="020F0704030504030204" pitchFamily="34" charset="0"/>
              </a:rPr>
              <a:t>Infrared</a:t>
            </a:r>
          </a:p>
          <a:p>
            <a:r>
              <a:rPr lang="en-IN" sz="1400" dirty="0">
                <a:latin typeface="Arial Rounded MT Bold" panose="020F0704030504030204" pitchFamily="34" charset="0"/>
              </a:rPr>
              <a:t>sensor</a:t>
            </a:r>
          </a:p>
        </p:txBody>
      </p:sp>
      <p:sp>
        <p:nvSpPr>
          <p:cNvPr id="105" name="TextBox 104"/>
          <p:cNvSpPr txBox="1"/>
          <p:nvPr/>
        </p:nvSpPr>
        <p:spPr>
          <a:xfrm>
            <a:off x="1971092" y="4471922"/>
            <a:ext cx="1362269" cy="523220"/>
          </a:xfrm>
          <a:prstGeom prst="rect">
            <a:avLst/>
          </a:prstGeom>
          <a:noFill/>
        </p:spPr>
        <p:txBody>
          <a:bodyPr wrap="square" rtlCol="0">
            <a:spAutoFit/>
          </a:bodyPr>
          <a:lstStyle/>
          <a:p>
            <a:r>
              <a:rPr lang="en-IN" sz="1400" dirty="0">
                <a:latin typeface="Arial Rounded MT Bold" panose="020F0704030504030204" pitchFamily="34" charset="0"/>
              </a:rPr>
              <a:t>Infrared</a:t>
            </a:r>
          </a:p>
          <a:p>
            <a:r>
              <a:rPr lang="en-IN" sz="1400" dirty="0">
                <a:latin typeface="Arial Rounded MT Bold" panose="020F0704030504030204" pitchFamily="34" charset="0"/>
              </a:rPr>
              <a:t>sensor</a:t>
            </a:r>
          </a:p>
        </p:txBody>
      </p:sp>
      <p:sp>
        <p:nvSpPr>
          <p:cNvPr id="106" name="TextBox 105"/>
          <p:cNvSpPr txBox="1"/>
          <p:nvPr/>
        </p:nvSpPr>
        <p:spPr>
          <a:xfrm>
            <a:off x="2077349" y="5795913"/>
            <a:ext cx="785865" cy="369332"/>
          </a:xfrm>
          <a:prstGeom prst="rect">
            <a:avLst/>
          </a:prstGeom>
          <a:noFill/>
        </p:spPr>
        <p:txBody>
          <a:bodyPr wrap="square" rtlCol="0">
            <a:spAutoFit/>
          </a:bodyPr>
          <a:lstStyle/>
          <a:p>
            <a:r>
              <a:rPr lang="en-IN" dirty="0">
                <a:latin typeface="Arial Rounded MT Bold" panose="020F0704030504030204" pitchFamily="34" charset="0"/>
              </a:rPr>
              <a:t>LDR</a:t>
            </a:r>
          </a:p>
        </p:txBody>
      </p:sp>
      <p:sp>
        <p:nvSpPr>
          <p:cNvPr id="107" name="TextBox 106"/>
          <p:cNvSpPr txBox="1"/>
          <p:nvPr/>
        </p:nvSpPr>
        <p:spPr>
          <a:xfrm>
            <a:off x="5277398" y="4662861"/>
            <a:ext cx="1440644" cy="369332"/>
          </a:xfrm>
          <a:prstGeom prst="rect">
            <a:avLst/>
          </a:prstGeom>
          <a:noFill/>
        </p:spPr>
        <p:txBody>
          <a:bodyPr wrap="square" rtlCol="0">
            <a:spAutoFit/>
          </a:bodyPr>
          <a:lstStyle/>
          <a:p>
            <a:r>
              <a:rPr lang="en-IN" dirty="0">
                <a:latin typeface="Arial Rounded MT Bold" panose="020F0704030504030204" pitchFamily="34" charset="0"/>
              </a:rPr>
              <a:t>Arduino</a:t>
            </a:r>
          </a:p>
        </p:txBody>
      </p:sp>
      <p:cxnSp>
        <p:nvCxnSpPr>
          <p:cNvPr id="115" name="Straight Arrow Connector 114"/>
          <p:cNvCxnSpPr>
            <a:endCxn id="15" idx="1"/>
          </p:cNvCxnSpPr>
          <p:nvPr/>
        </p:nvCxnSpPr>
        <p:spPr>
          <a:xfrm>
            <a:off x="6715478" y="6561753"/>
            <a:ext cx="8889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4447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3B283-8CDE-D43D-0FD8-A39D194ABAEE}"/>
              </a:ext>
            </a:extLst>
          </p:cNvPr>
          <p:cNvSpPr>
            <a:spLocks noGrp="1"/>
          </p:cNvSpPr>
          <p:nvPr>
            <p:ph type="title"/>
          </p:nvPr>
        </p:nvSpPr>
        <p:spPr/>
        <p:txBody>
          <a:bodyPr/>
          <a:lstStyle/>
          <a:p>
            <a:r>
              <a:rPr lang="en-IN" b="1" dirty="0"/>
              <a:t>Software Component</a:t>
            </a:r>
          </a:p>
        </p:txBody>
      </p:sp>
      <p:sp>
        <p:nvSpPr>
          <p:cNvPr id="3" name="Content Placeholder 2">
            <a:extLst>
              <a:ext uri="{FF2B5EF4-FFF2-40B4-BE49-F238E27FC236}">
                <a16:creationId xmlns:a16="http://schemas.microsoft.com/office/drawing/2014/main" id="{168692F3-3301-3C48-F009-A1087FAED189}"/>
              </a:ext>
            </a:extLst>
          </p:cNvPr>
          <p:cNvSpPr>
            <a:spLocks noGrp="1"/>
          </p:cNvSpPr>
          <p:nvPr>
            <p:ph idx="1"/>
          </p:nvPr>
        </p:nvSpPr>
        <p:spPr>
          <a:xfrm>
            <a:off x="601980" y="2567940"/>
            <a:ext cx="9314387" cy="3451860"/>
          </a:xfrm>
        </p:spPr>
        <p:txBody>
          <a:bodyPr/>
          <a:lstStyle/>
          <a:p>
            <a:pPr marL="0" indent="0" algn="l">
              <a:buNone/>
            </a:pPr>
            <a:r>
              <a:rPr lang="en-US" sz="2000" b="1" i="0" dirty="0">
                <a:solidFill>
                  <a:srgbClr val="2F2F2F"/>
                </a:solidFill>
                <a:effectLst/>
                <a:latin typeface="Segoe UI" panose="020B0502040204020203" pitchFamily="34" charset="0"/>
              </a:rPr>
              <a:t>1. Arduino IDE</a:t>
            </a:r>
            <a:r>
              <a:rPr lang="en-US" b="1" i="0" dirty="0">
                <a:solidFill>
                  <a:srgbClr val="2F2F2F"/>
                </a:solidFill>
                <a:effectLst/>
                <a:latin typeface="Segoe UI" panose="020B0502040204020203" pitchFamily="34" charset="0"/>
              </a:rPr>
              <a:t>: </a:t>
            </a:r>
          </a:p>
          <a:p>
            <a:pPr marL="0" indent="0" algn="l">
              <a:buNone/>
            </a:pPr>
            <a:r>
              <a:rPr lang="en-US" sz="1600" i="0" dirty="0">
                <a:solidFill>
                  <a:srgbClr val="2F2F2F"/>
                </a:solidFill>
                <a:effectLst/>
                <a:latin typeface="Segoe UI" panose="020B0502040204020203" pitchFamily="34" charset="0"/>
              </a:rPr>
              <a:t>You will be needing Arduino IDE software </a:t>
            </a:r>
          </a:p>
          <a:p>
            <a:pPr marL="0" indent="0" algn="l">
              <a:buNone/>
            </a:pPr>
            <a:r>
              <a:rPr lang="en-US" sz="1600" i="0" dirty="0">
                <a:solidFill>
                  <a:srgbClr val="2F2F2F"/>
                </a:solidFill>
                <a:effectLst/>
                <a:latin typeface="Segoe UI" panose="020B0502040204020203" pitchFamily="34" charset="0"/>
              </a:rPr>
              <a:t>to write and upload the programming logic onto the Arduino Uno board</a:t>
            </a:r>
          </a:p>
          <a:p>
            <a:pPr marL="0" indent="0" algn="l">
              <a:buNone/>
            </a:pPr>
            <a:r>
              <a:rPr lang="en-US" sz="2000" b="1" i="0" dirty="0">
                <a:solidFill>
                  <a:srgbClr val="2F2F2F"/>
                </a:solidFill>
                <a:effectLst/>
                <a:latin typeface="Segoe UI" panose="020B0502040204020203" pitchFamily="34" charset="0"/>
              </a:rPr>
              <a:t>2.</a:t>
            </a:r>
            <a:r>
              <a:rPr lang="en-US" b="1" i="0" dirty="0">
                <a:solidFill>
                  <a:srgbClr val="2F2F2F"/>
                </a:solidFill>
                <a:effectLst/>
                <a:latin typeface="Segoe UI" panose="020B0502040204020203" pitchFamily="34" charset="0"/>
              </a:rPr>
              <a:t>Programming language: </a:t>
            </a:r>
            <a:r>
              <a:rPr lang="en-US" b="0" i="0" dirty="0">
                <a:solidFill>
                  <a:srgbClr val="2F2F2F"/>
                </a:solidFill>
                <a:effectLst/>
                <a:latin typeface="Segoe UI" panose="020B0502040204020203" pitchFamily="34" charset="0"/>
              </a:rPr>
              <a:t>C language &amp;&amp; Assembly Language.</a:t>
            </a:r>
          </a:p>
          <a:p>
            <a:pPr marL="0" indent="0" algn="l">
              <a:buNone/>
            </a:pPr>
            <a:r>
              <a:rPr lang="en-US" b="1" i="0" dirty="0">
                <a:solidFill>
                  <a:srgbClr val="2F2F2F"/>
                </a:solidFill>
                <a:effectLst/>
                <a:latin typeface="Segoe UI" panose="020B0502040204020203" pitchFamily="34" charset="0"/>
              </a:rPr>
              <a:t>3 NODE MC</a:t>
            </a:r>
            <a:r>
              <a:rPr lang="en-US" b="1" dirty="0">
                <a:solidFill>
                  <a:srgbClr val="2F2F2F"/>
                </a:solidFill>
                <a:latin typeface="Segoe UI" panose="020B0502040204020203" pitchFamily="34" charset="0"/>
              </a:rPr>
              <a:t>U</a:t>
            </a:r>
            <a:r>
              <a:rPr lang="en-US" dirty="0">
                <a:solidFill>
                  <a:srgbClr val="2F2F2F"/>
                </a:solidFill>
                <a:latin typeface="Segoe UI" panose="020B0502040204020203" pitchFamily="34" charset="0"/>
              </a:rPr>
              <a:t>: All programming Language.</a:t>
            </a:r>
            <a:endParaRPr lang="en-US" b="0" i="0" dirty="0">
              <a:solidFill>
                <a:srgbClr val="2F2F2F"/>
              </a:solidFill>
              <a:effectLst/>
              <a:latin typeface="Segoe UI" panose="020B0502040204020203" pitchFamily="34" charset="0"/>
            </a:endParaRPr>
          </a:p>
          <a:p>
            <a:pPr marL="0" indent="0" algn="l">
              <a:buNone/>
            </a:pPr>
            <a:endParaRPr lang="en-US" b="0" i="0" dirty="0">
              <a:solidFill>
                <a:srgbClr val="2F2F2F"/>
              </a:solidFill>
              <a:effectLst/>
              <a:latin typeface="Segoe UI" panose="020B0502040204020203" pitchFamily="34" charset="0"/>
            </a:endParaRPr>
          </a:p>
          <a:p>
            <a:endParaRPr lang="en-IN" dirty="0"/>
          </a:p>
        </p:txBody>
      </p:sp>
      <p:pic>
        <p:nvPicPr>
          <p:cNvPr id="4" name="Picture 3">
            <a:extLst>
              <a:ext uri="{FF2B5EF4-FFF2-40B4-BE49-F238E27FC236}">
                <a16:creationId xmlns:a16="http://schemas.microsoft.com/office/drawing/2014/main" id="{9C1DA008-C0F8-ABD7-73F2-529556C9B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9934" y="1680632"/>
            <a:ext cx="4208106" cy="4756280"/>
          </a:xfrm>
          <a:prstGeom prst="rect">
            <a:avLst/>
          </a:prstGeom>
        </p:spPr>
      </p:pic>
    </p:spTree>
    <p:extLst>
      <p:ext uri="{BB962C8B-B14F-4D97-AF65-F5344CB8AC3E}">
        <p14:creationId xmlns:p14="http://schemas.microsoft.com/office/powerpoint/2010/main" val="4011718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445" y="884925"/>
            <a:ext cx="8761413" cy="706964"/>
          </a:xfrm>
        </p:spPr>
        <p:txBody>
          <a:bodyPr/>
          <a:lstStyle/>
          <a:p>
            <a:r>
              <a:rPr lang="en-IN" sz="4400" b="1" u="sng" dirty="0">
                <a:solidFill>
                  <a:schemeClr val="bg1">
                    <a:lumMod val="95000"/>
                  </a:schemeClr>
                </a:solidFill>
                <a:latin typeface="Arial Rounded MT Bold" panose="020F0704030504030204" pitchFamily="34" charset="0"/>
              </a:rPr>
              <a:t>CONCLUSION</a:t>
            </a:r>
          </a:p>
        </p:txBody>
      </p:sp>
      <p:sp>
        <p:nvSpPr>
          <p:cNvPr id="3" name="Content Placeholder 2"/>
          <p:cNvSpPr>
            <a:spLocks noGrp="1"/>
          </p:cNvSpPr>
          <p:nvPr>
            <p:ph idx="1"/>
          </p:nvPr>
        </p:nvSpPr>
        <p:spPr>
          <a:xfrm>
            <a:off x="386080" y="2265680"/>
            <a:ext cx="11348720" cy="4206240"/>
          </a:xfrm>
        </p:spPr>
        <p:txBody>
          <a:bodyPr>
            <a:noAutofit/>
          </a:bodyPr>
          <a:lstStyle/>
          <a:p>
            <a:pPr algn="just">
              <a:lnSpc>
                <a:spcPct val="150000"/>
              </a:lnSpc>
            </a:pPr>
            <a:r>
              <a:rPr lang="en-US" sz="2000">
                <a:latin typeface="Arial Rounded MT Bold" panose="020F0704030504030204" pitchFamily="34" charset="0"/>
              </a:rPr>
              <a:t>This project aims </a:t>
            </a:r>
            <a:r>
              <a:rPr lang="en-US" sz="2000" dirty="0">
                <a:latin typeface="Arial Rounded MT Bold" panose="020F0704030504030204" pitchFamily="34" charset="0"/>
              </a:rPr>
              <a:t>to find the soluti</a:t>
            </a:r>
            <a:r>
              <a:rPr lang="en-US" sz="2000" b="1" dirty="0">
                <a:latin typeface="Arial Rounded MT Bold" panose="020F0704030504030204" pitchFamily="34" charset="0"/>
              </a:rPr>
              <a:t>on</a:t>
            </a:r>
            <a:r>
              <a:rPr lang="en-US" sz="2000" dirty="0">
                <a:latin typeface="Arial Rounded MT Bold" panose="020F0704030504030204" pitchFamily="34" charset="0"/>
              </a:rPr>
              <a:t> of power consumption and manual working of the current system.</a:t>
            </a:r>
          </a:p>
          <a:p>
            <a:pPr algn="just">
              <a:lnSpc>
                <a:spcPct val="150000"/>
              </a:lnSpc>
            </a:pPr>
            <a:r>
              <a:rPr lang="en-US" sz="2000" dirty="0">
                <a:latin typeface="Arial Rounded MT Bold" panose="020F0704030504030204" pitchFamily="34" charset="0"/>
              </a:rPr>
              <a:t>As we have aimed this project is working as expected in both forms </a:t>
            </a:r>
            <a:r>
              <a:rPr lang="en-US" sz="2000" dirty="0" err="1">
                <a:latin typeface="Arial Rounded MT Bold" panose="020F0704030504030204" pitchFamily="34" charset="0"/>
              </a:rPr>
              <a:t>i.e</a:t>
            </a:r>
            <a:r>
              <a:rPr lang="en-US" sz="2000" dirty="0">
                <a:latin typeface="Arial Rounded MT Bold" panose="020F0704030504030204" pitchFamily="34" charset="0"/>
              </a:rPr>
              <a:t> in university roads and in streets.</a:t>
            </a:r>
          </a:p>
          <a:p>
            <a:pPr algn="just">
              <a:lnSpc>
                <a:spcPct val="150000"/>
              </a:lnSpc>
            </a:pPr>
            <a:r>
              <a:rPr lang="en-US" sz="2000" dirty="0">
                <a:latin typeface="Arial Rounded MT Bold" panose="020F0704030504030204" pitchFamily="34" charset="0"/>
              </a:rPr>
              <a:t>This system overcomes the drawback of current system of manual operation. </a:t>
            </a:r>
          </a:p>
          <a:p>
            <a:pPr algn="just">
              <a:lnSpc>
                <a:spcPct val="150000"/>
              </a:lnSpc>
            </a:pPr>
            <a:r>
              <a:rPr lang="en-US" sz="2000" dirty="0">
                <a:latin typeface="Arial Rounded MT Bold" panose="020F0704030504030204" pitchFamily="34" charset="0"/>
              </a:rPr>
              <a:t>The light remains OFF or in Dim state as long as the motion is not detected. Once the motion is detected the lights comes to ON or bright state.</a:t>
            </a:r>
          </a:p>
          <a:p>
            <a:pPr algn="just">
              <a:lnSpc>
                <a:spcPct val="150000"/>
              </a:lnSpc>
            </a:pPr>
            <a:r>
              <a:rPr lang="en-US" sz="2000" dirty="0">
                <a:latin typeface="Arial Rounded MT Bold" panose="020F0704030504030204" pitchFamily="34" charset="0"/>
              </a:rPr>
              <a:t>This system is solely made for using in a wide scale project. Also, it is very cheap.</a:t>
            </a:r>
            <a:endParaRPr lang="en-IN" sz="2000" dirty="0">
              <a:latin typeface="Arial Rounded MT Bold" panose="020F0704030504030204" pitchFamily="34" charset="0"/>
            </a:endParaRPr>
          </a:p>
        </p:txBody>
      </p:sp>
    </p:spTree>
    <p:extLst>
      <p:ext uri="{BB962C8B-B14F-4D97-AF65-F5344CB8AC3E}">
        <p14:creationId xmlns:p14="http://schemas.microsoft.com/office/powerpoint/2010/main" val="23362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108" y="833708"/>
            <a:ext cx="8761413" cy="706964"/>
          </a:xfrm>
        </p:spPr>
        <p:txBody>
          <a:bodyPr/>
          <a:lstStyle/>
          <a:p>
            <a:r>
              <a:rPr lang="en-IN" sz="4400" b="1" u="sng" dirty="0">
                <a:latin typeface="Arial Rounded MT Bold" panose="020F0704030504030204" pitchFamily="34" charset="0"/>
              </a:rPr>
              <a:t>REFERENCES</a:t>
            </a:r>
          </a:p>
        </p:txBody>
      </p:sp>
      <p:sp>
        <p:nvSpPr>
          <p:cNvPr id="3" name="Content Placeholder 2"/>
          <p:cNvSpPr>
            <a:spLocks noGrp="1"/>
          </p:cNvSpPr>
          <p:nvPr>
            <p:ph idx="1"/>
          </p:nvPr>
        </p:nvSpPr>
        <p:spPr>
          <a:xfrm>
            <a:off x="410547" y="2314250"/>
            <a:ext cx="11148007" cy="3109397"/>
          </a:xfrm>
        </p:spPr>
        <p:txBody>
          <a:bodyPr>
            <a:normAutofit/>
          </a:bodyPr>
          <a:lstStyle/>
          <a:p>
            <a:pPr algn="just"/>
            <a:r>
              <a:rPr lang="en-IN" sz="2000" dirty="0" err="1">
                <a:latin typeface="Times New Roman" panose="02020603050405020304" pitchFamily="18" charset="0"/>
                <a:cs typeface="Times New Roman" panose="02020603050405020304" pitchFamily="18" charset="0"/>
              </a:rPr>
              <a:t>Payal</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Rodi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Leena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Chandrakar</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Saylee</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Ginde</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Sivanantham</a:t>
            </a:r>
            <a:r>
              <a:rPr lang="en-IN" sz="2000" dirty="0">
                <a:latin typeface="Times New Roman" panose="02020603050405020304" pitchFamily="18" charset="0"/>
                <a:cs typeface="Times New Roman" panose="02020603050405020304" pitchFamily="18" charset="0"/>
              </a:rPr>
              <a:t> S and </a:t>
            </a:r>
            <a:r>
              <a:rPr lang="en-IN" sz="2000" dirty="0" err="1">
                <a:latin typeface="Times New Roman" panose="02020603050405020304" pitchFamily="18" charset="0"/>
                <a:cs typeface="Times New Roman" panose="02020603050405020304" pitchFamily="18" charset="0"/>
              </a:rPr>
              <a:t>Sivasankaran</a:t>
            </a:r>
            <a:r>
              <a:rPr lang="en-IN" sz="2000" dirty="0">
                <a:latin typeface="Times New Roman" panose="02020603050405020304" pitchFamily="18" charset="0"/>
                <a:cs typeface="Times New Roman" panose="02020603050405020304" pitchFamily="18" charset="0"/>
              </a:rPr>
              <a:t> K, “Energy Conservation using Automatic Lighting System using FPGA”, International </a:t>
            </a:r>
            <a:r>
              <a:rPr lang="en-IN" sz="2000" dirty="0" err="1">
                <a:latin typeface="Times New Roman" panose="02020603050405020304" pitchFamily="18" charset="0"/>
                <a:cs typeface="Times New Roman" panose="02020603050405020304" pitchFamily="18" charset="0"/>
              </a:rPr>
              <a:t>Confernece</a:t>
            </a:r>
            <a:r>
              <a:rPr lang="en-IN" sz="2000" dirty="0">
                <a:latin typeface="Times New Roman" panose="02020603050405020304" pitchFamily="18" charset="0"/>
                <a:cs typeface="Times New Roman" panose="02020603050405020304" pitchFamily="18" charset="0"/>
              </a:rPr>
              <a:t> on Green Engineering and Technologies, 2015.</a:t>
            </a:r>
          </a:p>
          <a:p>
            <a:pPr algn="just"/>
            <a:r>
              <a:rPr lang="en-IN" sz="2000" dirty="0">
                <a:latin typeface="Times New Roman" panose="02020603050405020304" pitchFamily="18" charset="0"/>
                <a:cs typeface="Times New Roman" panose="02020603050405020304" pitchFamily="18" charset="0"/>
              </a:rPr>
              <a:t>Deepak Kumar </a:t>
            </a:r>
            <a:r>
              <a:rPr lang="en-IN" sz="2000" dirty="0" err="1">
                <a:latin typeface="Times New Roman" panose="02020603050405020304" pitchFamily="18" charset="0"/>
                <a:cs typeface="Times New Roman" panose="02020603050405020304" pitchFamily="18" charset="0"/>
              </a:rPr>
              <a:t>Rath</a:t>
            </a:r>
            <a:r>
              <a:rPr lang="en-IN" sz="2000" dirty="0">
                <a:latin typeface="Times New Roman" panose="02020603050405020304" pitchFamily="18" charset="0"/>
                <a:cs typeface="Times New Roman" panose="02020603050405020304" pitchFamily="18" charset="0"/>
              </a:rPr>
              <a:t>,” Arduino Based: Smart Light Control System”, International Journal of Engineering Research and General Science Volume 4, March- April, 2016. </a:t>
            </a:r>
          </a:p>
          <a:p>
            <a:pPr algn="just"/>
            <a:r>
              <a:rPr lang="en-IN" sz="2000" dirty="0" err="1">
                <a:latin typeface="Times New Roman" panose="02020603050405020304" pitchFamily="18" charset="0"/>
                <a:cs typeface="Times New Roman" panose="02020603050405020304" pitchFamily="18" charset="0"/>
              </a:rPr>
              <a:t>Gouthami</a:t>
            </a:r>
            <a:r>
              <a:rPr lang="en-IN" sz="2000" dirty="0">
                <a:latin typeface="Times New Roman" panose="02020603050405020304" pitchFamily="18" charset="0"/>
                <a:cs typeface="Times New Roman" panose="02020603050405020304" pitchFamily="18" charset="0"/>
              </a:rPr>
              <a:t>. C, Santosh. C, A. </a:t>
            </a:r>
            <a:r>
              <a:rPr lang="en-IN" sz="2000" dirty="0" err="1">
                <a:latin typeface="Times New Roman" panose="02020603050405020304" pitchFamily="18" charset="0"/>
                <a:cs typeface="Times New Roman" panose="02020603050405020304" pitchFamily="18" charset="0"/>
              </a:rPr>
              <a:t>Pavan</a:t>
            </a:r>
            <a:r>
              <a:rPr lang="en-IN" sz="2000" dirty="0">
                <a:latin typeface="Times New Roman" panose="02020603050405020304" pitchFamily="18" charset="0"/>
                <a:cs typeface="Times New Roman" panose="02020603050405020304" pitchFamily="18" charset="0"/>
              </a:rPr>
              <a:t> Kumar, </a:t>
            </a:r>
            <a:r>
              <a:rPr lang="en-IN" sz="2000" dirty="0" err="1">
                <a:latin typeface="Times New Roman" panose="02020603050405020304" pitchFamily="18" charset="0"/>
                <a:cs typeface="Times New Roman" panose="02020603050405020304" pitchFamily="18" charset="0"/>
              </a:rPr>
              <a:t>Karthik</a:t>
            </a:r>
            <a:r>
              <a:rPr lang="en-IN" sz="2000" dirty="0">
                <a:latin typeface="Times New Roman" panose="02020603050405020304" pitchFamily="18" charset="0"/>
                <a:cs typeface="Times New Roman" panose="02020603050405020304" pitchFamily="18" charset="0"/>
              </a:rPr>
              <a:t>. A, and </a:t>
            </a:r>
            <a:r>
              <a:rPr lang="en-IN" sz="2000" dirty="0" err="1">
                <a:latin typeface="Times New Roman" panose="02020603050405020304" pitchFamily="18" charset="0"/>
                <a:cs typeface="Times New Roman" panose="02020603050405020304" pitchFamily="18" charset="0"/>
              </a:rPr>
              <a:t>Ramya.K.R</a:t>
            </a:r>
            <a:r>
              <a:rPr lang="en-IN" sz="2000" dirty="0">
                <a:latin typeface="Times New Roman" panose="02020603050405020304" pitchFamily="18" charset="0"/>
                <a:cs typeface="Times New Roman" panose="02020603050405020304" pitchFamily="18" charset="0"/>
              </a:rPr>
              <a:t>, “Design and Implementation of Automatic Street Light Control System using Light Dependent Resistor”, International Journal of Engineering Trends and Technology (IJETT) – Volume 35 Number 10 - May 2016</a:t>
            </a:r>
          </a:p>
        </p:txBody>
      </p:sp>
    </p:spTree>
    <p:extLst>
      <p:ext uri="{BB962C8B-B14F-4D97-AF65-F5344CB8AC3E}">
        <p14:creationId xmlns:p14="http://schemas.microsoft.com/office/powerpoint/2010/main" val="381268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AE263-D35B-9476-9203-5792B087F575}"/>
              </a:ext>
            </a:extLst>
          </p:cNvPr>
          <p:cNvSpPr>
            <a:spLocks noGrp="1"/>
          </p:cNvSpPr>
          <p:nvPr>
            <p:ph type="title"/>
          </p:nvPr>
        </p:nvSpPr>
        <p:spPr>
          <a:xfrm>
            <a:off x="1154953" y="2725270"/>
            <a:ext cx="8761413" cy="2429435"/>
          </a:xfrm>
        </p:spPr>
        <p:txBody>
          <a:bodyPr/>
          <a:lstStyle/>
          <a:p>
            <a:r>
              <a:rPr lang="en-IN" sz="4800" b="1" dirty="0"/>
              <a:t>						</a:t>
            </a:r>
            <a:r>
              <a:rPr lang="en-IN" sz="4800" b="1" dirty="0">
                <a:solidFill>
                  <a:srgbClr val="FF0000"/>
                </a:solidFill>
              </a:rPr>
              <a:t>THANK YOU</a:t>
            </a:r>
          </a:p>
        </p:txBody>
      </p:sp>
      <p:sp>
        <p:nvSpPr>
          <p:cNvPr id="3" name="Content Placeholder 2">
            <a:extLst>
              <a:ext uri="{FF2B5EF4-FFF2-40B4-BE49-F238E27FC236}">
                <a16:creationId xmlns:a16="http://schemas.microsoft.com/office/drawing/2014/main" id="{AEEDD5D4-C75F-B062-3136-EACF9FAEB0F5}"/>
              </a:ext>
            </a:extLst>
          </p:cNvPr>
          <p:cNvSpPr>
            <a:spLocks noGrp="1"/>
          </p:cNvSpPr>
          <p:nvPr>
            <p:ph idx="1"/>
          </p:nvPr>
        </p:nvSpPr>
        <p:spPr>
          <a:xfrm>
            <a:off x="1663317" y="1129554"/>
            <a:ext cx="8751473" cy="932328"/>
          </a:xfrm>
        </p:spPr>
        <p:txBody>
          <a:bodyPr/>
          <a:lstStyle/>
          <a:p>
            <a:endParaRPr lang="en-IN" dirty="0"/>
          </a:p>
        </p:txBody>
      </p:sp>
    </p:spTree>
    <p:extLst>
      <p:ext uri="{BB962C8B-B14F-4D97-AF65-F5344CB8AC3E}">
        <p14:creationId xmlns:p14="http://schemas.microsoft.com/office/powerpoint/2010/main" val="3449806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438" y="645890"/>
            <a:ext cx="8761413" cy="706964"/>
          </a:xfrm>
        </p:spPr>
        <p:txBody>
          <a:bodyPr/>
          <a:lstStyle/>
          <a:p>
            <a:pPr>
              <a:buSzPct val="138000"/>
            </a:pPr>
            <a:r>
              <a:rPr lang="en-IN" sz="4400" b="1" dirty="0">
                <a:latin typeface="Arial Rounded MT Bold" panose="020F0704030504030204" pitchFamily="34" charset="0"/>
              </a:rPr>
              <a:t>Contents</a:t>
            </a:r>
          </a:p>
        </p:txBody>
      </p:sp>
      <p:sp>
        <p:nvSpPr>
          <p:cNvPr id="3" name="Content Placeholder 2"/>
          <p:cNvSpPr>
            <a:spLocks noGrp="1"/>
          </p:cNvSpPr>
          <p:nvPr>
            <p:ph idx="1"/>
          </p:nvPr>
        </p:nvSpPr>
        <p:spPr>
          <a:xfrm>
            <a:off x="475861" y="2148451"/>
            <a:ext cx="11234056" cy="4382977"/>
          </a:xfrm>
        </p:spPr>
        <p:txBody>
          <a:bodyPr>
            <a:noAutofit/>
          </a:bodyPr>
          <a:lstStyle/>
          <a:p>
            <a:pPr>
              <a:lnSpc>
                <a:spcPct val="150000"/>
              </a:lnSpc>
              <a:buClr>
                <a:schemeClr val="tx1">
                  <a:lumMod val="95000"/>
                  <a:lumOff val="5000"/>
                </a:schemeClr>
              </a:buClr>
              <a:buSzPct val="100000"/>
              <a:buFont typeface="Wingdings" panose="05000000000000000000" pitchFamily="2" charset="2"/>
              <a:buChar char="Ø"/>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Abstract</a:t>
            </a:r>
          </a:p>
          <a:p>
            <a:pPr>
              <a:lnSpc>
                <a:spcPct val="150000"/>
              </a:lnSpc>
              <a:buClr>
                <a:schemeClr val="tx1">
                  <a:lumMod val="95000"/>
                  <a:lumOff val="5000"/>
                </a:schemeClr>
              </a:buClr>
              <a:buSzPct val="100000"/>
              <a:buFont typeface="Wingdings" panose="05000000000000000000" pitchFamily="2" charset="2"/>
              <a:buChar char="Ø"/>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Introduction</a:t>
            </a:r>
          </a:p>
          <a:p>
            <a:pPr>
              <a:lnSpc>
                <a:spcPct val="150000"/>
              </a:lnSpc>
              <a:buClr>
                <a:schemeClr val="tx1">
                  <a:lumMod val="95000"/>
                  <a:lumOff val="5000"/>
                </a:schemeClr>
              </a:buClr>
              <a:buSzPct val="100000"/>
              <a:buFont typeface="Wingdings" panose="05000000000000000000" pitchFamily="2" charset="2"/>
              <a:buChar char="Ø"/>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Existing system</a:t>
            </a:r>
          </a:p>
          <a:p>
            <a:pPr>
              <a:lnSpc>
                <a:spcPct val="150000"/>
              </a:lnSpc>
              <a:buClr>
                <a:schemeClr val="tx1">
                  <a:lumMod val="95000"/>
                  <a:lumOff val="5000"/>
                </a:schemeClr>
              </a:buClr>
              <a:buSzPct val="100000"/>
              <a:buFont typeface="Wingdings" panose="05000000000000000000" pitchFamily="2" charset="2"/>
              <a:buChar char="Ø"/>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Proposed system</a:t>
            </a:r>
          </a:p>
          <a:p>
            <a:pPr>
              <a:lnSpc>
                <a:spcPct val="150000"/>
              </a:lnSpc>
              <a:buClr>
                <a:schemeClr val="tx1">
                  <a:lumMod val="95000"/>
                  <a:lumOff val="5000"/>
                </a:schemeClr>
              </a:buClr>
              <a:buSzPct val="100000"/>
              <a:buFont typeface="Wingdings" panose="05000000000000000000" pitchFamily="2" charset="2"/>
              <a:buChar char="Ø"/>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Component of Proposed system</a:t>
            </a:r>
          </a:p>
          <a:p>
            <a:pPr>
              <a:lnSpc>
                <a:spcPct val="150000"/>
              </a:lnSpc>
              <a:buClr>
                <a:schemeClr val="tx1">
                  <a:lumMod val="95000"/>
                  <a:lumOff val="5000"/>
                </a:schemeClr>
              </a:buClr>
              <a:buSzPct val="100000"/>
              <a:buFont typeface="Wingdings" panose="05000000000000000000" pitchFamily="2" charset="2"/>
              <a:buChar char="Ø"/>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Block diagram</a:t>
            </a:r>
          </a:p>
          <a:p>
            <a:pPr>
              <a:lnSpc>
                <a:spcPct val="150000"/>
              </a:lnSpc>
              <a:buClr>
                <a:schemeClr val="tx1">
                  <a:lumMod val="95000"/>
                  <a:lumOff val="5000"/>
                </a:schemeClr>
              </a:buClr>
              <a:buSzPct val="100000"/>
              <a:buFont typeface="Wingdings" panose="05000000000000000000" pitchFamily="2" charset="2"/>
              <a:buChar char="Ø"/>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Conclusion</a:t>
            </a:r>
          </a:p>
          <a:p>
            <a:pPr>
              <a:lnSpc>
                <a:spcPct val="150000"/>
              </a:lnSpc>
              <a:buClr>
                <a:schemeClr val="tx1">
                  <a:lumMod val="95000"/>
                  <a:lumOff val="5000"/>
                </a:schemeClr>
              </a:buClr>
              <a:buSzPct val="100000"/>
              <a:buFont typeface="Wingdings" panose="05000000000000000000" pitchFamily="2" charset="2"/>
              <a:buChar char="Ø"/>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References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6840" y="459195"/>
            <a:ext cx="3163077" cy="1080355"/>
          </a:xfrm>
          <a:prstGeom prst="rect">
            <a:avLst/>
          </a:prstGeom>
        </p:spPr>
      </p:pic>
      <p:sp>
        <p:nvSpPr>
          <p:cNvPr id="4" name="AutoShape 2" descr="How you can automate the IOT based street lightening system">
            <a:extLst>
              <a:ext uri="{FF2B5EF4-FFF2-40B4-BE49-F238E27FC236}">
                <a16:creationId xmlns:a16="http://schemas.microsoft.com/office/drawing/2014/main" id="{050287E8-1656-9A78-ECE9-0332DBFC692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976771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5013" y="832586"/>
            <a:ext cx="8761413" cy="706964"/>
          </a:xfrm>
        </p:spPr>
        <p:txBody>
          <a:bodyPr/>
          <a:lstStyle/>
          <a:p>
            <a:r>
              <a:rPr lang="en-IN" sz="4400" b="1" u="sng" dirty="0">
                <a:latin typeface="Arial Rounded MT Bold" panose="020F0704030504030204" pitchFamily="34" charset="0"/>
              </a:rPr>
              <a:t>Abstract</a:t>
            </a:r>
          </a:p>
        </p:txBody>
      </p:sp>
      <p:sp>
        <p:nvSpPr>
          <p:cNvPr id="3" name="Content Placeholder 2"/>
          <p:cNvSpPr>
            <a:spLocks noGrp="1"/>
          </p:cNvSpPr>
          <p:nvPr>
            <p:ph idx="1"/>
          </p:nvPr>
        </p:nvSpPr>
        <p:spPr>
          <a:xfrm>
            <a:off x="205273" y="2449415"/>
            <a:ext cx="7221894" cy="4249965"/>
          </a:xfrm>
        </p:spPr>
        <p:txBody>
          <a:bodyPr>
            <a:normAutofit lnSpcReduction="10000"/>
          </a:bodyPr>
          <a:lstStyle/>
          <a:p>
            <a:pPr algn="just"/>
            <a:r>
              <a:rPr lang="en-US" dirty="0">
                <a:latin typeface="Arial Rounded MT Bold" panose="020F0704030504030204" pitchFamily="34" charset="0"/>
              </a:rPr>
              <a:t>This project aims at designing and executing the advanced development in embedded systems for energy saving of street lights.</a:t>
            </a:r>
          </a:p>
          <a:p>
            <a:pPr algn="just"/>
            <a:r>
              <a:rPr lang="en-US" dirty="0">
                <a:latin typeface="Arial Rounded MT Bold" panose="020F0704030504030204" pitchFamily="34" charset="0"/>
              </a:rPr>
              <a:t>Nowadays, human has become too busy, and is unable to find time even to switch the lights wherever not necessary.</a:t>
            </a:r>
          </a:p>
          <a:p>
            <a:pPr marL="0" indent="0" algn="just">
              <a:buNone/>
            </a:pPr>
            <a:endParaRPr lang="en-US" dirty="0"/>
          </a:p>
          <a:p>
            <a:pPr algn="just"/>
            <a:r>
              <a:rPr lang="en-US" dirty="0">
                <a:latin typeface="Arial Rounded MT Bold" panose="020F0704030504030204" pitchFamily="34" charset="0"/>
              </a:rPr>
              <a:t>The present system is like, the street lights will be switched on in the evening before the sun sets and they are switched off the next day morning after there is sufficient light on the roads.</a:t>
            </a:r>
          </a:p>
          <a:p>
            <a:pPr marL="0" indent="0" algn="just">
              <a:buNone/>
            </a:pPr>
            <a:endParaRPr lang="en-US" dirty="0"/>
          </a:p>
          <a:p>
            <a:pPr algn="just"/>
            <a:r>
              <a:rPr lang="en-US" dirty="0">
                <a:latin typeface="Arial Rounded MT Bold" panose="020F0704030504030204" pitchFamily="34" charset="0"/>
              </a:rPr>
              <a:t>Also, the manual operation of the lighting system is completely eliminated. </a:t>
            </a:r>
            <a:endParaRPr lang="en-IN" dirty="0">
              <a:latin typeface="Arial Rounded MT Bold" panose="020F0704030504030204" pitchFamily="34"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6840" y="459195"/>
            <a:ext cx="3163077" cy="1080355"/>
          </a:xfrm>
          <a:prstGeom prst="rect">
            <a:avLst/>
          </a:prstGeom>
        </p:spPr>
      </p:pic>
      <p:pic>
        <p:nvPicPr>
          <p:cNvPr id="7" name="Picture 4" descr="How you can automate the IOT based street lightening system">
            <a:extLst>
              <a:ext uri="{FF2B5EF4-FFF2-40B4-BE49-F238E27FC236}">
                <a16:creationId xmlns:a16="http://schemas.microsoft.com/office/drawing/2014/main" id="{0EA20D9D-1CCA-BD90-B67A-A39A13C7B5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7167" y="2781300"/>
            <a:ext cx="4338113"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399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059" y="936433"/>
            <a:ext cx="3501023" cy="706964"/>
          </a:xfrm>
        </p:spPr>
        <p:txBody>
          <a:bodyPr/>
          <a:lstStyle/>
          <a:p>
            <a:r>
              <a:rPr lang="en-IN" sz="4400" u="sng" dirty="0">
                <a:latin typeface="Arial Rounded MT Bold" panose="020F0704030504030204" pitchFamily="34" charset="0"/>
              </a:rPr>
              <a:t>Introduction</a:t>
            </a:r>
            <a:r>
              <a:rPr lang="en-IN" sz="4400" dirty="0">
                <a:latin typeface="Arial Rounded MT Bold" panose="020F0704030504030204" pitchFamily="34" charset="0"/>
              </a:rPr>
              <a:t> </a:t>
            </a:r>
          </a:p>
        </p:txBody>
      </p:sp>
      <p:sp>
        <p:nvSpPr>
          <p:cNvPr id="3" name="Content Placeholder 2"/>
          <p:cNvSpPr>
            <a:spLocks noGrp="1"/>
          </p:cNvSpPr>
          <p:nvPr>
            <p:ph idx="1"/>
          </p:nvPr>
        </p:nvSpPr>
        <p:spPr>
          <a:xfrm>
            <a:off x="354564" y="2251006"/>
            <a:ext cx="11448660" cy="4672307"/>
          </a:xfrm>
        </p:spPr>
        <p:txBody>
          <a:bodyPr>
            <a:noAutofit/>
          </a:bodyPr>
          <a:lstStyle/>
          <a:p>
            <a:pPr algn="just">
              <a:lnSpc>
                <a:spcPct val="150000"/>
              </a:lnSpc>
            </a:pPr>
            <a:r>
              <a:rPr lang="en-US" dirty="0">
                <a:latin typeface="Arial Rounded MT Bold" panose="020F0704030504030204" pitchFamily="34" charset="0"/>
              </a:rPr>
              <a:t>The idea of designing a new system for the streetlight that do not consume huge amount of electricity and illuminate large areas with the highest intensity of light is concerning each engineer working in this field. Providing street lighting is one of the most important and expensive responsibilities of a city.</a:t>
            </a:r>
          </a:p>
          <a:p>
            <a:pPr algn="just">
              <a:lnSpc>
                <a:spcPct val="150000"/>
              </a:lnSpc>
            </a:pPr>
            <a:r>
              <a:rPr lang="en-US" dirty="0">
                <a:latin typeface="Arial Rounded MT Bold" panose="020F0704030504030204" pitchFamily="34" charset="0"/>
              </a:rPr>
              <a:t>Lighting can account for 10–38% of the total energy bill in typical cities worldwide. Street lighting is a particularly critical concern for public authorities in developing countries because of its strategic importance for economic and social stability.</a:t>
            </a:r>
          </a:p>
          <a:p>
            <a:pPr algn="just">
              <a:lnSpc>
                <a:spcPct val="150000"/>
              </a:lnSpc>
            </a:pPr>
            <a:r>
              <a:rPr lang="en-US" dirty="0">
                <a:latin typeface="Arial Rounded MT Bold" panose="020F0704030504030204" pitchFamily="34" charset="0"/>
              </a:rPr>
              <a:t>Inefficient lighting wastes significant financial resources every year, and poor lighting creates unsafe conditions. Energy efficient technologies and design mechanism can reduce cost of the street lighting drastically</a:t>
            </a:r>
          </a:p>
          <a:p>
            <a:pPr algn="just">
              <a:lnSpc>
                <a:spcPct val="150000"/>
              </a:lnSpc>
            </a:pPr>
            <a:endParaRPr lang="en-IN" dirty="0">
              <a:latin typeface="Arial Rounded MT Bold" panose="020F0704030504030204" pitchFamily="34"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6840" y="459195"/>
            <a:ext cx="3163077" cy="1080355"/>
          </a:xfrm>
          <a:prstGeom prst="rect">
            <a:avLst/>
          </a:prstGeom>
        </p:spPr>
      </p:pic>
    </p:spTree>
    <p:extLst>
      <p:ext uri="{BB962C8B-B14F-4D97-AF65-F5344CB8AC3E}">
        <p14:creationId xmlns:p14="http://schemas.microsoft.com/office/powerpoint/2010/main" val="2794195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6488" y="1231749"/>
            <a:ext cx="10711543" cy="4982546"/>
          </a:xfrm>
        </p:spPr>
        <p:txBody>
          <a:bodyPr>
            <a:normAutofit lnSpcReduction="10000"/>
          </a:bodyPr>
          <a:lstStyle/>
          <a:p>
            <a:pPr marL="285750" indent="-285750" algn="just">
              <a:buFont typeface="Wingdings" panose="05000000000000000000" pitchFamily="2" charset="2"/>
              <a:buChar char="Ø"/>
            </a:pPr>
            <a:r>
              <a:rPr lang="en-US" sz="2000" cap="none" dirty="0">
                <a:solidFill>
                  <a:schemeClr val="bg1">
                    <a:lumMod val="95000"/>
                  </a:schemeClr>
                </a:solidFill>
                <a:latin typeface="Arial Rounded MT Bold" panose="020F0704030504030204" pitchFamily="34" charset="0"/>
              </a:rPr>
              <a:t>Manual control is prone to errors and leads to energy wastages and manually dimming during mid night is impracticable.</a:t>
            </a:r>
          </a:p>
          <a:p>
            <a:pPr algn="just"/>
            <a:endParaRPr lang="en-US" sz="2000" cap="none" dirty="0">
              <a:solidFill>
                <a:schemeClr val="bg1">
                  <a:lumMod val="95000"/>
                </a:schemeClr>
              </a:solidFill>
              <a:latin typeface="Arial Rounded MT Bold" panose="020F0704030504030204" pitchFamily="34" charset="0"/>
            </a:endParaRPr>
          </a:p>
          <a:p>
            <a:pPr marL="285750" indent="-285750" algn="just">
              <a:buFont typeface="Wingdings" panose="05000000000000000000" pitchFamily="2" charset="2"/>
              <a:buChar char="Ø"/>
            </a:pPr>
            <a:r>
              <a:rPr lang="en-US" sz="2000" cap="none" dirty="0">
                <a:solidFill>
                  <a:schemeClr val="bg1">
                    <a:lumMod val="95000"/>
                  </a:schemeClr>
                </a:solidFill>
                <a:latin typeface="Arial Rounded MT Bold" panose="020F0704030504030204" pitchFamily="34" charset="0"/>
              </a:rPr>
              <a:t>The light sensor will detect darkness to activate the ON/OFF switch, so the streetlights will be ready to turn on and the photoelectric sensor will detect movement to activate the streetlights</a:t>
            </a:r>
          </a:p>
          <a:p>
            <a:pPr algn="just"/>
            <a:endParaRPr lang="en-US" sz="2000" cap="none" dirty="0">
              <a:solidFill>
                <a:schemeClr val="bg1">
                  <a:lumMod val="95000"/>
                </a:schemeClr>
              </a:solidFill>
              <a:latin typeface="Arial Rounded MT Bold" panose="020F0704030504030204" pitchFamily="34" charset="0"/>
            </a:endParaRPr>
          </a:p>
          <a:p>
            <a:pPr marL="285750" indent="-285750" algn="just">
              <a:buFont typeface="Wingdings" panose="05000000000000000000" pitchFamily="2" charset="2"/>
              <a:buChar char="Ø"/>
            </a:pPr>
            <a:r>
              <a:rPr lang="en-US" sz="2000" cap="none" dirty="0">
                <a:solidFill>
                  <a:schemeClr val="bg1">
                    <a:lumMod val="95000"/>
                  </a:schemeClr>
                </a:solidFill>
                <a:latin typeface="Arial Rounded MT Bold" panose="020F0704030504030204" pitchFamily="34" charset="0"/>
              </a:rPr>
              <a:t>The project represents a new cost-effective solution for street light control systems. The control system consists of control circuitry, internet and electrical devices.</a:t>
            </a:r>
          </a:p>
          <a:p>
            <a:pPr algn="just"/>
            <a:r>
              <a:rPr lang="en-US" sz="2000" cap="none" dirty="0">
                <a:solidFill>
                  <a:schemeClr val="bg1">
                    <a:lumMod val="95000"/>
                  </a:schemeClr>
                </a:solidFill>
                <a:latin typeface="Arial Rounded MT Bold" panose="020F0704030504030204" pitchFamily="34" charset="0"/>
              </a:rPr>
              <a:t> </a:t>
            </a:r>
          </a:p>
          <a:p>
            <a:pPr marL="285750" indent="-285750" algn="just">
              <a:buFont typeface="Wingdings" panose="05000000000000000000" pitchFamily="2" charset="2"/>
              <a:buChar char="Ø"/>
            </a:pPr>
            <a:r>
              <a:rPr lang="en-US" sz="2000" cap="none" dirty="0">
                <a:solidFill>
                  <a:schemeClr val="bg1">
                    <a:lumMod val="95000"/>
                  </a:schemeClr>
                </a:solidFill>
                <a:latin typeface="Arial Rounded MT Bold" panose="020F0704030504030204" pitchFamily="34" charset="0"/>
              </a:rPr>
              <a:t>The system also includes the client-server mechanism where a user can directly interact with the web-based application to monitor the streetlight of any place from a single position.</a:t>
            </a:r>
            <a:endParaRPr lang="en-IN" sz="2000" cap="none" dirty="0">
              <a:solidFill>
                <a:schemeClr val="bg1">
                  <a:lumMod val="95000"/>
                </a:schemeClr>
              </a:solidFill>
              <a:latin typeface="Arial Rounded MT Bold" panose="020F0704030504030204" pitchFamily="34" charset="0"/>
            </a:endParaRPr>
          </a:p>
        </p:txBody>
      </p:sp>
    </p:spTree>
    <p:extLst>
      <p:ext uri="{BB962C8B-B14F-4D97-AF65-F5344CB8AC3E}">
        <p14:creationId xmlns:p14="http://schemas.microsoft.com/office/powerpoint/2010/main" val="649708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175" y="626316"/>
            <a:ext cx="6232849" cy="913234"/>
          </a:xfrm>
        </p:spPr>
        <p:txBody>
          <a:bodyPr/>
          <a:lstStyle/>
          <a:p>
            <a:r>
              <a:rPr lang="en-IN" sz="4400" u="sng" dirty="0" err="1">
                <a:latin typeface="Arial Rounded MT Bold" panose="020F0704030504030204" pitchFamily="34" charset="0"/>
              </a:rPr>
              <a:t>Existance</a:t>
            </a:r>
            <a:r>
              <a:rPr lang="en-IN" sz="4400" u="sng" dirty="0">
                <a:latin typeface="Arial Rounded MT Bold" panose="020F0704030504030204" pitchFamily="34" charset="0"/>
              </a:rPr>
              <a:t> System</a:t>
            </a:r>
          </a:p>
        </p:txBody>
      </p:sp>
      <p:sp>
        <p:nvSpPr>
          <p:cNvPr id="3" name="Content Placeholder 2"/>
          <p:cNvSpPr>
            <a:spLocks noGrp="1"/>
          </p:cNvSpPr>
          <p:nvPr>
            <p:ph idx="1"/>
          </p:nvPr>
        </p:nvSpPr>
        <p:spPr>
          <a:xfrm>
            <a:off x="438538" y="2397968"/>
            <a:ext cx="11271379" cy="4478694"/>
          </a:xfrm>
        </p:spPr>
        <p:txBody>
          <a:bodyPr>
            <a:noAutofit/>
          </a:bodyPr>
          <a:lstStyle/>
          <a:p>
            <a:pPr algn="just"/>
            <a:r>
              <a:rPr lang="en-US" sz="2000" dirty="0">
                <a:latin typeface="Arial Rounded MT Bold" panose="020F0704030504030204" pitchFamily="34" charset="0"/>
              </a:rPr>
              <a:t>The current system of street lights consists of manual controls which need Human intervention to work upon. </a:t>
            </a:r>
          </a:p>
          <a:p>
            <a:pPr algn="just"/>
            <a:r>
              <a:rPr lang="en-US" sz="2000" dirty="0">
                <a:latin typeface="Arial Rounded MT Bold" panose="020F0704030504030204" pitchFamily="34" charset="0"/>
              </a:rPr>
              <a:t>This cause the loss of energy due to manual control, or the use of outdated technology.</a:t>
            </a:r>
          </a:p>
          <a:p>
            <a:pPr algn="just"/>
            <a:r>
              <a:rPr lang="en-US" sz="2000" dirty="0">
                <a:latin typeface="Arial Rounded MT Bold" panose="020F0704030504030204" pitchFamily="34" charset="0"/>
              </a:rPr>
              <a:t>These systems are designed in such a way that they could reduce their intensity of light and save energy as much as possible. These systems are made to use of HID (High Intensity Discharge). </a:t>
            </a:r>
          </a:p>
          <a:p>
            <a:pPr algn="just"/>
            <a:r>
              <a:rPr lang="en-US" sz="2000" dirty="0">
                <a:latin typeface="Arial Rounded MT Bold" panose="020F0704030504030204" pitchFamily="34" charset="0"/>
              </a:rPr>
              <a:t>These systems are designed in such a way that they could reduce their intensity of light and save energy as much as possible. These systems are made to use of HID (High Intensity Discharge).</a:t>
            </a:r>
          </a:p>
          <a:p>
            <a:pPr algn="just"/>
            <a:r>
              <a:rPr lang="en-US" sz="2000" dirty="0">
                <a:latin typeface="Arial Rounded MT Bold" panose="020F0704030504030204" pitchFamily="34" charset="0"/>
              </a:rPr>
              <a:t>Due to manual system one needs to turn the street lights ON or there is a time allotted during which the intensity of the system keeps on high and then turns the lights OFF when the sun rises up.   </a:t>
            </a:r>
            <a:endParaRPr lang="en-IN" sz="2000" dirty="0">
              <a:latin typeface="Arial Rounded MT Bold" panose="020F0704030504030204" pitchFamily="34"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6840" y="459195"/>
            <a:ext cx="3163077" cy="1080355"/>
          </a:xfrm>
          <a:prstGeom prst="rect">
            <a:avLst/>
          </a:prstGeom>
        </p:spPr>
      </p:pic>
    </p:spTree>
    <p:extLst>
      <p:ext uri="{BB962C8B-B14F-4D97-AF65-F5344CB8AC3E}">
        <p14:creationId xmlns:p14="http://schemas.microsoft.com/office/powerpoint/2010/main" val="3536702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125" y="945676"/>
            <a:ext cx="8761413" cy="706964"/>
          </a:xfrm>
        </p:spPr>
        <p:txBody>
          <a:bodyPr/>
          <a:lstStyle/>
          <a:p>
            <a:r>
              <a:rPr lang="en-IN" sz="4400" u="sng" dirty="0">
                <a:latin typeface="Arial Rounded MT Bold" panose="020F0704030504030204" pitchFamily="34" charset="0"/>
              </a:rPr>
              <a:t>PROPOSED SYSTEM</a:t>
            </a:r>
          </a:p>
        </p:txBody>
      </p:sp>
      <p:sp>
        <p:nvSpPr>
          <p:cNvPr id="3" name="Content Placeholder 2"/>
          <p:cNvSpPr>
            <a:spLocks noGrp="1"/>
          </p:cNvSpPr>
          <p:nvPr>
            <p:ph idx="1"/>
          </p:nvPr>
        </p:nvSpPr>
        <p:spPr>
          <a:xfrm>
            <a:off x="494522" y="2397967"/>
            <a:ext cx="11697478" cy="4282752"/>
          </a:xfrm>
        </p:spPr>
        <p:txBody>
          <a:bodyPr>
            <a:normAutofit/>
          </a:bodyPr>
          <a:lstStyle/>
          <a:p>
            <a:r>
              <a:rPr lang="en-US" dirty="0">
                <a:latin typeface="Arial Rounded MT Bold" panose="020F0704030504030204" pitchFamily="34" charset="0"/>
              </a:rPr>
              <a:t>This can be done by creating a new system which is Automated, Energy conserving and cheap. </a:t>
            </a:r>
          </a:p>
          <a:p>
            <a:r>
              <a:rPr lang="en-US" dirty="0">
                <a:latin typeface="Arial Rounded MT Bold" panose="020F0704030504030204" pitchFamily="34" charset="0"/>
              </a:rPr>
              <a:t>This system will eliminate the system of manual control as the system will cause to light up when the ultrasonic value become less than our defined value. </a:t>
            </a:r>
          </a:p>
          <a:p>
            <a:r>
              <a:rPr lang="en-US" dirty="0">
                <a:latin typeface="Arial Rounded MT Bold" panose="020F0704030504030204" pitchFamily="34" charset="0"/>
              </a:rPr>
              <a:t>Also, the light will automatically switch OFF when detected value of ultrasonic become greater than the defined value.</a:t>
            </a:r>
          </a:p>
          <a:p>
            <a:r>
              <a:rPr lang="en-US" dirty="0">
                <a:latin typeface="Arial Rounded MT Bold" panose="020F0704030504030204" pitchFamily="34" charset="0"/>
              </a:rPr>
              <a:t>If the motion is detected here the intensity of light become greater for the particular time interval.</a:t>
            </a:r>
          </a:p>
          <a:p>
            <a:r>
              <a:rPr lang="en-US" dirty="0">
                <a:latin typeface="Arial Rounded MT Bold" panose="020F0704030504030204" pitchFamily="34" charset="0"/>
              </a:rPr>
              <a:t>The consumed current and voltage reading can be stored in the cloud. </a:t>
            </a:r>
          </a:p>
          <a:p>
            <a:r>
              <a:rPr lang="en-US" dirty="0">
                <a:latin typeface="Arial Rounded MT Bold" panose="020F0704030504030204" pitchFamily="34" charset="0"/>
              </a:rPr>
              <a:t>We using cloud is that we need not to enter the data manually the cloud will update the data automatically in daily manner. </a:t>
            </a:r>
            <a:endParaRPr lang="en-IN" dirty="0">
              <a:latin typeface="Arial Rounded MT Bold" panose="020F0704030504030204" pitchFamily="34" charset="0"/>
            </a:endParaRPr>
          </a:p>
          <a:p>
            <a:r>
              <a:rPr lang="en-US" dirty="0">
                <a:latin typeface="Arial Rounded MT Bold" panose="020F0704030504030204" pitchFamily="34" charset="0"/>
              </a:rPr>
              <a:t>We are using android app one for viewing the stored data in the cloud. Another way for if we find wastage of light in roads then we can ON/OFF the whole system by using this android app. </a:t>
            </a:r>
            <a:endParaRPr lang="en-IN" dirty="0">
              <a:latin typeface="Arial Rounded MT Bold" panose="020F0704030504030204" pitchFamily="34" charset="0"/>
            </a:endParaRPr>
          </a:p>
        </p:txBody>
      </p:sp>
    </p:spTree>
    <p:extLst>
      <p:ext uri="{BB962C8B-B14F-4D97-AF65-F5344CB8AC3E}">
        <p14:creationId xmlns:p14="http://schemas.microsoft.com/office/powerpoint/2010/main" val="3453406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u="sng" dirty="0">
                <a:latin typeface="Arial Rounded MT Bold" panose="020F0704030504030204" pitchFamily="34" charset="0"/>
              </a:rPr>
              <a:t>Components</a:t>
            </a:r>
          </a:p>
        </p:txBody>
      </p:sp>
      <p:sp>
        <p:nvSpPr>
          <p:cNvPr id="3" name="Content Placeholder 2"/>
          <p:cNvSpPr>
            <a:spLocks noGrp="1"/>
          </p:cNvSpPr>
          <p:nvPr>
            <p:ph sz="half" idx="1"/>
          </p:nvPr>
        </p:nvSpPr>
        <p:spPr>
          <a:xfrm>
            <a:off x="557795" y="2603499"/>
            <a:ext cx="4825158" cy="3416301"/>
          </a:xfrm>
        </p:spPr>
        <p:txBody>
          <a:bodyPr>
            <a:normAutofit/>
          </a:bodyPr>
          <a:lstStyle/>
          <a:p>
            <a:pPr marL="0" indent="0">
              <a:buClr>
                <a:schemeClr val="tx1">
                  <a:lumMod val="95000"/>
                  <a:lumOff val="5000"/>
                </a:schemeClr>
              </a:buClr>
              <a:buSzPct val="100000"/>
              <a:buNone/>
            </a:pPr>
            <a:r>
              <a:rPr lang="en-IN" sz="3200" dirty="0">
                <a:solidFill>
                  <a:schemeClr val="tx1">
                    <a:lumMod val="95000"/>
                    <a:lumOff val="5000"/>
                  </a:schemeClr>
                </a:solidFill>
                <a:latin typeface="Arial Black" panose="020B0A04020102020204" pitchFamily="34" charset="0"/>
                <a:cs typeface="Times New Roman" panose="02020603050405020304" pitchFamily="18" charset="0"/>
              </a:rPr>
              <a:t>  Hardware </a:t>
            </a:r>
          </a:p>
          <a:p>
            <a:pPr>
              <a:buClr>
                <a:schemeClr val="tx1">
                  <a:lumMod val="95000"/>
                  <a:lumOff val="5000"/>
                </a:schemeClr>
              </a:buClr>
              <a:buSzPct val="100000"/>
              <a:buFont typeface="+mj-lt"/>
              <a:buAutoNum type="arabicPeriod"/>
            </a:pPr>
            <a:r>
              <a:rPr lang="en-IN" dirty="0">
                <a:solidFill>
                  <a:schemeClr val="tx1">
                    <a:lumMod val="95000"/>
                    <a:lumOff val="5000"/>
                  </a:schemeClr>
                </a:solidFill>
                <a:latin typeface="Arial Black" panose="020B0A04020102020204" pitchFamily="34" charset="0"/>
                <a:cs typeface="Times New Roman" panose="02020603050405020304" pitchFamily="18" charset="0"/>
              </a:rPr>
              <a:t>Arduino </a:t>
            </a:r>
            <a:r>
              <a:rPr lang="en-IN" dirty="0" err="1">
                <a:solidFill>
                  <a:schemeClr val="tx1">
                    <a:lumMod val="95000"/>
                    <a:lumOff val="5000"/>
                  </a:schemeClr>
                </a:solidFill>
                <a:latin typeface="Arial Black" panose="020B0A04020102020204" pitchFamily="34" charset="0"/>
                <a:cs typeface="Times New Roman" panose="02020603050405020304" pitchFamily="18" charset="0"/>
              </a:rPr>
              <a:t>uno</a:t>
            </a:r>
            <a:endParaRPr lang="en-IN" dirty="0">
              <a:solidFill>
                <a:schemeClr val="tx1">
                  <a:lumMod val="95000"/>
                  <a:lumOff val="5000"/>
                </a:schemeClr>
              </a:solidFill>
              <a:latin typeface="Arial Black" panose="020B0A04020102020204" pitchFamily="34" charset="0"/>
              <a:cs typeface="Times New Roman" panose="02020603050405020304" pitchFamily="18" charset="0"/>
            </a:endParaRPr>
          </a:p>
          <a:p>
            <a:pPr>
              <a:buClr>
                <a:schemeClr val="tx1">
                  <a:lumMod val="95000"/>
                  <a:lumOff val="5000"/>
                </a:schemeClr>
              </a:buClr>
              <a:buSzPct val="100000"/>
              <a:buFont typeface="+mj-lt"/>
              <a:buAutoNum type="arabicPeriod"/>
            </a:pPr>
            <a:r>
              <a:rPr lang="en-IN" dirty="0">
                <a:solidFill>
                  <a:schemeClr val="tx1">
                    <a:lumMod val="95000"/>
                    <a:lumOff val="5000"/>
                  </a:schemeClr>
                </a:solidFill>
                <a:latin typeface="Arial Black" panose="020B0A04020102020204" pitchFamily="34" charset="0"/>
                <a:cs typeface="Times New Roman" panose="02020603050405020304" pitchFamily="18" charset="0"/>
              </a:rPr>
              <a:t>IR Sensor</a:t>
            </a:r>
          </a:p>
          <a:p>
            <a:pPr>
              <a:buClr>
                <a:schemeClr val="tx1">
                  <a:lumMod val="95000"/>
                  <a:lumOff val="5000"/>
                </a:schemeClr>
              </a:buClr>
              <a:buSzPct val="100000"/>
              <a:buFont typeface="+mj-lt"/>
              <a:buAutoNum type="arabicPeriod"/>
            </a:pPr>
            <a:r>
              <a:rPr lang="en-IN" dirty="0">
                <a:solidFill>
                  <a:schemeClr val="tx1">
                    <a:lumMod val="95000"/>
                    <a:lumOff val="5000"/>
                  </a:schemeClr>
                </a:solidFill>
                <a:latin typeface="Arial Black" panose="020B0A04020102020204" pitchFamily="34" charset="0"/>
                <a:cs typeface="Times New Roman" panose="02020603050405020304" pitchFamily="18" charset="0"/>
              </a:rPr>
              <a:t>LDR</a:t>
            </a:r>
          </a:p>
          <a:p>
            <a:pPr>
              <a:buClr>
                <a:schemeClr val="tx1">
                  <a:lumMod val="95000"/>
                  <a:lumOff val="5000"/>
                </a:schemeClr>
              </a:buClr>
              <a:buSzPct val="100000"/>
              <a:buFont typeface="+mj-lt"/>
              <a:buAutoNum type="arabicPeriod"/>
            </a:pPr>
            <a:r>
              <a:rPr lang="en-IN" dirty="0">
                <a:solidFill>
                  <a:schemeClr val="tx1">
                    <a:lumMod val="95000"/>
                    <a:lumOff val="5000"/>
                  </a:schemeClr>
                </a:solidFill>
                <a:latin typeface="Arial Black" panose="020B0A04020102020204" pitchFamily="34" charset="0"/>
                <a:cs typeface="Times New Roman" panose="02020603050405020304" pitchFamily="18" charset="0"/>
              </a:rPr>
              <a:t>LED</a:t>
            </a:r>
          </a:p>
          <a:p>
            <a:pPr>
              <a:buClr>
                <a:schemeClr val="tx1">
                  <a:lumMod val="95000"/>
                  <a:lumOff val="5000"/>
                </a:schemeClr>
              </a:buClr>
              <a:buSzPct val="100000"/>
              <a:buFont typeface="+mj-lt"/>
              <a:buAutoNum type="arabicPeriod"/>
            </a:pPr>
            <a:r>
              <a:rPr lang="en-IN" dirty="0">
                <a:solidFill>
                  <a:schemeClr val="tx1">
                    <a:lumMod val="95000"/>
                    <a:lumOff val="5000"/>
                  </a:schemeClr>
                </a:solidFill>
                <a:latin typeface="Arial Black" panose="020B0A04020102020204" pitchFamily="34" charset="0"/>
                <a:cs typeface="Times New Roman" panose="02020603050405020304" pitchFamily="18" charset="0"/>
              </a:rPr>
              <a:t>Node MCU</a:t>
            </a:r>
          </a:p>
          <a:p>
            <a:pPr>
              <a:buClr>
                <a:schemeClr val="tx1">
                  <a:lumMod val="95000"/>
                  <a:lumOff val="5000"/>
                </a:schemeClr>
              </a:buClr>
              <a:buSzPct val="100000"/>
              <a:buFont typeface="+mj-lt"/>
              <a:buAutoNum type="arabicPeriod"/>
            </a:pPr>
            <a:r>
              <a:rPr lang="en-IN" dirty="0">
                <a:solidFill>
                  <a:schemeClr val="tx1">
                    <a:lumMod val="95000"/>
                    <a:lumOff val="5000"/>
                  </a:schemeClr>
                </a:solidFill>
                <a:latin typeface="Arial Black" panose="020B0A04020102020204" pitchFamily="34" charset="0"/>
                <a:cs typeface="Times New Roman" panose="02020603050405020304" pitchFamily="18" charset="0"/>
              </a:rPr>
              <a:t>Relay</a:t>
            </a:r>
          </a:p>
        </p:txBody>
      </p:sp>
      <p:sp>
        <p:nvSpPr>
          <p:cNvPr id="5" name="Content Placeholder 4"/>
          <p:cNvSpPr>
            <a:spLocks noGrp="1"/>
          </p:cNvSpPr>
          <p:nvPr>
            <p:ph sz="half" idx="2"/>
          </p:nvPr>
        </p:nvSpPr>
        <p:spPr/>
        <p:txBody>
          <a:bodyPr>
            <a:normAutofit/>
          </a:bodyPr>
          <a:lstStyle/>
          <a:p>
            <a:pPr marL="0" indent="0">
              <a:buNone/>
            </a:pPr>
            <a:endParaRPr lang="en-IN" sz="2000" dirty="0">
              <a:solidFill>
                <a:schemeClr val="tx1">
                  <a:lumMod val="95000"/>
                  <a:lumOff val="5000"/>
                </a:schemeClr>
              </a:solidFill>
              <a:latin typeface="Arial Black" panose="020B0A040201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6840" y="459195"/>
            <a:ext cx="3163077" cy="1080355"/>
          </a:xfrm>
          <a:prstGeom prst="rect">
            <a:avLst/>
          </a:prstGeom>
        </p:spPr>
      </p:pic>
    </p:spTree>
    <p:extLst>
      <p:ext uri="{BB962C8B-B14F-4D97-AF65-F5344CB8AC3E}">
        <p14:creationId xmlns:p14="http://schemas.microsoft.com/office/powerpoint/2010/main" val="1100077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576458" y="457199"/>
            <a:ext cx="3454368" cy="606490"/>
          </a:xfrm>
        </p:spPr>
        <p:txBody>
          <a:bodyPr/>
          <a:lstStyle/>
          <a:p>
            <a:r>
              <a:rPr lang="en-US" sz="3200" b="1" dirty="0">
                <a:solidFill>
                  <a:schemeClr val="bg1"/>
                </a:solidFill>
                <a:latin typeface="Times New Roman" panose="02020603050405020304" pitchFamily="18" charset="0"/>
                <a:cs typeface="Times New Roman" panose="02020603050405020304" pitchFamily="18" charset="0"/>
              </a:rPr>
              <a:t> ARDUINO UNO</a:t>
            </a:r>
            <a:endParaRPr lang="en-IN" sz="3200" dirty="0">
              <a:solidFill>
                <a:schemeClr val="bg1"/>
              </a:solidFill>
            </a:endParaRPr>
          </a:p>
        </p:txBody>
      </p:sp>
      <p:sp>
        <p:nvSpPr>
          <p:cNvPr id="4" name="Subtitle 3"/>
          <p:cNvSpPr>
            <a:spLocks noGrp="1"/>
          </p:cNvSpPr>
          <p:nvPr>
            <p:ph type="subTitle" idx="1"/>
          </p:nvPr>
        </p:nvSpPr>
        <p:spPr>
          <a:xfrm>
            <a:off x="8705462" y="5380317"/>
            <a:ext cx="2752530" cy="552063"/>
          </a:xfrm>
        </p:spPr>
        <p:txBody>
          <a:bodyPr/>
          <a:lstStyle/>
          <a:p>
            <a:endParaRPr lang="en-IN" dirty="0"/>
          </a:p>
        </p:txBody>
      </p:sp>
      <p:pic>
        <p:nvPicPr>
          <p:cNvPr id="5" name="Picture 4">
            <a:extLst>
              <a:ext uri="{FF2B5EF4-FFF2-40B4-BE49-F238E27FC236}">
                <a16:creationId xmlns:a16="http://schemas.microsoft.com/office/drawing/2014/main" id="{658C2C2B-FAB2-4BE3-B330-3774FAFDD534}"/>
              </a:ext>
            </a:extLst>
          </p:cNvPr>
          <p:cNvPicPr>
            <a:picLocks noChangeAspect="1"/>
          </p:cNvPicPr>
          <p:nvPr/>
        </p:nvPicPr>
        <p:blipFill>
          <a:blip r:embed="rId2"/>
          <a:stretch>
            <a:fillRect/>
          </a:stretch>
        </p:blipFill>
        <p:spPr>
          <a:xfrm>
            <a:off x="8711864" y="1978089"/>
            <a:ext cx="2286000" cy="2286000"/>
          </a:xfrm>
          <a:prstGeom prst="rect">
            <a:avLst/>
          </a:prstGeom>
        </p:spPr>
      </p:pic>
      <p:sp>
        <p:nvSpPr>
          <p:cNvPr id="6" name="Rectangle 5"/>
          <p:cNvSpPr/>
          <p:nvPr/>
        </p:nvSpPr>
        <p:spPr>
          <a:xfrm>
            <a:off x="1041919" y="1245496"/>
            <a:ext cx="6730482" cy="3970318"/>
          </a:xfrm>
          <a:prstGeom prst="rect">
            <a:avLst/>
          </a:prstGeom>
        </p:spPr>
        <p:txBody>
          <a:bodyPr wrap="square">
            <a:spAutoFit/>
          </a:bodyPr>
          <a:lstStyle/>
          <a:p>
            <a:pPr marL="342900" indent="-342900" algn="just">
              <a:lnSpc>
                <a:spcPct val="150000"/>
              </a:lnSpc>
              <a:buFont typeface="Wingdings" panose="05000000000000000000" pitchFamily="2" charset="2"/>
              <a:buChar char="q"/>
            </a:pPr>
            <a:r>
              <a:rPr lang="en-US" sz="2400" dirty="0">
                <a:solidFill>
                  <a:schemeClr val="bg1"/>
                </a:solidFill>
                <a:latin typeface="Times New Roman" panose="02020603050405020304" pitchFamily="18" charset="0"/>
                <a:cs typeface="Times New Roman" panose="02020603050405020304" pitchFamily="18" charset="0"/>
              </a:rPr>
              <a:t>Arduino </a:t>
            </a:r>
            <a:r>
              <a:rPr lang="en-US" sz="2400" dirty="0" err="1">
                <a:solidFill>
                  <a:schemeClr val="bg1"/>
                </a:solidFill>
                <a:latin typeface="Times New Roman" panose="02020603050405020304" pitchFamily="18" charset="0"/>
                <a:cs typeface="Times New Roman" panose="02020603050405020304" pitchFamily="18" charset="0"/>
              </a:rPr>
              <a:t>uno</a:t>
            </a:r>
            <a:r>
              <a:rPr lang="en-US" sz="2400" dirty="0">
                <a:solidFill>
                  <a:schemeClr val="bg1"/>
                </a:solidFill>
                <a:latin typeface="Times New Roman" panose="02020603050405020304" pitchFamily="18" charset="0"/>
                <a:cs typeface="Times New Roman" panose="02020603050405020304" pitchFamily="18" charset="0"/>
              </a:rPr>
              <a:t> is a microcontroller board based on the ATmega328p. It has 14 digital input/output pins (of which 6 can be used as PWM outputs), 6 analog inputs, a 16MHz quartz crystal, a USB connection, a power jack, an ICSP header and a reset button. It contains everything needed to support the microcontroller.</a:t>
            </a:r>
            <a:endParaRPr lang="en-IN" sz="2400" dirty="0">
              <a:solidFill>
                <a:schemeClr val="bg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4832" y="457199"/>
            <a:ext cx="3163077" cy="1080355"/>
          </a:xfrm>
          <a:prstGeom prst="rect">
            <a:avLst/>
          </a:prstGeom>
        </p:spPr>
      </p:pic>
    </p:spTree>
    <p:extLst>
      <p:ext uri="{BB962C8B-B14F-4D97-AF65-F5344CB8AC3E}">
        <p14:creationId xmlns:p14="http://schemas.microsoft.com/office/powerpoint/2010/main" val="36836352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752</TotalTime>
  <Words>1469</Words>
  <Application>Microsoft Office PowerPoint</Application>
  <PresentationFormat>Widescreen</PresentationFormat>
  <Paragraphs>124</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Algerian</vt:lpstr>
      <vt:lpstr>Arial</vt:lpstr>
      <vt:lpstr>Arial Black</vt:lpstr>
      <vt:lpstr>Arial Rounded MT Bold</vt:lpstr>
      <vt:lpstr>Century Gothic</vt:lpstr>
      <vt:lpstr>Segoe UI</vt:lpstr>
      <vt:lpstr>Times New Roman</vt:lpstr>
      <vt:lpstr>Wingdings</vt:lpstr>
      <vt:lpstr>Wingdings 3</vt:lpstr>
      <vt:lpstr>Ion Boardroom</vt:lpstr>
      <vt:lpstr> INTer Department  PROJECT  on AUTOMATIC STREET LIGHT CONTROLler</vt:lpstr>
      <vt:lpstr>Contents</vt:lpstr>
      <vt:lpstr>Abstract</vt:lpstr>
      <vt:lpstr>Introduction </vt:lpstr>
      <vt:lpstr>PowerPoint Presentation</vt:lpstr>
      <vt:lpstr>Existance System</vt:lpstr>
      <vt:lpstr>PROPOSED SYSTEM</vt:lpstr>
      <vt:lpstr>Components</vt:lpstr>
      <vt:lpstr> ARDUINO UNO</vt:lpstr>
      <vt:lpstr>IR-Sensor</vt:lpstr>
      <vt:lpstr>Light dependent resistor(LDR)</vt:lpstr>
      <vt:lpstr>Light Emitting Diode (LED)</vt:lpstr>
      <vt:lpstr>NodeMCU</vt:lpstr>
      <vt:lpstr>Relay</vt:lpstr>
      <vt:lpstr>Block Diagram </vt:lpstr>
      <vt:lpstr>Software Component</vt:lpstr>
      <vt:lpstr>CONCLUSION</vt:lpstr>
      <vt:lpstr>REFERENCES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Movement Based Street Lights Project</dc:title>
  <dc:creator>Monu</dc:creator>
  <cp:lastModifiedBy>Nitish Kumar</cp:lastModifiedBy>
  <cp:revision>112</cp:revision>
  <dcterms:created xsi:type="dcterms:W3CDTF">2022-04-27T08:41:40Z</dcterms:created>
  <dcterms:modified xsi:type="dcterms:W3CDTF">2022-10-31T09:24:43Z</dcterms:modified>
</cp:coreProperties>
</file>