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2" name="Image"/>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13" name="Image"/>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idx="14"/>
          </p:nvPr>
        </p:nvSpPr>
        <p:spPr>
          <a:xfrm>
            <a:off x="6665377" y="1219200"/>
            <a:ext cx="7445457" cy="82169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tuff.mit.edu/afs/sipb/project/android/docs/reference/android/view/View.html#setPadding(int,%20int,%20int,%20int)" TargetMode="External"/><Relationship Id="rId3" Type="http://schemas.openxmlformats.org/officeDocument/2006/relationships/hyperlink" Target="https://stuff.mit.edu/afs/sipb/project/android/docs/reference/android/view/View.html#getPaddingLeft()" TargetMode="External"/><Relationship Id="rId4" Type="http://schemas.openxmlformats.org/officeDocument/2006/relationships/hyperlink" Target="https://stuff.mit.edu/afs/sipb/project/android/docs/reference/android/view/View.html#getPaddingTop()" TargetMode="External"/><Relationship Id="rId5" Type="http://schemas.openxmlformats.org/officeDocument/2006/relationships/hyperlink" Target="https://stuff.mit.edu/afs/sipb/project/android/docs/reference/android/view/View.html#getPaddingRight()" TargetMode="External"/><Relationship Id="rId6" Type="http://schemas.openxmlformats.org/officeDocument/2006/relationships/hyperlink" Target="https://stuff.mit.edu/afs/sipb/project/android/docs/reference/android/view/View.html#getPaddingBott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tuff.mit.edu/afs/sipb/project/android/docs/reference/android/view/View.html" TargetMode="External"/><Relationship Id="rId3" Type="http://schemas.openxmlformats.org/officeDocument/2006/relationships/hyperlink" Target="https://stuff.mit.edu/afs/sipb/project/android/docs/reference/android/app/Activity.html#onCreate(android.os.Bundle)" TargetMode="External"/><Relationship Id="rId4" Type="http://schemas.openxmlformats.org/officeDocument/2006/relationships/hyperlink" Target="https://stuff.mit.edu/afs/sipb/project/android/docs/reference/android/app/Activity.html#setContentView(int)"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tuff.mit.edu/afs/sipb/project/android/docs/reference/android/app/Activity.html#onCreate(android.os.Bundle)"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Layouts"/>
          <p:cNvSpPr txBox="1"/>
          <p:nvPr>
            <p:ph type="ctrTitle"/>
          </p:nvPr>
        </p:nvSpPr>
        <p:spPr>
          <a:prstGeom prst="rect">
            <a:avLst/>
          </a:prstGeom>
        </p:spPr>
        <p:txBody>
          <a:bodyPr/>
          <a:lstStyle/>
          <a:p>
            <a:pPr/>
            <a:r>
              <a:t>Layouts</a:t>
            </a:r>
          </a:p>
        </p:txBody>
      </p:sp>
      <p:sp>
        <p:nvSpPr>
          <p:cNvPr id="167" name="Android  basics"/>
          <p:cNvSpPr txBox="1"/>
          <p:nvPr>
            <p:ph type="subTitle" sz="quarter" idx="1"/>
          </p:nvPr>
        </p:nvSpPr>
        <p:spPr>
          <a:prstGeom prst="rect">
            <a:avLst/>
          </a:prstGeom>
        </p:spPr>
        <p:txBody>
          <a:bodyPr/>
          <a:lstStyle/>
          <a:p>
            <a:pPr/>
            <a:r>
              <a:t>Android  basics</a:t>
            </a:r>
          </a:p>
        </p:txBody>
      </p:sp>
    </p:spTree>
  </p:cSld>
  <p:clrMapOvr>
    <a:masterClrMapping/>
  </p:clrMapOvr>
  <p:transition xmlns:p14="http://schemas.microsoft.com/office/powerpoint/2010/main" spd="med" advClick="0" advTm="7000"/>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ize, padding and margins"/>
          <p:cNvSpPr txBox="1"/>
          <p:nvPr>
            <p:ph type="title"/>
          </p:nvPr>
        </p:nvSpPr>
        <p:spPr>
          <a:prstGeom prst="rect">
            <a:avLst/>
          </a:prstGeom>
        </p:spPr>
        <p:txBody>
          <a:bodyPr/>
          <a:lstStyle>
            <a:lvl1pPr defTabSz="467359">
              <a:spcBef>
                <a:spcPts val="2200"/>
              </a:spcBef>
              <a:defRPr sz="4800"/>
            </a:lvl1pPr>
          </a:lstStyle>
          <a:p>
            <a:pPr/>
            <a:r>
              <a:t>Size, padding and margins</a:t>
            </a:r>
          </a:p>
        </p:txBody>
      </p:sp>
      <p:sp>
        <p:nvSpPr>
          <p:cNvPr id="198" name="Size:-The size of a view is expressed with a width and a height.…"/>
          <p:cNvSpPr txBox="1"/>
          <p:nvPr>
            <p:ph type="body" idx="1"/>
          </p:nvPr>
        </p:nvSpPr>
        <p:spPr>
          <a:prstGeom prst="rect">
            <a:avLst/>
          </a:prstGeom>
        </p:spPr>
        <p:txBody>
          <a:bodyPr/>
          <a:lstStyle/>
          <a:p>
            <a:pPr marL="0" indent="0" defTabSz="484886">
              <a:spcBef>
                <a:spcPts val="2300"/>
              </a:spcBef>
              <a:buClrTx/>
              <a:buSzTx/>
              <a:buFontTx/>
              <a:buNone/>
              <a:defRPr sz="2822"/>
            </a:pPr>
            <a:r>
              <a:t>Size:-The size of a view is expressed with a width and a height.</a:t>
            </a:r>
          </a:p>
          <a:p>
            <a:pPr marL="0" indent="0" defTabSz="484886">
              <a:spcBef>
                <a:spcPts val="2300"/>
              </a:spcBef>
              <a:buClrTx/>
              <a:buSzTx/>
              <a:buFontTx/>
              <a:buNone/>
              <a:defRPr sz="2822"/>
            </a:pPr>
            <a:r>
              <a:t>Padding:- </a:t>
            </a:r>
            <a:r>
              <a:rPr b="1">
                <a:latin typeface="Avenir Next"/>
                <a:ea typeface="Avenir Next"/>
                <a:cs typeface="Avenir Next"/>
                <a:sym typeface="Avenir Next"/>
              </a:rPr>
              <a:t>can be set using the </a:t>
            </a:r>
          </a:p>
          <a:p>
            <a:pPr marL="0" indent="0" defTabSz="484886">
              <a:spcBef>
                <a:spcPts val="2300"/>
              </a:spcBef>
              <a:buClrTx/>
              <a:buSzTx/>
              <a:buFontTx/>
              <a:buNone/>
              <a:defRPr sz="2822"/>
            </a:pPr>
            <a:r>
              <a:rPr>
                <a:hlinkClick r:id="rId2" invalidUrl="" action="" tgtFrame="" tooltip="" history="1" highlightClick="0" endSnd="0"/>
              </a:rPr>
              <a:t>setPadding(int, int, int, int)</a:t>
            </a:r>
            <a:r>
              <a:t> method </a:t>
            </a:r>
          </a:p>
          <a:p>
            <a:pPr marL="0" indent="0" defTabSz="484886">
              <a:spcBef>
                <a:spcPts val="2300"/>
              </a:spcBef>
              <a:buClrTx/>
              <a:buSzTx/>
              <a:buFontTx/>
              <a:buNone/>
              <a:defRPr b="1" sz="2822">
                <a:latin typeface="Avenir Next"/>
                <a:ea typeface="Avenir Next"/>
                <a:cs typeface="Avenir Next"/>
                <a:sym typeface="Avenir Next"/>
              </a:defRPr>
            </a:pPr>
            <a:r>
              <a:t>queried by calling</a:t>
            </a:r>
          </a:p>
          <a:p>
            <a:pPr marL="0" indent="0" defTabSz="484886">
              <a:spcBef>
                <a:spcPts val="2300"/>
              </a:spcBef>
              <a:buClrTx/>
              <a:buSzTx/>
              <a:buFontTx/>
              <a:buNone/>
              <a:defRPr sz="2822"/>
            </a:pPr>
            <a:r>
              <a:t> </a:t>
            </a:r>
            <a:r>
              <a:rPr>
                <a:hlinkClick r:id="rId3" invalidUrl="" action="" tgtFrame="" tooltip="" history="1" highlightClick="0" endSnd="0"/>
              </a:rPr>
              <a:t>getPaddingLeft()</a:t>
            </a:r>
            <a:r>
              <a:t>, </a:t>
            </a:r>
          </a:p>
          <a:p>
            <a:pPr marL="0" indent="0" defTabSz="484886">
              <a:spcBef>
                <a:spcPts val="2300"/>
              </a:spcBef>
              <a:buClrTx/>
              <a:buSzTx/>
              <a:buFontTx/>
              <a:buNone/>
              <a:defRPr sz="2822"/>
            </a:pPr>
            <a:r>
              <a:rPr>
                <a:hlinkClick r:id="rId4" invalidUrl="" action="" tgtFrame="" tooltip="" history="1" highlightClick="0" endSnd="0"/>
              </a:rPr>
              <a:t>getPaddingTop()</a:t>
            </a:r>
            <a:r>
              <a:t>,</a:t>
            </a:r>
          </a:p>
          <a:p>
            <a:pPr marL="0" indent="0" defTabSz="484886">
              <a:spcBef>
                <a:spcPts val="2300"/>
              </a:spcBef>
              <a:buClrTx/>
              <a:buSzTx/>
              <a:buFontTx/>
              <a:buNone/>
              <a:defRPr sz="2822"/>
            </a:pPr>
            <a:r>
              <a:t> </a:t>
            </a:r>
            <a:r>
              <a:rPr>
                <a:hlinkClick r:id="rId5" invalidUrl="" action="" tgtFrame="" tooltip="" history="1" highlightClick="0" endSnd="0"/>
              </a:rPr>
              <a:t>getPaddingRight()</a:t>
            </a:r>
            <a:r>
              <a:t> and </a:t>
            </a:r>
          </a:p>
          <a:p>
            <a:pPr marL="0" indent="0" defTabSz="484886">
              <a:spcBef>
                <a:spcPts val="2300"/>
              </a:spcBef>
              <a:buClrTx/>
              <a:buSzTx/>
              <a:buFontTx/>
              <a:buNone/>
              <a:defRPr sz="2822"/>
            </a:pPr>
            <a:r>
              <a:rPr>
                <a:hlinkClick r:id="rId6" invalidUrl="" action="" tgtFrame="" tooltip="" history="1" highlightClick="0" endSnd="0"/>
              </a:rPr>
              <a:t>getPaddingBottom()</a:t>
            </a:r>
            <a:r>
              <a:t>.</a:t>
            </a:r>
          </a:p>
        </p:txBody>
      </p:sp>
    </p:spTree>
  </p:cSld>
  <p:clrMapOvr>
    <a:masterClrMapping/>
  </p:clrMapOvr>
  <p:transition xmlns:p14="http://schemas.microsoft.com/office/powerpoint/2010/main" spd="med" advClick="0" advTm="100000"/>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efinition"/>
          <p:cNvSpPr txBox="1"/>
          <p:nvPr>
            <p:ph type="body" idx="13"/>
          </p:nvPr>
        </p:nvSpPr>
        <p:spPr>
          <a:prstGeom prst="rect">
            <a:avLst/>
          </a:prstGeom>
        </p:spPr>
        <p:txBody>
          <a:bodyPr/>
          <a:lstStyle/>
          <a:p>
            <a:pPr/>
            <a:r>
              <a:t>Definition</a:t>
            </a:r>
          </a:p>
        </p:txBody>
      </p:sp>
      <p:sp>
        <p:nvSpPr>
          <p:cNvPr id="170" name="Layouts"/>
          <p:cNvSpPr txBox="1"/>
          <p:nvPr>
            <p:ph type="title"/>
          </p:nvPr>
        </p:nvSpPr>
        <p:spPr>
          <a:prstGeom prst="rect">
            <a:avLst/>
          </a:prstGeom>
        </p:spPr>
        <p:txBody>
          <a:bodyPr/>
          <a:lstStyle>
            <a:lvl1pPr defTabSz="467359">
              <a:spcBef>
                <a:spcPts val="2200"/>
              </a:spcBef>
              <a:defRPr sz="4800"/>
            </a:lvl1pPr>
          </a:lstStyle>
          <a:p>
            <a:pPr/>
            <a:r>
              <a:t>Layouts</a:t>
            </a:r>
          </a:p>
        </p:txBody>
      </p:sp>
      <p:sp>
        <p:nvSpPr>
          <p:cNvPr id="171" name="The basic building block for user interface is a View object which is created from the View class and occupies a rectangular area on the screen and is responsible for drawing and event handling."/>
          <p:cNvSpPr txBox="1"/>
          <p:nvPr>
            <p:ph type="body" idx="1"/>
          </p:nvPr>
        </p:nvSpPr>
        <p:spPr>
          <a:prstGeom prst="rect">
            <a:avLst/>
          </a:prstGeom>
        </p:spPr>
        <p:txBody>
          <a:bodyPr/>
          <a:lstStyle/>
          <a:p>
            <a:pPr/>
            <a:r>
              <a:t>The basic building block for user interface is a </a:t>
            </a:r>
            <a:r>
              <a:rPr b="1">
                <a:latin typeface="Avenir Next"/>
                <a:ea typeface="Avenir Next"/>
                <a:cs typeface="Avenir Next"/>
                <a:sym typeface="Avenir Next"/>
              </a:rPr>
              <a:t>View</a:t>
            </a:r>
            <a:r>
              <a:t> object which is created from the View class and occupies a rectangular area on the screen and is responsible for drawing and event handling. </a:t>
            </a:r>
          </a:p>
        </p:txBody>
      </p:sp>
    </p:spTree>
  </p:cSld>
  <p:clrMapOvr>
    <a:masterClrMapping/>
  </p:clrMapOvr>
  <p:transition xmlns:p14="http://schemas.microsoft.com/office/powerpoint/2010/main" spd="med" advClick="0" advTm="72000"/>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Code"/>
          <p:cNvSpPr txBox="1"/>
          <p:nvPr>
            <p:ph type="body" idx="13"/>
          </p:nvPr>
        </p:nvSpPr>
        <p:spPr>
          <a:prstGeom prst="rect">
            <a:avLst/>
          </a:prstGeom>
        </p:spPr>
        <p:txBody>
          <a:bodyPr/>
          <a:lstStyle/>
          <a:p>
            <a:pPr/>
            <a:r>
              <a:t>Code</a:t>
            </a:r>
          </a:p>
        </p:txBody>
      </p:sp>
      <p:sp>
        <p:nvSpPr>
          <p:cNvPr id="174" name="Write the Xml"/>
          <p:cNvSpPr txBox="1"/>
          <p:nvPr>
            <p:ph type="title"/>
          </p:nvPr>
        </p:nvSpPr>
        <p:spPr>
          <a:prstGeom prst="rect">
            <a:avLst/>
          </a:prstGeom>
        </p:spPr>
        <p:txBody>
          <a:bodyPr/>
          <a:lstStyle>
            <a:lvl1pPr defTabSz="467359">
              <a:spcBef>
                <a:spcPts val="2200"/>
              </a:spcBef>
              <a:defRPr sz="4800"/>
            </a:lvl1pPr>
          </a:lstStyle>
          <a:p>
            <a:pPr/>
            <a:r>
              <a:t>Write the Xml</a:t>
            </a:r>
          </a:p>
        </p:txBody>
      </p:sp>
      <p:sp>
        <p:nvSpPr>
          <p:cNvPr id="175" name="&lt;?xml version=&quot;1.0&quot; encoding=&quot;utf-8&quot;?&gt;…"/>
          <p:cNvSpPr txBox="1"/>
          <p:nvPr>
            <p:ph type="body" idx="1"/>
          </p:nvPr>
        </p:nvSpPr>
        <p:spPr>
          <a:xfrm>
            <a:off x="406400" y="2537427"/>
            <a:ext cx="12192000" cy="6108701"/>
          </a:xfrm>
          <a:prstGeom prst="rect">
            <a:avLst/>
          </a:prstGeom>
        </p:spPr>
        <p:txBody>
          <a:bodyPr/>
          <a:lstStyle/>
          <a:p>
            <a:pPr marL="0" indent="0" defTabSz="233679">
              <a:spcBef>
                <a:spcPts val="1100"/>
              </a:spcBef>
              <a:buClrTx/>
              <a:buSzTx/>
              <a:buFontTx/>
              <a:buNone/>
              <a:defRPr sz="1360"/>
            </a:pPr>
            <a:r>
              <a:rPr>
                <a:solidFill>
                  <a:srgbClr val="666600"/>
                </a:solidFill>
              </a:rPr>
              <a:t>&lt;?</a:t>
            </a:r>
            <a:r>
              <a:t>xml version</a:t>
            </a:r>
            <a:r>
              <a:rPr>
                <a:solidFill>
                  <a:srgbClr val="666600"/>
                </a:solidFill>
              </a:rPr>
              <a:t>=</a:t>
            </a:r>
            <a:r>
              <a:rPr>
                <a:solidFill>
                  <a:srgbClr val="008800"/>
                </a:solidFill>
              </a:rPr>
              <a:t>"1.0"</a:t>
            </a:r>
            <a:r>
              <a:t> encoding</a:t>
            </a:r>
            <a:r>
              <a:rPr>
                <a:solidFill>
                  <a:srgbClr val="666600"/>
                </a:solidFill>
              </a:rPr>
              <a:t>=</a:t>
            </a:r>
            <a:r>
              <a:rPr>
                <a:solidFill>
                  <a:srgbClr val="008800"/>
                </a:solidFill>
              </a:rPr>
              <a:t>"utf-8"</a:t>
            </a:r>
            <a:r>
              <a:rPr>
                <a:solidFill>
                  <a:srgbClr val="666600"/>
                </a:solidFill>
              </a:rPr>
              <a:t>?&gt;</a:t>
            </a:r>
          </a:p>
          <a:p>
            <a:pPr marL="0" indent="0" defTabSz="233679">
              <a:spcBef>
                <a:spcPts val="1100"/>
              </a:spcBef>
              <a:buClrTx/>
              <a:buSzTx/>
              <a:buFontTx/>
              <a:buNone/>
              <a:defRPr sz="1360"/>
            </a:pPr>
            <a:r>
              <a:rPr>
                <a:solidFill>
                  <a:srgbClr val="000088"/>
                </a:solidFill>
              </a:rPr>
              <a:t>&lt;LinearLayout</a:t>
            </a:r>
            <a:r>
              <a:rPr>
                <a:solidFill>
                  <a:srgbClr val="000000"/>
                </a:solidFill>
              </a:rPr>
              <a:t> </a:t>
            </a:r>
            <a:r>
              <a:rPr>
                <a:solidFill>
                  <a:srgbClr val="882288"/>
                </a:solidFill>
              </a:rPr>
              <a:t>xmlns:android</a:t>
            </a:r>
            <a:r>
              <a:rPr>
                <a:solidFill>
                  <a:srgbClr val="666600"/>
                </a:solidFill>
              </a:rPr>
              <a:t>=</a:t>
            </a:r>
            <a:r>
              <a:t>"http://schemas.android.com/apk/res/android"</a:t>
            </a:r>
            <a:endParaRPr>
              <a:solidFill>
                <a:srgbClr val="000000"/>
              </a:solidFill>
            </a:endParaRPr>
          </a:p>
          <a:p>
            <a:pPr marL="0" indent="0" defTabSz="233679">
              <a:spcBef>
                <a:spcPts val="1100"/>
              </a:spcBef>
              <a:buClrTx/>
              <a:buSzTx/>
              <a:buFontTx/>
              <a:buNone/>
              <a:defRPr sz="1360"/>
            </a:pPr>
            <a:r>
              <a:rPr>
                <a:solidFill>
                  <a:srgbClr val="000000"/>
                </a:solidFill>
              </a:rPr>
              <a:t>              </a:t>
            </a:r>
            <a:r>
              <a:t>android:layout_width</a:t>
            </a:r>
            <a:r>
              <a:rPr>
                <a:solidFill>
                  <a:srgbClr val="666600"/>
                </a:solidFill>
              </a:rPr>
              <a:t>=</a:t>
            </a:r>
            <a:r>
              <a:rPr>
                <a:solidFill>
                  <a:srgbClr val="008800"/>
                </a:solidFill>
              </a:rPr>
              <a:t>"fill_parent"</a:t>
            </a:r>
            <a:r>
              <a:rPr>
                <a:solidFill>
                  <a:srgbClr val="000000"/>
                </a:solidFill>
              </a:rPr>
              <a:t> </a:t>
            </a:r>
            <a:endParaRPr>
              <a:solidFill>
                <a:srgbClr val="000000"/>
              </a:solidFill>
            </a:endParaRPr>
          </a:p>
          <a:p>
            <a:pPr marL="0" indent="0" defTabSz="233679">
              <a:spcBef>
                <a:spcPts val="1100"/>
              </a:spcBef>
              <a:buClrTx/>
              <a:buSzTx/>
              <a:buFontTx/>
              <a:buNone/>
              <a:defRPr sz="1360"/>
            </a:pPr>
            <a:r>
              <a:rPr>
                <a:solidFill>
                  <a:srgbClr val="000000"/>
                </a:solidFill>
              </a:rPr>
              <a:t>              </a:t>
            </a:r>
            <a:r>
              <a:t>android:layout_height</a:t>
            </a:r>
            <a:r>
              <a:rPr>
                <a:solidFill>
                  <a:srgbClr val="666600"/>
                </a:solidFill>
              </a:rPr>
              <a:t>=</a:t>
            </a:r>
            <a:r>
              <a:rPr>
                <a:solidFill>
                  <a:srgbClr val="008800"/>
                </a:solidFill>
              </a:rPr>
              <a:t>"fill_parent"</a:t>
            </a:r>
            <a:r>
              <a:rPr>
                <a:solidFill>
                  <a:srgbClr val="000000"/>
                </a:solidFill>
              </a:rPr>
              <a:t> </a:t>
            </a:r>
            <a:endParaRPr>
              <a:solidFill>
                <a:srgbClr val="000000"/>
              </a:solidFill>
            </a:endParaRPr>
          </a:p>
          <a:p>
            <a:pPr marL="0" indent="0" defTabSz="233679">
              <a:spcBef>
                <a:spcPts val="1100"/>
              </a:spcBef>
              <a:buClrTx/>
              <a:buSzTx/>
              <a:buFontTx/>
              <a:buNone/>
              <a:defRPr sz="1360"/>
            </a:pPr>
            <a:r>
              <a:rPr>
                <a:solidFill>
                  <a:srgbClr val="000000"/>
                </a:solidFill>
              </a:rPr>
              <a:t>              </a:t>
            </a:r>
            <a:r>
              <a:t>android:orientation</a:t>
            </a:r>
            <a:r>
              <a:rPr>
                <a:solidFill>
                  <a:srgbClr val="666600"/>
                </a:solidFill>
              </a:rPr>
              <a:t>=</a:t>
            </a:r>
            <a:r>
              <a:rPr>
                <a:solidFill>
                  <a:srgbClr val="008800"/>
                </a:solidFill>
              </a:rPr>
              <a:t>"vertical"</a:t>
            </a:r>
            <a:r>
              <a:rPr>
                <a:solidFill>
                  <a:srgbClr val="000000"/>
                </a:solidFill>
              </a:rPr>
              <a:t> </a:t>
            </a:r>
            <a:r>
              <a:rPr>
                <a:solidFill>
                  <a:srgbClr val="000088"/>
                </a:solidFill>
              </a:rPr>
              <a:t>&gt;</a:t>
            </a:r>
            <a:endParaRPr>
              <a:solidFill>
                <a:srgbClr val="000000"/>
              </a:solidFill>
            </a:endParaRPr>
          </a:p>
          <a:p>
            <a:pPr marL="0" indent="0" defTabSz="233679">
              <a:spcBef>
                <a:spcPts val="1100"/>
              </a:spcBef>
              <a:buClrTx/>
              <a:buSzTx/>
              <a:buFontTx/>
              <a:buNone/>
              <a:defRPr sz="1360"/>
            </a:pPr>
            <a:r>
              <a:rPr>
                <a:solidFill>
                  <a:srgbClr val="000000"/>
                </a:solidFill>
              </a:rPr>
              <a:t>    </a:t>
            </a:r>
            <a:r>
              <a:rPr>
                <a:solidFill>
                  <a:srgbClr val="000088"/>
                </a:solidFill>
              </a:rPr>
              <a:t>&lt;TextView</a:t>
            </a:r>
            <a:r>
              <a:rPr>
                <a:solidFill>
                  <a:srgbClr val="000000"/>
                </a:solidFill>
              </a:rPr>
              <a:t> </a:t>
            </a:r>
            <a:r>
              <a:rPr>
                <a:solidFill>
                  <a:srgbClr val="882288"/>
                </a:solidFill>
              </a:rPr>
              <a:t>android:id</a:t>
            </a:r>
            <a:r>
              <a:rPr>
                <a:solidFill>
                  <a:srgbClr val="666600"/>
                </a:solidFill>
              </a:rPr>
              <a:t>=</a:t>
            </a:r>
            <a:r>
              <a:t>"@+id/text"</a:t>
            </a:r>
            <a:endParaRPr>
              <a:solidFill>
                <a:srgbClr val="000000"/>
              </a:solidFill>
            </a:endParaRPr>
          </a:p>
          <a:p>
            <a:pPr marL="0" indent="0" defTabSz="233679">
              <a:spcBef>
                <a:spcPts val="1100"/>
              </a:spcBef>
              <a:buClrTx/>
              <a:buSzTx/>
              <a:buFontTx/>
              <a:buNone/>
              <a:defRPr sz="1360"/>
            </a:pPr>
            <a:r>
              <a:rPr>
                <a:solidFill>
                  <a:srgbClr val="000000"/>
                </a:solidFill>
              </a:rPr>
              <a:t>              </a:t>
            </a:r>
            <a:r>
              <a:t>android:layout_width</a:t>
            </a:r>
            <a:r>
              <a:rPr>
                <a:solidFill>
                  <a:srgbClr val="666600"/>
                </a:solidFill>
              </a:rPr>
              <a:t>=</a:t>
            </a:r>
            <a:r>
              <a:rPr>
                <a:solidFill>
                  <a:srgbClr val="008800"/>
                </a:solidFill>
              </a:rPr>
              <a:t>"wrap_content"</a:t>
            </a:r>
            <a:endParaRPr>
              <a:solidFill>
                <a:srgbClr val="000000"/>
              </a:solidFill>
            </a:endParaRPr>
          </a:p>
          <a:p>
            <a:pPr marL="0" indent="0" defTabSz="233679">
              <a:spcBef>
                <a:spcPts val="1100"/>
              </a:spcBef>
              <a:buClrTx/>
              <a:buSzTx/>
              <a:buFontTx/>
              <a:buNone/>
              <a:defRPr sz="1360"/>
            </a:pPr>
            <a:r>
              <a:rPr>
                <a:solidFill>
                  <a:srgbClr val="000000"/>
                </a:solidFill>
              </a:rPr>
              <a:t>              </a:t>
            </a:r>
            <a:r>
              <a:t>android:layout_height</a:t>
            </a:r>
            <a:r>
              <a:rPr>
                <a:solidFill>
                  <a:srgbClr val="666600"/>
                </a:solidFill>
              </a:rPr>
              <a:t>=</a:t>
            </a:r>
            <a:r>
              <a:rPr>
                <a:solidFill>
                  <a:srgbClr val="008800"/>
                </a:solidFill>
              </a:rPr>
              <a:t>"wrap_content"</a:t>
            </a:r>
            <a:endParaRPr>
              <a:solidFill>
                <a:srgbClr val="000000"/>
              </a:solidFill>
            </a:endParaRPr>
          </a:p>
          <a:p>
            <a:pPr marL="0" indent="0" defTabSz="233679">
              <a:spcBef>
                <a:spcPts val="1100"/>
              </a:spcBef>
              <a:buClrTx/>
              <a:buSzTx/>
              <a:buFontTx/>
              <a:buNone/>
              <a:defRPr sz="1360"/>
            </a:pPr>
            <a:r>
              <a:rPr>
                <a:solidFill>
                  <a:srgbClr val="000000"/>
                </a:solidFill>
              </a:rPr>
              <a:t>              </a:t>
            </a:r>
            <a:r>
              <a:rPr>
                <a:solidFill>
                  <a:srgbClr val="882288"/>
                </a:solidFill>
              </a:rPr>
              <a:t>android:text</a:t>
            </a:r>
            <a:r>
              <a:rPr>
                <a:solidFill>
                  <a:srgbClr val="666600"/>
                </a:solidFill>
              </a:rPr>
              <a:t>=</a:t>
            </a:r>
            <a:r>
              <a:t>"Hello, I am a TextView"</a:t>
            </a:r>
            <a:r>
              <a:rPr>
                <a:solidFill>
                  <a:srgbClr val="000000"/>
                </a:solidFill>
              </a:rPr>
              <a:t> </a:t>
            </a:r>
            <a:r>
              <a:rPr>
                <a:solidFill>
                  <a:srgbClr val="000088"/>
                </a:solidFill>
              </a:rPr>
              <a:t>/&gt;</a:t>
            </a:r>
            <a:endParaRPr>
              <a:solidFill>
                <a:srgbClr val="000000"/>
              </a:solidFill>
            </a:endParaRPr>
          </a:p>
          <a:p>
            <a:pPr marL="0" indent="0" defTabSz="233679">
              <a:spcBef>
                <a:spcPts val="1100"/>
              </a:spcBef>
              <a:buClrTx/>
              <a:buSzTx/>
              <a:buFontTx/>
              <a:buNone/>
              <a:defRPr sz="1360"/>
            </a:pPr>
            <a:r>
              <a:rPr>
                <a:solidFill>
                  <a:srgbClr val="000000"/>
                </a:solidFill>
              </a:rPr>
              <a:t>    </a:t>
            </a:r>
            <a:r>
              <a:rPr>
                <a:solidFill>
                  <a:srgbClr val="000088"/>
                </a:solidFill>
              </a:rPr>
              <a:t>&lt;Button</a:t>
            </a:r>
            <a:r>
              <a:rPr>
                <a:solidFill>
                  <a:srgbClr val="000000"/>
                </a:solidFill>
              </a:rPr>
              <a:t> </a:t>
            </a:r>
            <a:r>
              <a:rPr>
                <a:solidFill>
                  <a:srgbClr val="882288"/>
                </a:solidFill>
              </a:rPr>
              <a:t>android:id</a:t>
            </a:r>
            <a:r>
              <a:rPr>
                <a:solidFill>
                  <a:srgbClr val="666600"/>
                </a:solidFill>
              </a:rPr>
              <a:t>=</a:t>
            </a:r>
            <a:r>
              <a:t>"@+id/button"</a:t>
            </a:r>
            <a:endParaRPr>
              <a:solidFill>
                <a:srgbClr val="000000"/>
              </a:solidFill>
            </a:endParaRPr>
          </a:p>
          <a:p>
            <a:pPr marL="0" indent="0" defTabSz="233679">
              <a:spcBef>
                <a:spcPts val="1100"/>
              </a:spcBef>
              <a:buClrTx/>
              <a:buSzTx/>
              <a:buFontTx/>
              <a:buNone/>
              <a:defRPr sz="1360"/>
            </a:pPr>
            <a:r>
              <a:rPr>
                <a:solidFill>
                  <a:srgbClr val="000000"/>
                </a:solidFill>
              </a:rPr>
              <a:t>            </a:t>
            </a:r>
            <a:r>
              <a:t>android:layout_width</a:t>
            </a:r>
            <a:r>
              <a:rPr>
                <a:solidFill>
                  <a:srgbClr val="666600"/>
                </a:solidFill>
              </a:rPr>
              <a:t>=</a:t>
            </a:r>
            <a:r>
              <a:rPr>
                <a:solidFill>
                  <a:srgbClr val="008800"/>
                </a:solidFill>
              </a:rPr>
              <a:t>"wrap_content"</a:t>
            </a:r>
            <a:endParaRPr>
              <a:solidFill>
                <a:srgbClr val="000000"/>
              </a:solidFill>
            </a:endParaRPr>
          </a:p>
          <a:p>
            <a:pPr marL="0" indent="0" defTabSz="233679">
              <a:spcBef>
                <a:spcPts val="1100"/>
              </a:spcBef>
              <a:buClrTx/>
              <a:buSzTx/>
              <a:buFontTx/>
              <a:buNone/>
              <a:defRPr sz="1360"/>
            </a:pPr>
            <a:r>
              <a:rPr>
                <a:solidFill>
                  <a:srgbClr val="000000"/>
                </a:solidFill>
              </a:rPr>
              <a:t>            </a:t>
            </a:r>
            <a:r>
              <a:t>android:layout_height</a:t>
            </a:r>
            <a:r>
              <a:rPr>
                <a:solidFill>
                  <a:srgbClr val="666600"/>
                </a:solidFill>
              </a:rPr>
              <a:t>=</a:t>
            </a:r>
            <a:r>
              <a:rPr>
                <a:solidFill>
                  <a:srgbClr val="008800"/>
                </a:solidFill>
              </a:rPr>
              <a:t>"wrap_content"</a:t>
            </a:r>
            <a:endParaRPr>
              <a:solidFill>
                <a:srgbClr val="000000"/>
              </a:solidFill>
            </a:endParaRPr>
          </a:p>
          <a:p>
            <a:pPr marL="0" indent="0" defTabSz="233679">
              <a:spcBef>
                <a:spcPts val="1100"/>
              </a:spcBef>
              <a:buClrTx/>
              <a:buSzTx/>
              <a:buFontTx/>
              <a:buNone/>
              <a:defRPr sz="1360"/>
            </a:pPr>
            <a:r>
              <a:rPr>
                <a:solidFill>
                  <a:srgbClr val="000000"/>
                </a:solidFill>
              </a:rPr>
              <a:t>            </a:t>
            </a:r>
            <a:r>
              <a:rPr>
                <a:solidFill>
                  <a:srgbClr val="882288"/>
                </a:solidFill>
              </a:rPr>
              <a:t>android:text</a:t>
            </a:r>
            <a:r>
              <a:rPr>
                <a:solidFill>
                  <a:srgbClr val="666600"/>
                </a:solidFill>
              </a:rPr>
              <a:t>=</a:t>
            </a:r>
            <a:r>
              <a:t>"Hello, I am a Button"</a:t>
            </a:r>
            <a:r>
              <a:rPr>
                <a:solidFill>
                  <a:srgbClr val="000000"/>
                </a:solidFill>
              </a:rPr>
              <a:t> </a:t>
            </a:r>
            <a:r>
              <a:rPr>
                <a:solidFill>
                  <a:srgbClr val="000088"/>
                </a:solidFill>
              </a:rPr>
              <a:t>/&gt;</a:t>
            </a:r>
            <a:endParaRPr>
              <a:solidFill>
                <a:srgbClr val="000000"/>
              </a:solidFill>
            </a:endParaRPr>
          </a:p>
          <a:p>
            <a:pPr marL="0" indent="0" defTabSz="233679">
              <a:spcBef>
                <a:spcPts val="1100"/>
              </a:spcBef>
              <a:buClrTx/>
              <a:buSzTx/>
              <a:buFontTx/>
              <a:buNone/>
              <a:defRPr sz="1360"/>
            </a:pPr>
            <a:r>
              <a:t>&lt;/LinearLayout&gt;</a:t>
            </a:r>
          </a:p>
          <a:p>
            <a:pPr marL="0" indent="0" defTabSz="182880">
              <a:lnSpc>
                <a:spcPts val="1500"/>
              </a:lnSpc>
              <a:spcBef>
                <a:spcPts val="0"/>
              </a:spcBef>
              <a:buClrTx/>
              <a:buSzTx/>
              <a:buFontTx/>
              <a:buNone/>
              <a:defRPr sz="560">
                <a:solidFill>
                  <a:srgbClr val="000088"/>
                </a:solidFill>
                <a:latin typeface="Courier New"/>
                <a:ea typeface="Courier New"/>
                <a:cs typeface="Courier New"/>
                <a:sym typeface="Courier New"/>
              </a:defRPr>
            </a:pPr>
          </a:p>
          <a:p>
            <a:pPr marL="0" indent="0" defTabSz="182880">
              <a:lnSpc>
                <a:spcPts val="1500"/>
              </a:lnSpc>
              <a:spcBef>
                <a:spcPts val="0"/>
              </a:spcBef>
              <a:buClrTx/>
              <a:buSzTx/>
              <a:buFontTx/>
              <a:buNone/>
              <a:defRPr sz="560">
                <a:solidFill>
                  <a:srgbClr val="000088"/>
                </a:solidFill>
                <a:latin typeface="Courier New"/>
                <a:ea typeface="Courier New"/>
                <a:cs typeface="Courier New"/>
                <a:sym typeface="Courier New"/>
              </a:defRPr>
            </a:pPr>
          </a:p>
          <a:p>
            <a:pPr marL="0" indent="0" defTabSz="233679">
              <a:spcBef>
                <a:spcPts val="1100"/>
              </a:spcBef>
              <a:buClrTx/>
              <a:buSzTx/>
              <a:buFontTx/>
              <a:buNone/>
              <a:defRPr sz="1360"/>
            </a:pPr>
            <a:r>
              <a:t>Save the file with .</a:t>
            </a:r>
            <a:r>
              <a:rPr b="1">
                <a:latin typeface="Avenir Next"/>
                <a:ea typeface="Avenir Next"/>
                <a:cs typeface="Avenir Next"/>
                <a:sym typeface="Avenir Next"/>
              </a:rPr>
              <a:t>xml </a:t>
            </a:r>
            <a:r>
              <a:t>extension , in your Android project's </a:t>
            </a:r>
            <a:r>
              <a:rPr>
                <a:solidFill>
                  <a:srgbClr val="006600"/>
                </a:solidFill>
                <a:latin typeface="Courier New"/>
                <a:ea typeface="Courier New"/>
                <a:cs typeface="Courier New"/>
                <a:sym typeface="Courier New"/>
              </a:rPr>
              <a:t>res/layout/</a:t>
            </a:r>
            <a:r>
              <a:t> directory</a:t>
            </a:r>
          </a:p>
        </p:txBody>
      </p:sp>
    </p:spTree>
  </p:cSld>
  <p:clrMapOvr>
    <a:masterClrMapping/>
  </p:clrMapOvr>
  <p:transition xmlns:p14="http://schemas.microsoft.com/office/powerpoint/2010/main" spd="med" advClick="0" advTm="63000"/>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How to load"/>
          <p:cNvSpPr txBox="1"/>
          <p:nvPr>
            <p:ph type="body" idx="13"/>
          </p:nvPr>
        </p:nvSpPr>
        <p:spPr>
          <a:prstGeom prst="rect">
            <a:avLst/>
          </a:prstGeom>
        </p:spPr>
        <p:txBody>
          <a:bodyPr/>
          <a:lstStyle/>
          <a:p>
            <a:pPr/>
            <a:r>
              <a:t>How to load</a:t>
            </a:r>
          </a:p>
        </p:txBody>
      </p:sp>
      <p:sp>
        <p:nvSpPr>
          <p:cNvPr id="178" name="Load the xml resource"/>
          <p:cNvSpPr txBox="1"/>
          <p:nvPr>
            <p:ph type="title"/>
          </p:nvPr>
        </p:nvSpPr>
        <p:spPr>
          <a:prstGeom prst="rect">
            <a:avLst/>
          </a:prstGeom>
        </p:spPr>
        <p:txBody>
          <a:bodyPr/>
          <a:lstStyle>
            <a:lvl1pPr defTabSz="467359">
              <a:spcBef>
                <a:spcPts val="2200"/>
              </a:spcBef>
              <a:defRPr sz="4800"/>
            </a:lvl1pPr>
          </a:lstStyle>
          <a:p>
            <a:pPr/>
            <a:r>
              <a:t>Load the xml resource</a:t>
            </a:r>
          </a:p>
        </p:txBody>
      </p:sp>
      <p:sp>
        <p:nvSpPr>
          <p:cNvPr id="179" name="Each XML layout file is compiled into a View resource. You should load the layout resource from your application code, in your Activity.onCreate() callback implementation. Do so by calling setContentView(), passing it the reference to your layout resource in the form of:R.layout.layout_file_name…"/>
          <p:cNvSpPr txBox="1"/>
          <p:nvPr>
            <p:ph type="body" idx="1"/>
          </p:nvPr>
        </p:nvSpPr>
        <p:spPr>
          <a:xfrm>
            <a:off x="406400" y="2882900"/>
            <a:ext cx="12192000" cy="6108700"/>
          </a:xfrm>
          <a:prstGeom prst="rect">
            <a:avLst/>
          </a:prstGeom>
        </p:spPr>
        <p:txBody>
          <a:bodyPr/>
          <a:lstStyle/>
          <a:p>
            <a:pPr marL="0" indent="0" defTabSz="560831">
              <a:spcBef>
                <a:spcPts val="2600"/>
              </a:spcBef>
              <a:buClrTx/>
              <a:buSzTx/>
              <a:buFontTx/>
              <a:buNone/>
              <a:defRPr sz="3264"/>
            </a:pPr>
            <a:r>
              <a:t>Each XML layout file is compiled into a </a:t>
            </a:r>
            <a:r>
              <a:rPr>
                <a:solidFill>
                  <a:srgbClr val="258AAF"/>
                </a:solidFill>
                <a:latin typeface="Courier New"/>
                <a:ea typeface="Courier New"/>
                <a:cs typeface="Courier New"/>
                <a:sym typeface="Courier New"/>
                <a:hlinkClick r:id="rId2" invalidUrl="" action="" tgtFrame="" tooltip="" history="1" highlightClick="0" endSnd="0"/>
              </a:rPr>
              <a:t>View</a:t>
            </a:r>
            <a:r>
              <a:t> resource. You should load the layout resource from your application code, in your </a:t>
            </a:r>
            <a:r>
              <a:rPr>
                <a:solidFill>
                  <a:srgbClr val="258AAF"/>
                </a:solidFill>
                <a:latin typeface="Courier New"/>
                <a:ea typeface="Courier New"/>
                <a:cs typeface="Courier New"/>
                <a:sym typeface="Courier New"/>
                <a:hlinkClick r:id="rId3" invalidUrl="" action="" tgtFrame="" tooltip="" history="1" highlightClick="0" endSnd="0"/>
              </a:rPr>
              <a:t>Activity.onCreate()</a:t>
            </a:r>
            <a:r>
              <a:t> callback implementation. Do so by calling </a:t>
            </a:r>
            <a:r>
              <a:rPr>
                <a:solidFill>
                  <a:srgbClr val="258AAF"/>
                </a:solidFill>
                <a:latin typeface="Courier New"/>
                <a:ea typeface="Courier New"/>
                <a:cs typeface="Courier New"/>
                <a:sym typeface="Courier New"/>
                <a:hlinkClick r:id="rId4" invalidUrl="" action="" tgtFrame="" tooltip="" history="1" highlightClick="0" endSnd="0"/>
              </a:rPr>
              <a:t>setContentView()</a:t>
            </a:r>
            <a:r>
              <a:t>, passing it the reference to your layout resource in the form of:</a:t>
            </a:r>
            <a:r>
              <a:rPr>
                <a:solidFill>
                  <a:srgbClr val="006600"/>
                </a:solidFill>
                <a:latin typeface="Courier New"/>
                <a:ea typeface="Courier New"/>
                <a:cs typeface="Courier New"/>
                <a:sym typeface="Courier New"/>
              </a:rPr>
              <a:t>R.layout.</a:t>
            </a:r>
            <a:r>
              <a:rPr i="1">
                <a:solidFill>
                  <a:srgbClr val="006600"/>
                </a:solidFill>
                <a:latin typeface="Courier New"/>
                <a:ea typeface="Courier New"/>
                <a:cs typeface="Courier New"/>
                <a:sym typeface="Courier New"/>
              </a:rPr>
              <a:t>layout_file_name</a:t>
            </a:r>
            <a:r>
              <a:t> </a:t>
            </a:r>
          </a:p>
          <a:p>
            <a:pPr marL="0" indent="0" defTabSz="560831">
              <a:spcBef>
                <a:spcPts val="2600"/>
              </a:spcBef>
              <a:buClrTx/>
              <a:buSzTx/>
              <a:buFontTx/>
              <a:buNone/>
              <a:defRPr sz="3264"/>
            </a:pPr>
            <a:r>
              <a:rPr>
                <a:solidFill>
                  <a:srgbClr val="000088"/>
                </a:solidFill>
              </a:rPr>
              <a:t>public</a:t>
            </a:r>
            <a:r>
              <a:t> </a:t>
            </a:r>
            <a:r>
              <a:rPr>
                <a:solidFill>
                  <a:srgbClr val="000088"/>
                </a:solidFill>
              </a:rPr>
              <a:t>void</a:t>
            </a:r>
            <a:r>
              <a:t> onCreate</a:t>
            </a:r>
            <a:r>
              <a:rPr>
                <a:solidFill>
                  <a:srgbClr val="666600"/>
                </a:solidFill>
              </a:rPr>
              <a:t>(</a:t>
            </a:r>
            <a:r>
              <a:rPr>
                <a:solidFill>
                  <a:srgbClr val="660066"/>
                </a:solidFill>
              </a:rPr>
              <a:t>Bundle</a:t>
            </a:r>
            <a:r>
              <a:t> savedInstanceState</a:t>
            </a:r>
            <a:r>
              <a:rPr>
                <a:solidFill>
                  <a:srgbClr val="666600"/>
                </a:solidFill>
              </a:rPr>
              <a:t>)</a:t>
            </a:r>
            <a:r>
              <a:t> </a:t>
            </a:r>
            <a:r>
              <a:rPr>
                <a:solidFill>
                  <a:srgbClr val="666600"/>
                </a:solidFill>
              </a:rPr>
              <a:t>{</a:t>
            </a:r>
          </a:p>
          <a:p>
            <a:pPr marL="0" indent="0" defTabSz="560831">
              <a:spcBef>
                <a:spcPts val="2600"/>
              </a:spcBef>
              <a:buClrTx/>
              <a:buSzTx/>
              <a:buFontTx/>
              <a:buNone/>
              <a:defRPr sz="3264"/>
            </a:pPr>
            <a:r>
              <a:t>    </a:t>
            </a:r>
            <a:r>
              <a:rPr>
                <a:solidFill>
                  <a:srgbClr val="000088"/>
                </a:solidFill>
              </a:rPr>
              <a:t>super</a:t>
            </a:r>
            <a:r>
              <a:rPr>
                <a:solidFill>
                  <a:srgbClr val="666600"/>
                </a:solidFill>
              </a:rPr>
              <a:t>.</a:t>
            </a:r>
            <a:r>
              <a:t>onCreate</a:t>
            </a:r>
            <a:r>
              <a:rPr>
                <a:solidFill>
                  <a:srgbClr val="666600"/>
                </a:solidFill>
              </a:rPr>
              <a:t>(</a:t>
            </a:r>
            <a:r>
              <a:t>savedInstanceState</a:t>
            </a:r>
            <a:r>
              <a:rPr>
                <a:solidFill>
                  <a:srgbClr val="666600"/>
                </a:solidFill>
              </a:rPr>
              <a:t>);</a:t>
            </a:r>
          </a:p>
          <a:p>
            <a:pPr marL="0" indent="0" defTabSz="560831">
              <a:spcBef>
                <a:spcPts val="2600"/>
              </a:spcBef>
              <a:buClrTx/>
              <a:buSzTx/>
              <a:buFontTx/>
              <a:buNone/>
              <a:defRPr sz="3264"/>
            </a:pPr>
            <a:r>
              <a:t>    setContentView</a:t>
            </a:r>
            <a:r>
              <a:rPr>
                <a:solidFill>
                  <a:srgbClr val="666600"/>
                </a:solidFill>
              </a:rPr>
              <a:t>(</a:t>
            </a:r>
            <a:r>
              <a:t>R</a:t>
            </a:r>
            <a:r>
              <a:rPr>
                <a:solidFill>
                  <a:srgbClr val="666600"/>
                </a:solidFill>
              </a:rPr>
              <a:t>.</a:t>
            </a:r>
            <a:r>
              <a:t>layout</a:t>
            </a:r>
            <a:r>
              <a:rPr>
                <a:solidFill>
                  <a:srgbClr val="666600"/>
                </a:solidFill>
              </a:rPr>
              <a:t>.</a:t>
            </a:r>
            <a:r>
              <a:t>main_layout</a:t>
            </a:r>
            <a:r>
              <a:rPr>
                <a:solidFill>
                  <a:srgbClr val="666600"/>
                </a:solidFill>
              </a:rPr>
              <a:t>);</a:t>
            </a:r>
            <a:r>
              <a:t>}</a:t>
            </a:r>
          </a:p>
        </p:txBody>
      </p:sp>
    </p:spTree>
  </p:cSld>
  <p:clrMapOvr>
    <a:masterClrMapping/>
  </p:clrMapOvr>
  <p:transition xmlns:p14="http://schemas.microsoft.com/office/powerpoint/2010/main" spd="med" advClick="0" advTm="44000"/>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ypes"/>
          <p:cNvSpPr txBox="1"/>
          <p:nvPr>
            <p:ph type="body" idx="13"/>
          </p:nvPr>
        </p:nvSpPr>
        <p:spPr>
          <a:prstGeom prst="rect">
            <a:avLst/>
          </a:prstGeom>
        </p:spPr>
        <p:txBody>
          <a:bodyPr/>
          <a:lstStyle/>
          <a:p>
            <a:pPr/>
            <a:r>
              <a:t>Types</a:t>
            </a:r>
          </a:p>
        </p:txBody>
      </p:sp>
      <p:sp>
        <p:nvSpPr>
          <p:cNvPr id="182" name="Linear layout types"/>
          <p:cNvSpPr txBox="1"/>
          <p:nvPr>
            <p:ph type="title"/>
          </p:nvPr>
        </p:nvSpPr>
        <p:spPr>
          <a:prstGeom prst="rect">
            <a:avLst/>
          </a:prstGeom>
        </p:spPr>
        <p:txBody>
          <a:bodyPr/>
          <a:lstStyle>
            <a:lvl1pPr defTabSz="467359">
              <a:spcBef>
                <a:spcPts val="2200"/>
              </a:spcBef>
              <a:defRPr sz="4800"/>
            </a:lvl1pPr>
          </a:lstStyle>
          <a:p>
            <a:pPr/>
            <a:r>
              <a:t>Linear layout types</a:t>
            </a:r>
          </a:p>
        </p:txBody>
      </p:sp>
      <p:sp>
        <p:nvSpPr>
          <p:cNvPr id="183" name="1. Linear Layout…"/>
          <p:cNvSpPr txBox="1"/>
          <p:nvPr>
            <p:ph type="body" idx="1"/>
          </p:nvPr>
        </p:nvSpPr>
        <p:spPr>
          <a:prstGeom prst="rect">
            <a:avLst/>
          </a:prstGeom>
        </p:spPr>
        <p:txBody>
          <a:bodyPr/>
          <a:lstStyle/>
          <a:p>
            <a:pPr/>
            <a:r>
              <a:t>1. Linear Layout</a:t>
            </a:r>
          </a:p>
          <a:p>
            <a:pPr/>
            <a:r>
              <a:t>2. Relative Layout</a:t>
            </a:r>
          </a:p>
          <a:p>
            <a:pPr/>
            <a:r>
              <a:t>3. List View</a:t>
            </a:r>
          </a:p>
          <a:p>
            <a:pPr/>
            <a:r>
              <a:t>4. Grid View</a:t>
            </a:r>
          </a:p>
        </p:txBody>
      </p:sp>
    </p:spTree>
  </p:cSld>
  <p:clrMapOvr>
    <a:masterClrMapping/>
  </p:clrMapOvr>
  <p:transition xmlns:p14="http://schemas.microsoft.com/office/powerpoint/2010/main" spd="med" advClick="0" advTm="50000"/>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Attributes"/>
          <p:cNvSpPr txBox="1"/>
          <p:nvPr>
            <p:ph type="title"/>
          </p:nvPr>
        </p:nvSpPr>
        <p:spPr>
          <a:prstGeom prst="rect">
            <a:avLst/>
          </a:prstGeom>
        </p:spPr>
        <p:txBody>
          <a:bodyPr/>
          <a:lstStyle>
            <a:lvl1pPr defTabSz="467359">
              <a:spcBef>
                <a:spcPts val="2200"/>
              </a:spcBef>
              <a:defRPr sz="4800"/>
            </a:lvl1pPr>
          </a:lstStyle>
          <a:p>
            <a:pPr/>
            <a:r>
              <a:t>Attributes</a:t>
            </a:r>
          </a:p>
        </p:txBody>
      </p:sp>
      <p:sp>
        <p:nvSpPr>
          <p:cNvPr id="186" name="Every View and ViewGroup object supports their own variety of XML attributes. Some attributes are specific to a View object, but these attributes are also inherited by any View objects that may extend this class. Some are common to all View objects, because they are inherited from the root View class. And, other attributes are considered &quot;layout parameters,&quot; which are attributes that describe certain layout orientations of the View object, as defined by that object's parent ViewGroup object."/>
          <p:cNvSpPr txBox="1"/>
          <p:nvPr>
            <p:ph type="body" idx="1"/>
          </p:nvPr>
        </p:nvSpPr>
        <p:spPr>
          <a:prstGeom prst="rect">
            <a:avLst/>
          </a:prstGeom>
        </p:spPr>
        <p:txBody>
          <a:bodyPr/>
          <a:lstStyle>
            <a:lvl1pPr marL="0" indent="0">
              <a:buClrTx/>
              <a:buSzTx/>
              <a:buFontTx/>
              <a:buNone/>
            </a:lvl1pPr>
          </a:lstStyle>
          <a:p>
            <a:pPr/>
            <a:r>
              <a:t>Every View and ViewGroup object supports their own variety of XML attributes. Some attributes are specific to a View object, but these attributes are also inherited by any View objects that may extend this class. Some are common to all View objects, because they are inherited from the root View class. And, other attributes are considered "layout parameters," which are attributes that describe certain layout orientations of the View object, as defined by that object's parent ViewGroup object.</a:t>
            </a:r>
          </a:p>
        </p:txBody>
      </p:sp>
    </p:spTree>
  </p:cSld>
  <p:clrMapOvr>
    <a:masterClrMapping/>
  </p:clrMapOvr>
  <p:transition xmlns:p14="http://schemas.microsoft.com/office/powerpoint/2010/main" spd="med" advClick="0" advTm="49000"/>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Id attribute"/>
          <p:cNvSpPr txBox="1"/>
          <p:nvPr>
            <p:ph type="title"/>
          </p:nvPr>
        </p:nvSpPr>
        <p:spPr>
          <a:prstGeom prst="rect">
            <a:avLst/>
          </a:prstGeom>
        </p:spPr>
        <p:txBody>
          <a:bodyPr/>
          <a:lstStyle>
            <a:lvl1pPr defTabSz="467359">
              <a:spcBef>
                <a:spcPts val="2200"/>
              </a:spcBef>
              <a:defRPr sz="4800"/>
            </a:lvl1pPr>
          </a:lstStyle>
          <a:p>
            <a:pPr/>
            <a:r>
              <a:t>Id attribute</a:t>
            </a:r>
          </a:p>
        </p:txBody>
      </p:sp>
      <p:sp>
        <p:nvSpPr>
          <p:cNvPr id="189" name="The syntax for an ID, inside an XML tag is:…"/>
          <p:cNvSpPr txBox="1"/>
          <p:nvPr>
            <p:ph type="body" idx="1"/>
          </p:nvPr>
        </p:nvSpPr>
        <p:spPr>
          <a:prstGeom prst="rect">
            <a:avLst/>
          </a:prstGeom>
        </p:spPr>
        <p:txBody>
          <a:bodyPr/>
          <a:lstStyle/>
          <a:p>
            <a:pPr marL="0" indent="0">
              <a:buClrTx/>
              <a:buSzTx/>
              <a:buFontTx/>
              <a:buNone/>
            </a:pPr>
            <a:r>
              <a:t>The syntax for an ID, inside an XML tag is:</a:t>
            </a:r>
          </a:p>
          <a:p>
            <a:pPr marL="0" indent="0">
              <a:buClrTx/>
              <a:buSzTx/>
              <a:buFontTx/>
              <a:buNone/>
            </a:pPr>
            <a:r>
              <a:rPr>
                <a:solidFill>
                  <a:srgbClr val="000000"/>
                </a:solidFill>
              </a:rPr>
              <a:t>android</a:t>
            </a:r>
            <a:r>
              <a:rPr>
                <a:solidFill>
                  <a:srgbClr val="666600"/>
                </a:solidFill>
              </a:rPr>
              <a:t>:</a:t>
            </a:r>
            <a:r>
              <a:rPr>
                <a:solidFill>
                  <a:srgbClr val="000000"/>
                </a:solidFill>
              </a:rPr>
              <a:t>id</a:t>
            </a:r>
            <a:r>
              <a:rPr>
                <a:solidFill>
                  <a:srgbClr val="666600"/>
                </a:solidFill>
              </a:rPr>
              <a:t>=</a:t>
            </a:r>
            <a:r>
              <a:t>“@+id/my_button”</a:t>
            </a:r>
          </a:p>
          <a:p>
            <a:pPr marL="0" indent="0">
              <a:buClrTx/>
              <a:buSzTx/>
              <a:buFontTx/>
              <a:buNone/>
            </a:pPr>
            <a:r>
              <a:t>Android package namespace:</a:t>
            </a:r>
          </a:p>
          <a:p>
            <a:pPr marL="0" indent="0">
              <a:buClrTx/>
              <a:buSzTx/>
              <a:buFontTx/>
              <a:buNone/>
            </a:pPr>
            <a:r>
              <a:rPr>
                <a:solidFill>
                  <a:srgbClr val="000000"/>
                </a:solidFill>
              </a:rPr>
              <a:t>android</a:t>
            </a:r>
            <a:r>
              <a:rPr>
                <a:solidFill>
                  <a:srgbClr val="666600"/>
                </a:solidFill>
              </a:rPr>
              <a:t>:</a:t>
            </a:r>
            <a:r>
              <a:rPr>
                <a:solidFill>
                  <a:srgbClr val="000000"/>
                </a:solidFill>
              </a:rPr>
              <a:t>id</a:t>
            </a:r>
            <a:r>
              <a:rPr>
                <a:solidFill>
                  <a:srgbClr val="666600"/>
                </a:solidFill>
              </a:rPr>
              <a:t>=</a:t>
            </a:r>
            <a:r>
              <a:t>"@android:id/empty"</a:t>
            </a:r>
            <a:endParaRPr>
              <a:solidFill>
                <a:srgbClr val="006600"/>
              </a:solidFill>
            </a:endParaRPr>
          </a:p>
        </p:txBody>
      </p:sp>
    </p:spTree>
  </p:cSld>
  <p:clrMapOvr>
    <a:masterClrMapping/>
  </p:clrMapOvr>
  <p:transition xmlns:p14="http://schemas.microsoft.com/office/powerpoint/2010/main" spd="med" advClick="0" advTm="91000"/>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Id declaration"/>
          <p:cNvSpPr txBox="1"/>
          <p:nvPr>
            <p:ph type="title"/>
          </p:nvPr>
        </p:nvSpPr>
        <p:spPr>
          <a:prstGeom prst="rect">
            <a:avLst/>
          </a:prstGeom>
        </p:spPr>
        <p:txBody>
          <a:bodyPr/>
          <a:lstStyle>
            <a:lvl1pPr defTabSz="467359">
              <a:spcBef>
                <a:spcPts val="2200"/>
              </a:spcBef>
              <a:defRPr sz="4800"/>
            </a:lvl1pPr>
          </a:lstStyle>
          <a:p>
            <a:pPr/>
            <a:r>
              <a:t>Id declaration</a:t>
            </a:r>
          </a:p>
        </p:txBody>
      </p:sp>
      <p:sp>
        <p:nvSpPr>
          <p:cNvPr id="192" name="&lt;Button android:id=&quot;@+id/my_button&quot;…"/>
          <p:cNvSpPr txBox="1"/>
          <p:nvPr>
            <p:ph type="body" idx="1"/>
          </p:nvPr>
        </p:nvSpPr>
        <p:spPr>
          <a:prstGeom prst="rect">
            <a:avLst/>
          </a:prstGeom>
        </p:spPr>
        <p:txBody>
          <a:bodyPr/>
          <a:lstStyle/>
          <a:p>
            <a:pPr marL="339271" indent="-339271">
              <a:buClr>
                <a:srgbClr val="222222"/>
              </a:buClr>
              <a:buSzPct val="100000"/>
              <a:buFont typeface="Helvetica"/>
              <a:buAutoNum type="arabicPeriod" startAt="1"/>
            </a:pPr>
            <a:r>
              <a:t>&lt;Button android:id="@+id/my_button"</a:t>
            </a:r>
          </a:p>
          <a:p>
            <a:pPr marL="339271" indent="-339271">
              <a:buClr>
                <a:srgbClr val="222222"/>
              </a:buClr>
              <a:buSzPct val="100000"/>
              <a:buFont typeface="Helvetica"/>
              <a:buAutoNum type="arabicPeriod" startAt="1"/>
            </a:pPr>
            <a:r>
              <a:rPr>
                <a:solidFill>
                  <a:srgbClr val="000000"/>
                </a:solidFill>
              </a:rPr>
              <a:t>        </a:t>
            </a:r>
            <a:r>
              <a:t>android:layout_width</a:t>
            </a:r>
            <a:r>
              <a:rPr>
                <a:solidFill>
                  <a:srgbClr val="666600"/>
                </a:solidFill>
              </a:rPr>
              <a:t>=</a:t>
            </a:r>
            <a:r>
              <a:rPr>
                <a:solidFill>
                  <a:srgbClr val="008800"/>
                </a:solidFill>
              </a:rPr>
              <a:t>"wrap_content"</a:t>
            </a:r>
            <a:endParaRPr>
              <a:solidFill>
                <a:srgbClr val="000000"/>
              </a:solidFill>
            </a:endParaRPr>
          </a:p>
          <a:p>
            <a:pPr marL="339271" indent="-339271">
              <a:buClr>
                <a:srgbClr val="222222"/>
              </a:buClr>
              <a:buSzPct val="100000"/>
              <a:buFont typeface="Helvetica"/>
              <a:buAutoNum type="arabicPeriod" startAt="1"/>
            </a:pPr>
            <a:r>
              <a:rPr>
                <a:solidFill>
                  <a:srgbClr val="000000"/>
                </a:solidFill>
              </a:rPr>
              <a:t>        </a:t>
            </a:r>
            <a:r>
              <a:t>android:layout_height</a:t>
            </a:r>
            <a:r>
              <a:rPr>
                <a:solidFill>
                  <a:srgbClr val="666600"/>
                </a:solidFill>
              </a:rPr>
              <a:t>=</a:t>
            </a:r>
            <a:r>
              <a:rPr>
                <a:solidFill>
                  <a:srgbClr val="008800"/>
                </a:solidFill>
              </a:rPr>
              <a:t>"wrap_content"</a:t>
            </a:r>
            <a:endParaRPr>
              <a:solidFill>
                <a:srgbClr val="000000"/>
              </a:solidFill>
            </a:endParaRPr>
          </a:p>
          <a:p>
            <a:pPr marL="339271" indent="-339271">
              <a:buClr>
                <a:srgbClr val="222222"/>
              </a:buClr>
              <a:buSzPct val="100000"/>
              <a:buFont typeface="Helvetica"/>
              <a:buAutoNum type="arabicPeriod" startAt="1"/>
            </a:pPr>
            <a:r>
              <a:t>        android:text="@string/my_button_text"/&gt;</a:t>
            </a:r>
            <a:br/>
          </a:p>
          <a:p>
            <a:pPr marL="339271" indent="-339271">
              <a:buClr>
                <a:srgbClr val="222222"/>
              </a:buClr>
              <a:buSzPct val="100000"/>
              <a:buFont typeface="Helvetica"/>
              <a:buAutoNum type="arabicPeriod" startAt="1"/>
            </a:pPr>
            <a:r>
              <a:t>in the </a:t>
            </a:r>
            <a:r>
              <a:rPr>
                <a:hlinkClick r:id="rId2" invalidUrl="" action="" tgtFrame="" tooltip="" history="1" highlightClick="0" endSnd="0"/>
              </a:rPr>
              <a:t>onCreate()</a:t>
            </a:r>
            <a:r>
              <a:t>method:</a:t>
            </a:r>
          </a:p>
          <a:p>
            <a:pPr marL="339271" indent="-339271">
              <a:buClr>
                <a:srgbClr val="222222"/>
              </a:buClr>
              <a:buSzPct val="100000"/>
              <a:buFont typeface="Helvetica"/>
              <a:buAutoNum type="arabicPeriod" startAt="1"/>
            </a:pPr>
            <a:r>
              <a:t>Button myButton = (Button) findViewById(R.id.my_button);</a:t>
            </a:r>
          </a:p>
        </p:txBody>
      </p:sp>
    </p:spTree>
  </p:cSld>
  <p:clrMapOvr>
    <a:masterClrMapping/>
  </p:clrMapOvr>
  <p:transition xmlns:p14="http://schemas.microsoft.com/office/powerpoint/2010/main" spd="med" advClick="0" advTm="50000"/>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Layout position"/>
          <p:cNvSpPr txBox="1"/>
          <p:nvPr>
            <p:ph type="title"/>
          </p:nvPr>
        </p:nvSpPr>
        <p:spPr>
          <a:prstGeom prst="rect">
            <a:avLst/>
          </a:prstGeom>
        </p:spPr>
        <p:txBody>
          <a:bodyPr/>
          <a:lstStyle>
            <a:lvl1pPr defTabSz="467359">
              <a:spcBef>
                <a:spcPts val="2200"/>
              </a:spcBef>
              <a:defRPr sz="4800"/>
            </a:lvl1pPr>
          </a:lstStyle>
          <a:p>
            <a:pPr/>
            <a:r>
              <a:t>Layout position</a:t>
            </a:r>
          </a:p>
        </p:txBody>
      </p:sp>
      <p:sp>
        <p:nvSpPr>
          <p:cNvPr id="195" name="The geometry of a view is that of a rectangle. A view has a location, expressed as a pair of left and topcoordinates, and two dimensions, expressed as a width and a height. The unit for location and dimensions is the pixel."/>
          <p:cNvSpPr txBox="1"/>
          <p:nvPr>
            <p:ph type="body" idx="1"/>
          </p:nvPr>
        </p:nvSpPr>
        <p:spPr>
          <a:prstGeom prst="rect">
            <a:avLst/>
          </a:prstGeom>
        </p:spPr>
        <p:txBody>
          <a:bodyPr/>
          <a:lstStyle/>
          <a:p>
            <a:pPr marL="0" indent="0">
              <a:buClrTx/>
              <a:buSzTx/>
              <a:buFontTx/>
              <a:buNone/>
            </a:pPr>
            <a:r>
              <a:t>The geometry of a view is that of a rectangle. A view has a location, expressed as a pair of </a:t>
            </a:r>
            <a:r>
              <a:rPr i="1">
                <a:latin typeface="Avenir Next"/>
                <a:ea typeface="Avenir Next"/>
                <a:cs typeface="Avenir Next"/>
                <a:sym typeface="Avenir Next"/>
              </a:rPr>
              <a:t>left</a:t>
            </a:r>
            <a:r>
              <a:t> and </a:t>
            </a:r>
            <a:r>
              <a:rPr i="1">
                <a:latin typeface="Avenir Next"/>
                <a:ea typeface="Avenir Next"/>
                <a:cs typeface="Avenir Next"/>
                <a:sym typeface="Avenir Next"/>
              </a:rPr>
              <a:t>top</a:t>
            </a:r>
            <a:r>
              <a:t>coordinates, and two dimensions, expressed as a width and a height. The unit for location and dimensions is the pixel.</a:t>
            </a:r>
          </a:p>
        </p:txBody>
      </p:sp>
    </p:spTree>
  </p:cSld>
  <p:clrMapOvr>
    <a:masterClrMapping/>
  </p:clrMapOvr>
  <p:transition xmlns:p14="http://schemas.microsoft.com/office/powerpoint/2010/main" spd="med" advClick="0" advTm="77000"/>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