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handoutMasterIdLst>
    <p:handoutMasterId r:id="rId20"/>
  </p:handoutMasterIdLst>
  <p:sldIdLst>
    <p:sldId id="263" r:id="rId2"/>
    <p:sldId id="320" r:id="rId3"/>
    <p:sldId id="321" r:id="rId4"/>
    <p:sldId id="296" r:id="rId5"/>
    <p:sldId id="305" r:id="rId6"/>
    <p:sldId id="314" r:id="rId7"/>
    <p:sldId id="331" r:id="rId8"/>
    <p:sldId id="322" r:id="rId9"/>
    <p:sldId id="323" r:id="rId10"/>
    <p:sldId id="324" r:id="rId11"/>
    <p:sldId id="332" r:id="rId12"/>
    <p:sldId id="325" r:id="rId13"/>
    <p:sldId id="326" r:id="rId14"/>
    <p:sldId id="327" r:id="rId15"/>
    <p:sldId id="328" r:id="rId16"/>
    <p:sldId id="329" r:id="rId17"/>
    <p:sldId id="330" r:id="rId1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3149"/>
    <a:srgbClr val="662D49"/>
    <a:srgbClr val="663749"/>
    <a:srgbClr val="66264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74028" autoAdjust="0"/>
  </p:normalViewPr>
  <p:slideViewPr>
    <p:cSldViewPr snapToGrid="0" snapToObjects="1">
      <p:cViewPr varScale="1">
        <p:scale>
          <a:sx n="70" d="100"/>
          <a:sy n="70" d="100"/>
        </p:scale>
        <p:origin x="1608" y="293"/>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9B5E162-9D79-2943-B0A3-211BF28B7513}" type="datetimeFigureOut">
              <a:rPr lang="en-US" smtClean="0"/>
              <a:t>3/18/2019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22E400-0EC4-CD46-9C72-78BD5E94273C}" type="slidenum">
              <a:rPr lang="en-US" smtClean="0"/>
              <a:t>‹#›</a:t>
            </a:fld>
            <a:endParaRPr lang="en-US" dirty="0"/>
          </a:p>
        </p:txBody>
      </p:sp>
    </p:spTree>
    <p:extLst>
      <p:ext uri="{BB962C8B-B14F-4D97-AF65-F5344CB8AC3E}">
        <p14:creationId xmlns:p14="http://schemas.microsoft.com/office/powerpoint/2010/main" val="24572427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CBAB52-94AF-9448-9B1C-7768B1879D49}" type="datetimeFigureOut">
              <a:rPr lang="en-US" smtClean="0"/>
              <a:t>3/18/2019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447283-AD3B-EE49-8B53-C7D74121EF4E}" type="slidenum">
              <a:rPr lang="en-US" smtClean="0"/>
              <a:t>‹#›</a:t>
            </a:fld>
            <a:endParaRPr lang="en-US" dirty="0"/>
          </a:p>
        </p:txBody>
      </p:sp>
    </p:spTree>
    <p:extLst>
      <p:ext uri="{BB962C8B-B14F-4D97-AF65-F5344CB8AC3E}">
        <p14:creationId xmlns:p14="http://schemas.microsoft.com/office/powerpoint/2010/main" val="242351202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Genuine machine intelligence requires drawing commonsense inferences from large amounts of data.</a:t>
            </a:r>
          </a:p>
          <a:p>
            <a:endParaRPr lang="en-US" dirty="0"/>
          </a:p>
          <a:p>
            <a:r>
              <a:rPr lang="en-US" dirty="0"/>
              <a:t>This was the first attempt to harvest large amounts of disambiguated comparative knowledge from the Web.</a:t>
            </a:r>
          </a:p>
          <a:p>
            <a:r>
              <a:rPr lang="en-US" dirty="0"/>
              <a:t>Say we have the example, steel is sharper than wood</a:t>
            </a:r>
          </a:p>
          <a:p>
            <a:r>
              <a:rPr lang="en-US" dirty="0"/>
              <a:t>-- extracting triplets of the form (Noun, Adj, Noun). This isn’t enough as it’s still ambiguous which meaning of sharp we’re referring to.</a:t>
            </a:r>
          </a:p>
          <a:p>
            <a:r>
              <a:rPr lang="en-US" dirty="0"/>
              <a:t>-- disambiguation is done using WordNet senses where each of these numbers is the sense id.</a:t>
            </a:r>
          </a:p>
        </p:txBody>
      </p:sp>
      <p:sp>
        <p:nvSpPr>
          <p:cNvPr id="4" name="Slide Number Placeholder 3"/>
          <p:cNvSpPr>
            <a:spLocks noGrp="1"/>
          </p:cNvSpPr>
          <p:nvPr>
            <p:ph type="sldNum" sz="quarter" idx="5"/>
          </p:nvPr>
        </p:nvSpPr>
        <p:spPr/>
        <p:txBody>
          <a:bodyPr/>
          <a:lstStyle/>
          <a:p>
            <a:fld id="{55447283-AD3B-EE49-8B53-C7D74121EF4E}" type="slidenum">
              <a:rPr lang="en-US" smtClean="0"/>
              <a:t>2</a:t>
            </a:fld>
            <a:endParaRPr lang="en-US" dirty="0"/>
          </a:p>
        </p:txBody>
      </p:sp>
    </p:spTree>
    <p:extLst>
      <p:ext uri="{BB962C8B-B14F-4D97-AF65-F5344CB8AC3E}">
        <p14:creationId xmlns:p14="http://schemas.microsoft.com/office/powerpoint/2010/main" val="41984082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objective is maximized subject to these constraints and groundings where </a:t>
            </a:r>
            <a:r>
              <a:rPr lang="en-US" dirty="0" err="1"/>
              <a:t>xij</a:t>
            </a:r>
            <a:r>
              <a:rPr lang="en-US" dirty="0"/>
              <a:t> =1 are selected</a:t>
            </a:r>
          </a:p>
          <a:p>
            <a:r>
              <a:rPr lang="en-US" dirty="0"/>
              <a:t>- The first component encodes the local model through the internal coherence score and frequent senses. </a:t>
            </a:r>
            <a:r>
              <a:rPr lang="en-US" dirty="0" err="1"/>
              <a:t>Xij</a:t>
            </a:r>
            <a:r>
              <a:rPr lang="en-US" dirty="0"/>
              <a:t> is the variable that captures where a grounding is accepted or not.</a:t>
            </a:r>
          </a:p>
          <a:p>
            <a:endParaRPr lang="en-US" dirty="0"/>
          </a:p>
          <a:p>
            <a:pPr marL="171450" indent="-171450">
              <a:buFontTx/>
              <a:buChar char="-"/>
            </a:pPr>
            <a:r>
              <a:rPr lang="en-US" dirty="0"/>
              <a:t>The second component allows for dependency between triples by encouraging that the grounding accepted is similar to other groundings that have been accepted. </a:t>
            </a:r>
          </a:p>
          <a:p>
            <a:pPr marL="171450" indent="-171450">
              <a:buFontTx/>
              <a:buChar char="-"/>
            </a:pPr>
            <a:r>
              <a:rPr lang="en-US" dirty="0"/>
              <a:t>Sim-</a:t>
            </a:r>
            <a:r>
              <a:rPr lang="en-US" dirty="0" err="1"/>
              <a:t>ij,kl</a:t>
            </a:r>
            <a:r>
              <a:rPr lang="en-US" dirty="0"/>
              <a:t> is similar to internal coherence but calculates the coherence between two groundings. </a:t>
            </a:r>
          </a:p>
          <a:p>
            <a:pPr marL="171450" indent="-171450">
              <a:buFontTx/>
              <a:buChar char="-"/>
            </a:pPr>
            <a:r>
              <a:rPr lang="en-US" dirty="0" err="1"/>
              <a:t>Bijkl</a:t>
            </a:r>
            <a:r>
              <a:rPr lang="en-US" dirty="0"/>
              <a:t> reflects whether two groundings have been simultaneously accepted.</a:t>
            </a:r>
          </a:p>
          <a:p>
            <a:endParaRPr lang="en-US" dirty="0"/>
          </a:p>
          <a:p>
            <a:r>
              <a:rPr lang="en-US" dirty="0"/>
              <a:t>The third and fourth encourage us to pick fewer senses across the graph, thus increasing dependency between groundings.</a:t>
            </a:r>
          </a:p>
          <a:p>
            <a:endParaRPr lang="en-US" dirty="0"/>
          </a:p>
          <a:p>
            <a:r>
              <a:rPr lang="en-US" dirty="0"/>
              <a:t>Resultant are disambiguated inherently coherent triples as well as coherent with groundings selected for related observations.</a:t>
            </a:r>
          </a:p>
        </p:txBody>
      </p:sp>
      <p:sp>
        <p:nvSpPr>
          <p:cNvPr id="4" name="Slide Number Placeholder 3"/>
          <p:cNvSpPr>
            <a:spLocks noGrp="1"/>
          </p:cNvSpPr>
          <p:nvPr>
            <p:ph type="sldNum" sz="quarter" idx="5"/>
          </p:nvPr>
        </p:nvSpPr>
        <p:spPr/>
        <p:txBody>
          <a:bodyPr/>
          <a:lstStyle/>
          <a:p>
            <a:fld id="{55447283-AD3B-EE49-8B53-C7D74121EF4E}" type="slidenum">
              <a:rPr lang="en-US" smtClean="0"/>
              <a:t>12</a:t>
            </a:fld>
            <a:endParaRPr lang="en-US" dirty="0"/>
          </a:p>
        </p:txBody>
      </p:sp>
    </p:spTree>
    <p:extLst>
      <p:ext uri="{BB962C8B-B14F-4D97-AF65-F5344CB8AC3E}">
        <p14:creationId xmlns:p14="http://schemas.microsoft.com/office/powerpoint/2010/main" val="19670212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All semantically equivalent grounding grouped together into </a:t>
            </a:r>
            <a:r>
              <a:rPr lang="en-US" b="1" dirty="0" err="1"/>
              <a:t>csynsets</a:t>
            </a:r>
            <a:r>
              <a:rPr lang="en-US" dirty="0"/>
              <a:t> analogous to wordnet </a:t>
            </a:r>
            <a:r>
              <a:rPr lang="en-US" dirty="0" err="1"/>
              <a:t>synsets</a:t>
            </a: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 All triples basically encode Cars are generally faster than bikes</a:t>
            </a:r>
          </a:p>
          <a:p>
            <a:r>
              <a:rPr lang="en-US" dirty="0"/>
              <a:t>- These triples are grouped together on the basis of synonymy, antonymy and negation</a:t>
            </a:r>
          </a:p>
        </p:txBody>
      </p:sp>
      <p:sp>
        <p:nvSpPr>
          <p:cNvPr id="4" name="Slide Number Placeholder 3"/>
          <p:cNvSpPr>
            <a:spLocks noGrp="1"/>
          </p:cNvSpPr>
          <p:nvPr>
            <p:ph type="sldNum" sz="quarter" idx="5"/>
          </p:nvPr>
        </p:nvSpPr>
        <p:spPr/>
        <p:txBody>
          <a:bodyPr/>
          <a:lstStyle/>
          <a:p>
            <a:fld id="{55447283-AD3B-EE49-8B53-C7D74121EF4E}" type="slidenum">
              <a:rPr lang="en-US" smtClean="0"/>
              <a:t>13</a:t>
            </a:fld>
            <a:endParaRPr lang="en-US" dirty="0"/>
          </a:p>
        </p:txBody>
      </p:sp>
    </p:spTree>
    <p:extLst>
      <p:ext uri="{BB962C8B-B14F-4D97-AF65-F5344CB8AC3E}">
        <p14:creationId xmlns:p14="http://schemas.microsoft.com/office/powerpoint/2010/main" val="3197728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try to cover a wider range of commonsense phenomena by using ad hoc concepts.</a:t>
            </a:r>
          </a:p>
          <a:p>
            <a:r>
              <a:rPr lang="en-US" dirty="0"/>
              <a:t>These are disambiguated adjective-noun and noun-noun combinations that do not occur in wordnet such as young lions and vegetable dumplings. This tells us that lions can be young and that dumplings can be made of vegetables.</a:t>
            </a:r>
          </a:p>
        </p:txBody>
      </p:sp>
      <p:sp>
        <p:nvSpPr>
          <p:cNvPr id="4" name="Slide Number Placeholder 3"/>
          <p:cNvSpPr>
            <a:spLocks noGrp="1"/>
          </p:cNvSpPr>
          <p:nvPr>
            <p:ph type="sldNum" sz="quarter" idx="5"/>
          </p:nvPr>
        </p:nvSpPr>
        <p:spPr/>
        <p:txBody>
          <a:bodyPr/>
          <a:lstStyle/>
          <a:p>
            <a:fld id="{55447283-AD3B-EE49-8B53-C7D74121EF4E}" type="slidenum">
              <a:rPr lang="en-US" smtClean="0"/>
              <a:t>3</a:t>
            </a:fld>
            <a:endParaRPr lang="en-US" dirty="0"/>
          </a:p>
        </p:txBody>
      </p:sp>
    </p:spTree>
    <p:extLst>
      <p:ext uri="{BB962C8B-B14F-4D97-AF65-F5344CB8AC3E}">
        <p14:creationId xmlns:p14="http://schemas.microsoft.com/office/powerpoint/2010/main" val="4190866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speak about the methodology in the first half and then move on to the evaluation.</a:t>
            </a:r>
          </a:p>
        </p:txBody>
      </p:sp>
      <p:sp>
        <p:nvSpPr>
          <p:cNvPr id="4" name="Slide Number Placeholder 3"/>
          <p:cNvSpPr>
            <a:spLocks noGrp="1"/>
          </p:cNvSpPr>
          <p:nvPr>
            <p:ph type="sldNum" sz="quarter" idx="5"/>
          </p:nvPr>
        </p:nvSpPr>
        <p:spPr/>
        <p:txBody>
          <a:bodyPr/>
          <a:lstStyle/>
          <a:p>
            <a:fld id="{55447283-AD3B-EE49-8B53-C7D74121EF4E}" type="slidenum">
              <a:rPr lang="en-US" smtClean="0"/>
              <a:t>4</a:t>
            </a:fld>
            <a:endParaRPr lang="en-US" dirty="0"/>
          </a:p>
        </p:txBody>
      </p:sp>
    </p:spTree>
    <p:extLst>
      <p:ext uri="{BB962C8B-B14F-4D97-AF65-F5344CB8AC3E}">
        <p14:creationId xmlns:p14="http://schemas.microsoft.com/office/powerpoint/2010/main" val="584308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already seen Quite a few state of the art models in the field of knowledge harvesting such as YAGO And </a:t>
            </a:r>
            <a:r>
              <a:rPr lang="en-US" dirty="0" err="1"/>
              <a:t>TextRunner</a:t>
            </a:r>
            <a:r>
              <a:rPr lang="en-US" dirty="0"/>
              <a:t>. </a:t>
            </a:r>
          </a:p>
          <a:p>
            <a:r>
              <a:rPr lang="en-US" dirty="0"/>
              <a:t>A big shortcoming was that they covered a small amount of relations only which calls for more domain specific knowledge. We’ve seen extraction of psychology and temporal knowledge already and will see a paper on Spatial knowledge next week.</a:t>
            </a:r>
          </a:p>
          <a:p>
            <a:endParaRPr lang="en-US" dirty="0"/>
          </a:p>
          <a:p>
            <a:r>
              <a:rPr lang="en-US" dirty="0"/>
              <a:t>In the field of comparative knowledge up until this paper, large scale data had not been used to mine knowledge.</a:t>
            </a:r>
          </a:p>
          <a:p>
            <a:r>
              <a:rPr lang="en-US" dirty="0"/>
              <a:t> Other works used sequence mining techniques and manually defined patterns.</a:t>
            </a:r>
          </a:p>
        </p:txBody>
      </p:sp>
      <p:sp>
        <p:nvSpPr>
          <p:cNvPr id="4" name="Slide Number Placeholder 3"/>
          <p:cNvSpPr>
            <a:spLocks noGrp="1"/>
          </p:cNvSpPr>
          <p:nvPr>
            <p:ph type="sldNum" sz="quarter" idx="5"/>
          </p:nvPr>
        </p:nvSpPr>
        <p:spPr/>
        <p:txBody>
          <a:bodyPr/>
          <a:lstStyle/>
          <a:p>
            <a:fld id="{55447283-AD3B-EE49-8B53-C7D74121EF4E}" type="slidenum">
              <a:rPr lang="en-US" smtClean="0"/>
              <a:t>5</a:t>
            </a:fld>
            <a:endParaRPr lang="en-US" dirty="0"/>
          </a:p>
        </p:txBody>
      </p:sp>
    </p:spTree>
    <p:extLst>
      <p:ext uri="{BB962C8B-B14F-4D97-AF65-F5344CB8AC3E}">
        <p14:creationId xmlns:p14="http://schemas.microsoft.com/office/powerpoint/2010/main" val="763158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contribution of the work was the comparative knowledge base they created using Open IE from Web corpus to obtain textual facts</a:t>
            </a:r>
          </a:p>
          <a:p>
            <a:endParaRPr lang="en-US" dirty="0"/>
          </a:p>
          <a:p>
            <a:r>
              <a:rPr lang="en-US" dirty="0"/>
              <a:t>They also disambiguated and organized this data with respect to WordNet using a Joint  Optimization Model.</a:t>
            </a:r>
          </a:p>
        </p:txBody>
      </p:sp>
      <p:sp>
        <p:nvSpPr>
          <p:cNvPr id="4" name="Slide Number Placeholder 3"/>
          <p:cNvSpPr>
            <a:spLocks noGrp="1"/>
          </p:cNvSpPr>
          <p:nvPr>
            <p:ph type="sldNum" sz="quarter" idx="5"/>
          </p:nvPr>
        </p:nvSpPr>
        <p:spPr/>
        <p:txBody>
          <a:bodyPr/>
          <a:lstStyle/>
          <a:p>
            <a:fld id="{55447283-AD3B-EE49-8B53-C7D74121EF4E}" type="slidenum">
              <a:rPr lang="en-US" smtClean="0"/>
              <a:t>6</a:t>
            </a:fld>
            <a:endParaRPr lang="en-US" dirty="0"/>
          </a:p>
        </p:txBody>
      </p:sp>
    </p:spTree>
    <p:extLst>
      <p:ext uri="{BB962C8B-B14F-4D97-AF65-F5344CB8AC3E}">
        <p14:creationId xmlns:p14="http://schemas.microsoft.com/office/powerpoint/2010/main" val="29276666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In the first phase of </a:t>
            </a:r>
            <a:r>
              <a:rPr lang="en-US" dirty="0" err="1"/>
              <a:t>OpenIE</a:t>
            </a:r>
            <a:r>
              <a:rPr lang="en-US" dirty="0"/>
              <a:t>, all triples matching the template (NP, Comp Phrase, NP) were extracted.</a:t>
            </a:r>
          </a:p>
          <a:p>
            <a:r>
              <a:rPr lang="en-US" dirty="0"/>
              <a:t>- Noun phrases could be word net nouns such as water/dark chocolate or ad-hoc concepts (cold water/football manager)</a:t>
            </a:r>
          </a:p>
          <a:p>
            <a:pPr marL="0" indent="0">
              <a:buFontTx/>
              <a:buNone/>
            </a:pPr>
            <a:r>
              <a:rPr lang="en-US" dirty="0"/>
              <a:t>- Comparative phrases were adjectives and their extraction phase also accounted for negation and modifiers.</a:t>
            </a:r>
          </a:p>
          <a:p>
            <a:pPr marL="0" indent="0">
              <a:buFontTx/>
              <a:buNone/>
            </a:pPr>
            <a:r>
              <a:rPr lang="en-US" dirty="0"/>
              <a:t>- It was based on Hadoop MapReduce owing to the large size of the web corpora</a:t>
            </a:r>
          </a:p>
          <a:p>
            <a:pPr marL="0" indent="0">
              <a:buFontTx/>
              <a:buNone/>
            </a:pPr>
            <a:r>
              <a:rPr lang="en-US" dirty="0"/>
              <a:t>- The output of this phase is given as a quintuple consisting of (Noun-1 + Relation + Noun-2 + Frequency + Direction)</a:t>
            </a:r>
          </a:p>
          <a:p>
            <a:endParaRPr lang="en-US" dirty="0"/>
          </a:p>
        </p:txBody>
      </p:sp>
      <p:sp>
        <p:nvSpPr>
          <p:cNvPr id="4" name="Slide Number Placeholder 3"/>
          <p:cNvSpPr>
            <a:spLocks noGrp="1"/>
          </p:cNvSpPr>
          <p:nvPr>
            <p:ph type="sldNum" sz="quarter" idx="5"/>
          </p:nvPr>
        </p:nvSpPr>
        <p:spPr/>
        <p:txBody>
          <a:bodyPr/>
          <a:lstStyle/>
          <a:p>
            <a:fld id="{55447283-AD3B-EE49-8B53-C7D74121EF4E}" type="slidenum">
              <a:rPr lang="en-US" smtClean="0"/>
              <a:t>8</a:t>
            </a:fld>
            <a:endParaRPr lang="en-US" dirty="0"/>
          </a:p>
        </p:txBody>
      </p:sp>
    </p:spTree>
    <p:extLst>
      <p:ext uri="{BB962C8B-B14F-4D97-AF65-F5344CB8AC3E}">
        <p14:creationId xmlns:p14="http://schemas.microsoft.com/office/powerpoint/2010/main" val="33616651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The second phase is that of disambiguation</a:t>
            </a:r>
          </a:p>
          <a:p>
            <a:pPr marL="171450" indent="-171450">
              <a:buFontTx/>
              <a:buChar char="-"/>
            </a:pPr>
            <a:r>
              <a:rPr lang="en-US" dirty="0"/>
              <a:t>Original extractions have a certain degree of ambiguity</a:t>
            </a:r>
          </a:p>
          <a:p>
            <a:pPr marL="171450" indent="-171450">
              <a:buFontTx/>
              <a:buChar char="-"/>
            </a:pPr>
            <a:r>
              <a:rPr lang="en-US" dirty="0"/>
              <a:t>The goal of this phase is to take the original triple and give the relevant grounding for it in the form of disambiguated word sense IDs.</a:t>
            </a:r>
          </a:p>
          <a:p>
            <a:pPr marL="171450" indent="-171450">
              <a:buFontTx/>
              <a:buChar char="-"/>
            </a:pPr>
            <a:r>
              <a:rPr lang="en-US" dirty="0"/>
              <a:t>This is achieved through 2 methods</a:t>
            </a:r>
          </a:p>
          <a:p>
            <a:pPr marL="171450" indent="-171450">
              <a:buFontTx/>
              <a:buChar char="-"/>
            </a:pPr>
            <a:r>
              <a:rPr lang="en-US" dirty="0"/>
              <a:t>A local model that assumes that triples are independent of each other</a:t>
            </a:r>
          </a:p>
          <a:p>
            <a:pPr marL="171450" indent="-171450">
              <a:buFontTx/>
              <a:buChar char="-"/>
            </a:pPr>
            <a:r>
              <a:rPr lang="en-US" dirty="0"/>
              <a:t>A Joint Optimization Model that tries to leverage the fact that triples can be related and depend on each other</a:t>
            </a:r>
          </a:p>
        </p:txBody>
      </p:sp>
      <p:sp>
        <p:nvSpPr>
          <p:cNvPr id="4" name="Slide Number Placeholder 3"/>
          <p:cNvSpPr>
            <a:spLocks noGrp="1"/>
          </p:cNvSpPr>
          <p:nvPr>
            <p:ph type="sldNum" sz="quarter" idx="5"/>
          </p:nvPr>
        </p:nvSpPr>
        <p:spPr/>
        <p:txBody>
          <a:bodyPr/>
          <a:lstStyle/>
          <a:p>
            <a:fld id="{55447283-AD3B-EE49-8B53-C7D74121EF4E}" type="slidenum">
              <a:rPr lang="en-US" smtClean="0"/>
              <a:t>9</a:t>
            </a:fld>
            <a:endParaRPr lang="en-US" dirty="0"/>
          </a:p>
        </p:txBody>
      </p:sp>
    </p:spTree>
    <p:extLst>
      <p:ext uri="{BB962C8B-B14F-4D97-AF65-F5344CB8AC3E}">
        <p14:creationId xmlns:p14="http://schemas.microsoft.com/office/powerpoint/2010/main" val="30387667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The local model chooses the most likely disambiguation on the basis of </a:t>
            </a:r>
          </a:p>
          <a:p>
            <a:pPr marL="171450" indent="-171450">
              <a:buFontTx/>
              <a:buChar char="-"/>
            </a:pPr>
            <a:r>
              <a:rPr lang="en-US" dirty="0"/>
              <a:t>highest internal coherence which picks senses that have similar context within the triple. </a:t>
            </a:r>
          </a:p>
          <a:p>
            <a:r>
              <a:rPr lang="en-US" dirty="0"/>
              <a:t>- Also wordnet ranks senses by the frequency with which they are used so the model gives priority to popular senses</a:t>
            </a:r>
          </a:p>
          <a:p>
            <a:r>
              <a:rPr lang="en-US" dirty="0"/>
              <a:t>- Internal coherence for two nouns assumes that if words occur in the same context, the appropriate senses will have </a:t>
            </a:r>
            <a:r>
              <a:rPr lang="en-US" dirty="0" err="1"/>
              <a:t>minimimum</a:t>
            </a:r>
            <a:r>
              <a:rPr lang="en-US" dirty="0"/>
              <a:t> distance between them.</a:t>
            </a:r>
          </a:p>
          <a:p>
            <a:r>
              <a:rPr lang="en-US" dirty="0"/>
              <a:t>E.g. the correct disambiguation steel-2 and wood-1 will have shortest path</a:t>
            </a:r>
          </a:p>
          <a:p>
            <a:r>
              <a:rPr lang="en-US" dirty="0"/>
              <a:t>- Internal coherence between nouns and adjectives is given by the overlap between their WordNet glosses</a:t>
            </a:r>
          </a:p>
          <a:p>
            <a:r>
              <a:rPr lang="en-US" dirty="0"/>
              <a:t>E.g. The gloss of key could say “metal device that can be inserted into an appropriate lock” so we know that key, insert, lock can occur in the same context.</a:t>
            </a:r>
          </a:p>
          <a:p>
            <a:r>
              <a:rPr lang="en-US" dirty="0"/>
              <a:t>- The prior to prioritize most frequent sense is computed as 1/1+wordnet sense rank.</a:t>
            </a:r>
          </a:p>
        </p:txBody>
      </p:sp>
      <p:sp>
        <p:nvSpPr>
          <p:cNvPr id="4" name="Slide Number Placeholder 3"/>
          <p:cNvSpPr>
            <a:spLocks noGrp="1"/>
          </p:cNvSpPr>
          <p:nvPr>
            <p:ph type="sldNum" sz="quarter" idx="5"/>
          </p:nvPr>
        </p:nvSpPr>
        <p:spPr/>
        <p:txBody>
          <a:bodyPr/>
          <a:lstStyle/>
          <a:p>
            <a:fld id="{55447283-AD3B-EE49-8B53-C7D74121EF4E}" type="slidenum">
              <a:rPr lang="en-US" smtClean="0"/>
              <a:t>10</a:t>
            </a:fld>
            <a:endParaRPr lang="en-US" dirty="0"/>
          </a:p>
        </p:txBody>
      </p:sp>
    </p:spTree>
    <p:extLst>
      <p:ext uri="{BB962C8B-B14F-4D97-AF65-F5344CB8AC3E}">
        <p14:creationId xmlns:p14="http://schemas.microsoft.com/office/powerpoint/2010/main" val="42941727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There are shortcomings of the local model where two or more groundings can have the same score without a winner.</a:t>
            </a:r>
          </a:p>
          <a:p>
            <a:pPr marL="171450" indent="-171450">
              <a:buFontTx/>
              <a:buChar char="-"/>
            </a:pPr>
            <a:r>
              <a:rPr lang="en-US" dirty="0"/>
              <a:t>Does not consider dependency between triples. (car, faster, bike) is closely related to the disambiguation of (bike, slower, automobile)</a:t>
            </a:r>
          </a:p>
          <a:p>
            <a:pPr marL="171450" indent="-171450">
              <a:buFontTx/>
              <a:buChar char="-"/>
            </a:pPr>
            <a:r>
              <a:rPr lang="en-US" dirty="0"/>
              <a:t>The solution proposed is that of a joint model which encourages not just high internal coherence within the triple but also high coherence across all chosen groundings.</a:t>
            </a:r>
          </a:p>
        </p:txBody>
      </p:sp>
      <p:sp>
        <p:nvSpPr>
          <p:cNvPr id="4" name="Slide Number Placeholder 3"/>
          <p:cNvSpPr>
            <a:spLocks noGrp="1"/>
          </p:cNvSpPr>
          <p:nvPr>
            <p:ph type="sldNum" sz="quarter" idx="5"/>
          </p:nvPr>
        </p:nvSpPr>
        <p:spPr/>
        <p:txBody>
          <a:bodyPr/>
          <a:lstStyle/>
          <a:p>
            <a:fld id="{55447283-AD3B-EE49-8B53-C7D74121EF4E}" type="slidenum">
              <a:rPr lang="en-US" smtClean="0"/>
              <a:t>11</a:t>
            </a:fld>
            <a:endParaRPr lang="en-US" dirty="0"/>
          </a:p>
        </p:txBody>
      </p:sp>
    </p:spTree>
    <p:extLst>
      <p:ext uri="{BB962C8B-B14F-4D97-AF65-F5344CB8AC3E}">
        <p14:creationId xmlns:p14="http://schemas.microsoft.com/office/powerpoint/2010/main" val="2615840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Divider Slide">
    <p:spTree>
      <p:nvGrpSpPr>
        <p:cNvPr id="1" name=""/>
        <p:cNvGrpSpPr/>
        <p:nvPr/>
      </p:nvGrpSpPr>
      <p:grpSpPr>
        <a:xfrm>
          <a:off x="0" y="0"/>
          <a:ext cx="0" cy="0"/>
          <a:chOff x="0" y="0"/>
          <a:chExt cx="0" cy="0"/>
        </a:xfrm>
      </p:grpSpPr>
      <p:sp>
        <p:nvSpPr>
          <p:cNvPr id="15" name="Rectangle 14"/>
          <p:cNvSpPr/>
          <p:nvPr userDrawn="1"/>
        </p:nvSpPr>
        <p:spPr>
          <a:xfrm>
            <a:off x="-56445" y="5"/>
            <a:ext cx="9206200" cy="5151437"/>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14" name="Picture 13" descr="2-line-whitetext-colorshield.png"/>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6585599" y="4296762"/>
            <a:ext cx="1769927" cy="650138"/>
          </a:xfrm>
          <a:prstGeom prst="rect">
            <a:avLst/>
          </a:prstGeom>
        </p:spPr>
      </p:pic>
      <p:pic>
        <p:nvPicPr>
          <p:cNvPr id="13" name="Picture 12"/>
          <p:cNvPicPr>
            <a:picLocks/>
          </p:cNvPicPr>
          <p:nvPr userDrawn="1"/>
        </p:nvPicPr>
        <p:blipFill>
          <a:blip r:embed="rId3">
            <a:alphaModFix amt="9000"/>
            <a:extLst>
              <a:ext uri="{28A0092B-C50C-407E-A947-70E740481C1C}">
                <a14:useLocalDpi xmlns:a14="http://schemas.microsoft.com/office/drawing/2010/main" val="0"/>
              </a:ext>
            </a:extLst>
          </a:blip>
          <a:stretch>
            <a:fillRect/>
          </a:stretch>
        </p:blipFill>
        <p:spPr>
          <a:xfrm>
            <a:off x="199388" y="151675"/>
            <a:ext cx="3080816" cy="3457724"/>
          </a:xfrm>
          <a:prstGeom prst="rect">
            <a:avLst/>
          </a:prstGeom>
        </p:spPr>
      </p:pic>
      <p:sp>
        <p:nvSpPr>
          <p:cNvPr id="25" name="Title 1"/>
          <p:cNvSpPr>
            <a:spLocks noGrp="1"/>
          </p:cNvSpPr>
          <p:nvPr userDrawn="1">
            <p:ph type="ctrTitle"/>
          </p:nvPr>
        </p:nvSpPr>
        <p:spPr>
          <a:xfrm>
            <a:off x="958151" y="1073526"/>
            <a:ext cx="7397039" cy="1747125"/>
          </a:xfrm>
          <a:prstGeom prst="rect">
            <a:avLst/>
          </a:prstGeom>
        </p:spPr>
        <p:txBody>
          <a:bodyPr anchor="b"/>
          <a:lstStyle>
            <a:lvl1pPr>
              <a:defRPr b="1">
                <a:solidFill>
                  <a:schemeClr val="bg1"/>
                </a:solidFill>
              </a:defRPr>
            </a:lvl1pPr>
          </a:lstStyle>
          <a:p>
            <a:r>
              <a:rPr lang="en-US" dirty="0"/>
              <a:t>Click to edit Master title style</a:t>
            </a:r>
          </a:p>
        </p:txBody>
      </p:sp>
      <p:sp>
        <p:nvSpPr>
          <p:cNvPr id="26" name="Subtitle 2"/>
          <p:cNvSpPr>
            <a:spLocks noGrp="1"/>
          </p:cNvSpPr>
          <p:nvPr userDrawn="1">
            <p:ph type="subTitle" idx="1"/>
          </p:nvPr>
        </p:nvSpPr>
        <p:spPr>
          <a:xfrm>
            <a:off x="958151" y="3255792"/>
            <a:ext cx="7397039" cy="731520"/>
          </a:xfrm>
        </p:spPr>
        <p:txBody>
          <a:bodyPr>
            <a:normAutofit/>
          </a:bodyPr>
          <a:lstStyle>
            <a:lvl1pPr marL="0" indent="0" algn="l">
              <a:buNone/>
              <a:defRPr sz="2400">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grpSp>
        <p:nvGrpSpPr>
          <p:cNvPr id="34" name="Group 33"/>
          <p:cNvGrpSpPr/>
          <p:nvPr userDrawn="1"/>
        </p:nvGrpSpPr>
        <p:grpSpPr>
          <a:xfrm rot="10800000">
            <a:off x="0" y="3001092"/>
            <a:ext cx="8355526" cy="57487"/>
            <a:chOff x="685800" y="1794746"/>
            <a:chExt cx="7772400" cy="179475"/>
          </a:xfrm>
        </p:grpSpPr>
        <p:sp>
          <p:nvSpPr>
            <p:cNvPr id="35" name="Rectangle 34"/>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6" name="Rectangle 35"/>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37" name="Rectangle 36"/>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Tree>
    <p:extLst>
      <p:ext uri="{BB962C8B-B14F-4D97-AF65-F5344CB8AC3E}">
        <p14:creationId xmlns:p14="http://schemas.microsoft.com/office/powerpoint/2010/main" val="1052348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nd sidebar">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6142182" y="1782939"/>
            <a:ext cx="2544621" cy="479822"/>
          </a:xfrm>
        </p:spPr>
        <p:txBody>
          <a:bodyPr anchor="b">
            <a:noAutofit/>
          </a:bodyPr>
          <a:lstStyle>
            <a:lvl1pPr marL="0" indent="0">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42182" y="2310651"/>
            <a:ext cx="2544621" cy="2282515"/>
          </a:xfrm>
        </p:spPr>
        <p:txBody>
          <a:bodyPr>
            <a:normAutofit/>
          </a:bodyPr>
          <a:lstStyle>
            <a:lvl1pPr marL="342900" marR="0" indent="-342900" algn="l" defTabSz="457200" rtl="0" eaLnBrk="1" fontAlgn="auto" latinLnBrk="0" hangingPunct="1">
              <a:lnSpc>
                <a:spcPct val="100000"/>
              </a:lnSpc>
              <a:spcBef>
                <a:spcPct val="20000"/>
              </a:spcBef>
              <a:spcAft>
                <a:spcPts val="0"/>
              </a:spcAft>
              <a:buClr>
                <a:schemeClr val="tx1"/>
              </a:buClr>
              <a:buSzTx/>
              <a:buFont typeface="Arial"/>
              <a:buChar char="•"/>
              <a:tabLst/>
              <a:defRPr sz="16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marL="342900" marR="0" lvl="0" indent="-342900" algn="l" defTabSz="457200" rtl="0" eaLnBrk="1" fontAlgn="auto" latinLnBrk="0" hangingPunct="1">
              <a:lnSpc>
                <a:spcPct val="100000"/>
              </a:lnSpc>
              <a:spcBef>
                <a:spcPct val="20000"/>
              </a:spcBef>
              <a:spcAft>
                <a:spcPts val="0"/>
              </a:spcAft>
              <a:buClr>
                <a:schemeClr val="tx1"/>
              </a:buClr>
              <a:buSzTx/>
              <a:buFont typeface="Arial"/>
              <a:buChar char="•"/>
              <a:tabLst/>
              <a:defRPr/>
            </a:pPr>
            <a:r>
              <a:rPr lang="en-US" dirty="0"/>
              <a:t>Click to edit Master text styles</a:t>
            </a:r>
          </a:p>
          <a:p>
            <a:pPr marL="342900" marR="0" lvl="0" indent="-342900" algn="l" defTabSz="457200" rtl="0" eaLnBrk="1" fontAlgn="auto" latinLnBrk="0" hangingPunct="1">
              <a:lnSpc>
                <a:spcPct val="100000"/>
              </a:lnSpc>
              <a:spcBef>
                <a:spcPct val="20000"/>
              </a:spcBef>
              <a:spcAft>
                <a:spcPts val="0"/>
              </a:spcAft>
              <a:buClr>
                <a:schemeClr val="tx1"/>
              </a:buClr>
              <a:buSzTx/>
              <a:buFont typeface="Arial"/>
              <a:buChar char="•"/>
              <a:tabLst/>
              <a:defRPr/>
            </a:pPr>
            <a:r>
              <a:rPr lang="en-US" dirty="0"/>
              <a:t>Click to edit Master text styles</a:t>
            </a:r>
          </a:p>
          <a:p>
            <a:pPr marL="342900" marR="0" lvl="0" indent="-342900" algn="l" defTabSz="457200" rtl="0" eaLnBrk="1" fontAlgn="auto" latinLnBrk="0" hangingPunct="1">
              <a:lnSpc>
                <a:spcPct val="100000"/>
              </a:lnSpc>
              <a:spcBef>
                <a:spcPct val="20000"/>
              </a:spcBef>
              <a:spcAft>
                <a:spcPts val="0"/>
              </a:spcAft>
              <a:buClr>
                <a:schemeClr val="tx1"/>
              </a:buClr>
              <a:buSzTx/>
              <a:buFont typeface="Arial"/>
              <a:buChar char="•"/>
              <a:tabLst/>
              <a:defRPr/>
            </a:pPr>
            <a:r>
              <a:rPr lang="en-US" dirty="0"/>
              <a:t>Click to edit Master text styles</a:t>
            </a:r>
          </a:p>
          <a:p>
            <a:pPr lvl="0"/>
            <a:endParaRPr lang="en-US" dirty="0"/>
          </a:p>
        </p:txBody>
      </p:sp>
      <p:sp>
        <p:nvSpPr>
          <p:cNvPr id="15" name="Slide Number Placeholder 5"/>
          <p:cNvSpPr>
            <a:spLocks noGrp="1"/>
          </p:cNvSpPr>
          <p:nvPr>
            <p:ph type="sldNum" sz="quarter" idx="12"/>
          </p:nvPr>
        </p:nvSpPr>
        <p:spPr>
          <a:xfrm>
            <a:off x="6553200" y="4698999"/>
            <a:ext cx="2133600" cy="273844"/>
          </a:xfrm>
        </p:spPr>
        <p:txBody>
          <a:bodyPr/>
          <a:lstStyle>
            <a:lvl1pPr>
              <a:defRPr>
                <a:solidFill>
                  <a:schemeClr val="accent5"/>
                </a:solidFill>
              </a:defRPr>
            </a:lvl1pPr>
          </a:lstStyle>
          <a:p>
            <a:fld id="{8A758EFE-665F-4341-B5B8-2DAEADA52F6C}" type="slidenum">
              <a:rPr lang="en-US" smtClean="0"/>
              <a:pPr/>
              <a:t>‹#›</a:t>
            </a:fld>
            <a:endParaRPr lang="en-US" dirty="0"/>
          </a:p>
        </p:txBody>
      </p:sp>
      <p:sp>
        <p:nvSpPr>
          <p:cNvPr id="12" name="Title 1"/>
          <p:cNvSpPr>
            <a:spLocks noGrp="1"/>
          </p:cNvSpPr>
          <p:nvPr>
            <p:ph type="title"/>
          </p:nvPr>
        </p:nvSpPr>
        <p:spPr>
          <a:xfrm>
            <a:off x="310152" y="15485"/>
            <a:ext cx="8229600" cy="693605"/>
          </a:xfrm>
          <a:prstGeom prst="rect">
            <a:avLst/>
          </a:prstGeom>
        </p:spPr>
        <p:txBody>
          <a:bodyPr>
            <a:normAutofit/>
          </a:bodyPr>
          <a:lstStyle>
            <a:lvl1pPr>
              <a:defRPr sz="3600"/>
            </a:lvl1pPr>
          </a:lstStyle>
          <a:p>
            <a:r>
              <a:rPr lang="en-US" dirty="0"/>
              <a:t>Click to edit Master title style</a:t>
            </a:r>
          </a:p>
        </p:txBody>
      </p:sp>
      <p:grpSp>
        <p:nvGrpSpPr>
          <p:cNvPr id="13" name="Group 12"/>
          <p:cNvGrpSpPr/>
          <p:nvPr userDrawn="1"/>
        </p:nvGrpSpPr>
        <p:grpSpPr>
          <a:xfrm>
            <a:off x="-5079" y="708812"/>
            <a:ext cx="8691879" cy="47507"/>
            <a:chOff x="685800" y="1794746"/>
            <a:chExt cx="7772400" cy="179475"/>
          </a:xfrm>
        </p:grpSpPr>
        <p:sp>
          <p:nvSpPr>
            <p:cNvPr id="14" name="Rectangle 13"/>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Rectangle 19"/>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21" name="Rectangle 20"/>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cxnSp>
        <p:nvCxnSpPr>
          <p:cNvPr id="23" name="Straight Connector 22"/>
          <p:cNvCxnSpPr/>
          <p:nvPr userDrawn="1"/>
        </p:nvCxnSpPr>
        <p:spPr>
          <a:xfrm>
            <a:off x="5908842" y="1099992"/>
            <a:ext cx="0" cy="3599013"/>
          </a:xfrm>
          <a:prstGeom prst="line">
            <a:avLst/>
          </a:prstGeom>
          <a:ln w="9525" cmpd="sng">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24" name="Content Placeholder 5"/>
          <p:cNvSpPr>
            <a:spLocks noGrp="1"/>
          </p:cNvSpPr>
          <p:nvPr>
            <p:ph sz="quarter" idx="14"/>
          </p:nvPr>
        </p:nvSpPr>
        <p:spPr>
          <a:xfrm>
            <a:off x="310162" y="1485154"/>
            <a:ext cx="5294781" cy="323189"/>
          </a:xfrm>
        </p:spPr>
        <p:txBody>
          <a:bodyPr anchor="b">
            <a:normAutofit/>
          </a:bodyPr>
          <a:lstStyle>
            <a:lvl1pPr marL="0" marR="0" indent="0" algn="l" defTabSz="457200" rtl="0" eaLnBrk="1" fontAlgn="auto" latinLnBrk="0" hangingPunct="1">
              <a:lnSpc>
                <a:spcPct val="100000"/>
              </a:lnSpc>
              <a:spcBef>
                <a:spcPct val="20000"/>
              </a:spcBef>
              <a:spcAft>
                <a:spcPts val="0"/>
              </a:spcAft>
              <a:buClr>
                <a:schemeClr val="tx1"/>
              </a:buClr>
              <a:buSzTx/>
              <a:buFont typeface="Arial"/>
              <a:buNone/>
              <a:tabLst/>
              <a:defRPr sz="1600" b="1">
                <a:solidFill>
                  <a:schemeClr val="accent1"/>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p:txBody>
      </p:sp>
      <p:sp>
        <p:nvSpPr>
          <p:cNvPr id="25" name="Content Placeholder 5"/>
          <p:cNvSpPr>
            <a:spLocks noGrp="1"/>
          </p:cNvSpPr>
          <p:nvPr>
            <p:ph sz="quarter" idx="15"/>
          </p:nvPr>
        </p:nvSpPr>
        <p:spPr>
          <a:xfrm>
            <a:off x="310162" y="1808344"/>
            <a:ext cx="5294781" cy="323189"/>
          </a:xfrm>
        </p:spPr>
        <p:txBody>
          <a:bodyPr>
            <a:normAutofit/>
          </a:bodyPr>
          <a:lstStyle>
            <a:lvl1pPr marL="0" marR="0" indent="0" algn="l" defTabSz="457200" rtl="0" eaLnBrk="1" fontAlgn="auto" latinLnBrk="0" hangingPunct="1">
              <a:lnSpc>
                <a:spcPct val="100000"/>
              </a:lnSpc>
              <a:spcBef>
                <a:spcPct val="20000"/>
              </a:spcBef>
              <a:spcAft>
                <a:spcPts val="0"/>
              </a:spcAft>
              <a:buClr>
                <a:schemeClr val="tx1"/>
              </a:buClr>
              <a:buSzTx/>
              <a:buFont typeface="Arial"/>
              <a:buNone/>
              <a:tabLst/>
              <a:defRPr sz="1400" b="0">
                <a:solidFill>
                  <a:schemeClr val="tx1"/>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0"/>
            <a:endParaRPr lang="en-US" dirty="0"/>
          </a:p>
          <a:p>
            <a:pPr lvl="0"/>
            <a:endParaRPr lang="en-US" dirty="0"/>
          </a:p>
        </p:txBody>
      </p:sp>
      <p:sp>
        <p:nvSpPr>
          <p:cNvPr id="26" name="Content Placeholder 5"/>
          <p:cNvSpPr>
            <a:spLocks noGrp="1"/>
          </p:cNvSpPr>
          <p:nvPr>
            <p:ph sz="quarter" idx="16"/>
          </p:nvPr>
        </p:nvSpPr>
        <p:spPr>
          <a:xfrm>
            <a:off x="310162" y="2353694"/>
            <a:ext cx="5294781" cy="323189"/>
          </a:xfrm>
        </p:spPr>
        <p:txBody>
          <a:bodyPr anchor="b">
            <a:normAutofit/>
          </a:bodyPr>
          <a:lstStyle>
            <a:lvl1pPr marL="0" marR="0" indent="0" algn="l" defTabSz="457200" rtl="0" eaLnBrk="1" fontAlgn="auto" latinLnBrk="0" hangingPunct="1">
              <a:lnSpc>
                <a:spcPct val="100000"/>
              </a:lnSpc>
              <a:spcBef>
                <a:spcPct val="20000"/>
              </a:spcBef>
              <a:spcAft>
                <a:spcPts val="0"/>
              </a:spcAft>
              <a:buClr>
                <a:schemeClr val="tx1"/>
              </a:buClr>
              <a:buSzTx/>
              <a:buFont typeface="Arial"/>
              <a:buNone/>
              <a:tabLst/>
              <a:defRPr sz="1600" b="1">
                <a:solidFill>
                  <a:schemeClr val="accent1"/>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p:txBody>
      </p:sp>
      <p:sp>
        <p:nvSpPr>
          <p:cNvPr id="27" name="Content Placeholder 5"/>
          <p:cNvSpPr>
            <a:spLocks noGrp="1"/>
          </p:cNvSpPr>
          <p:nvPr>
            <p:ph sz="quarter" idx="17"/>
          </p:nvPr>
        </p:nvSpPr>
        <p:spPr>
          <a:xfrm>
            <a:off x="310162" y="2676884"/>
            <a:ext cx="5294781" cy="323189"/>
          </a:xfrm>
        </p:spPr>
        <p:txBody>
          <a:bodyPr>
            <a:normAutofit/>
          </a:bodyPr>
          <a:lstStyle>
            <a:lvl1pPr marL="0" marR="0" indent="0" algn="l" defTabSz="457200" rtl="0" eaLnBrk="1" fontAlgn="auto" latinLnBrk="0" hangingPunct="1">
              <a:lnSpc>
                <a:spcPct val="100000"/>
              </a:lnSpc>
              <a:spcBef>
                <a:spcPct val="20000"/>
              </a:spcBef>
              <a:spcAft>
                <a:spcPts val="0"/>
              </a:spcAft>
              <a:buClr>
                <a:schemeClr val="tx1"/>
              </a:buClr>
              <a:buSzTx/>
              <a:buFont typeface="Arial"/>
              <a:buNone/>
              <a:tabLst/>
              <a:defRPr sz="1400" b="0">
                <a:solidFill>
                  <a:schemeClr val="tx1"/>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0"/>
            <a:endParaRPr lang="en-US" dirty="0"/>
          </a:p>
          <a:p>
            <a:pPr lvl="0"/>
            <a:endParaRPr lang="en-US" dirty="0"/>
          </a:p>
        </p:txBody>
      </p:sp>
      <p:sp>
        <p:nvSpPr>
          <p:cNvPr id="28" name="Content Placeholder 5"/>
          <p:cNvSpPr>
            <a:spLocks noGrp="1"/>
          </p:cNvSpPr>
          <p:nvPr>
            <p:ph sz="quarter" idx="18"/>
          </p:nvPr>
        </p:nvSpPr>
        <p:spPr>
          <a:xfrm>
            <a:off x="310162" y="3191895"/>
            <a:ext cx="5294781" cy="323189"/>
          </a:xfrm>
        </p:spPr>
        <p:txBody>
          <a:bodyPr anchor="b">
            <a:normAutofit/>
          </a:bodyPr>
          <a:lstStyle>
            <a:lvl1pPr marL="0" marR="0" indent="0" algn="l" defTabSz="457200" rtl="0" eaLnBrk="1" fontAlgn="auto" latinLnBrk="0" hangingPunct="1">
              <a:lnSpc>
                <a:spcPct val="100000"/>
              </a:lnSpc>
              <a:spcBef>
                <a:spcPct val="20000"/>
              </a:spcBef>
              <a:spcAft>
                <a:spcPts val="0"/>
              </a:spcAft>
              <a:buClr>
                <a:schemeClr val="tx1"/>
              </a:buClr>
              <a:buSzTx/>
              <a:buFont typeface="Arial"/>
              <a:buNone/>
              <a:tabLst/>
              <a:defRPr sz="1600" b="1">
                <a:solidFill>
                  <a:schemeClr val="accent1"/>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p:txBody>
      </p:sp>
      <p:sp>
        <p:nvSpPr>
          <p:cNvPr id="29" name="Content Placeholder 5"/>
          <p:cNvSpPr>
            <a:spLocks noGrp="1"/>
          </p:cNvSpPr>
          <p:nvPr>
            <p:ph sz="quarter" idx="19"/>
          </p:nvPr>
        </p:nvSpPr>
        <p:spPr>
          <a:xfrm>
            <a:off x="310162" y="3515084"/>
            <a:ext cx="5294781" cy="323189"/>
          </a:xfrm>
        </p:spPr>
        <p:txBody>
          <a:bodyPr>
            <a:normAutofit/>
          </a:bodyPr>
          <a:lstStyle>
            <a:lvl1pPr marL="0" marR="0" indent="0" algn="l" defTabSz="457200" rtl="0" eaLnBrk="1" fontAlgn="auto" latinLnBrk="0" hangingPunct="1">
              <a:lnSpc>
                <a:spcPct val="100000"/>
              </a:lnSpc>
              <a:spcBef>
                <a:spcPct val="20000"/>
              </a:spcBef>
              <a:spcAft>
                <a:spcPts val="0"/>
              </a:spcAft>
              <a:buClr>
                <a:schemeClr val="tx1"/>
              </a:buClr>
              <a:buSzTx/>
              <a:buFont typeface="Arial"/>
              <a:buNone/>
              <a:tabLst/>
              <a:defRPr sz="1400" b="0">
                <a:solidFill>
                  <a:schemeClr val="tx1"/>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0"/>
            <a:endParaRPr lang="en-US" dirty="0"/>
          </a:p>
          <a:p>
            <a:pPr lvl="0"/>
            <a:endParaRPr lang="en-US" dirty="0"/>
          </a:p>
        </p:txBody>
      </p:sp>
      <p:sp>
        <p:nvSpPr>
          <p:cNvPr id="7" name="Text Placeholder 6"/>
          <p:cNvSpPr>
            <a:spLocks noGrp="1"/>
          </p:cNvSpPr>
          <p:nvPr>
            <p:ph type="body" sz="quarter" idx="20"/>
          </p:nvPr>
        </p:nvSpPr>
        <p:spPr>
          <a:xfrm>
            <a:off x="309033" y="965872"/>
            <a:ext cx="5295900" cy="419100"/>
          </a:xfrm>
        </p:spPr>
        <p:txBody>
          <a:bodyPr>
            <a:normAutofit/>
          </a:bodyPr>
          <a:lstStyle>
            <a:lvl1pPr marL="0" indent="0">
              <a:buNone/>
              <a:defRPr sz="2000" b="1">
                <a:solidFill>
                  <a:srgbClr val="00144D"/>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826121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etrics">
    <p:spTree>
      <p:nvGrpSpPr>
        <p:cNvPr id="1" name=""/>
        <p:cNvGrpSpPr/>
        <p:nvPr/>
      </p:nvGrpSpPr>
      <p:grpSpPr>
        <a:xfrm>
          <a:off x="0" y="0"/>
          <a:ext cx="0" cy="0"/>
          <a:chOff x="0" y="0"/>
          <a:chExt cx="0" cy="0"/>
        </a:xfrm>
      </p:grpSpPr>
      <p:sp>
        <p:nvSpPr>
          <p:cNvPr id="15" name="Slide Number Placeholder 5"/>
          <p:cNvSpPr>
            <a:spLocks noGrp="1"/>
          </p:cNvSpPr>
          <p:nvPr>
            <p:ph type="sldNum" sz="quarter" idx="12"/>
          </p:nvPr>
        </p:nvSpPr>
        <p:spPr>
          <a:xfrm>
            <a:off x="6553200" y="4698999"/>
            <a:ext cx="2133600" cy="273844"/>
          </a:xfrm>
        </p:spPr>
        <p:txBody>
          <a:bodyPr/>
          <a:lstStyle>
            <a:lvl1pPr>
              <a:defRPr>
                <a:solidFill>
                  <a:schemeClr val="accent5"/>
                </a:solidFill>
              </a:defRPr>
            </a:lvl1pPr>
          </a:lstStyle>
          <a:p>
            <a:fld id="{8A758EFE-665F-4341-B5B8-2DAEADA52F6C}" type="slidenum">
              <a:rPr lang="en-US" smtClean="0"/>
              <a:pPr/>
              <a:t>‹#›</a:t>
            </a:fld>
            <a:endParaRPr lang="en-US" dirty="0"/>
          </a:p>
        </p:txBody>
      </p:sp>
      <p:sp>
        <p:nvSpPr>
          <p:cNvPr id="12" name="Title 1"/>
          <p:cNvSpPr>
            <a:spLocks noGrp="1"/>
          </p:cNvSpPr>
          <p:nvPr>
            <p:ph type="title"/>
          </p:nvPr>
        </p:nvSpPr>
        <p:spPr>
          <a:xfrm>
            <a:off x="310152" y="15485"/>
            <a:ext cx="8229600" cy="693605"/>
          </a:xfrm>
          <a:prstGeom prst="rect">
            <a:avLst/>
          </a:prstGeom>
        </p:spPr>
        <p:txBody>
          <a:bodyPr>
            <a:normAutofit/>
          </a:bodyPr>
          <a:lstStyle>
            <a:lvl1pPr>
              <a:defRPr sz="3600"/>
            </a:lvl1pPr>
          </a:lstStyle>
          <a:p>
            <a:r>
              <a:rPr lang="en-US" dirty="0"/>
              <a:t>Click to edit Master title style</a:t>
            </a:r>
          </a:p>
        </p:txBody>
      </p:sp>
      <p:grpSp>
        <p:nvGrpSpPr>
          <p:cNvPr id="13" name="Group 12"/>
          <p:cNvGrpSpPr/>
          <p:nvPr userDrawn="1"/>
        </p:nvGrpSpPr>
        <p:grpSpPr>
          <a:xfrm>
            <a:off x="-5079" y="708812"/>
            <a:ext cx="8691879" cy="47507"/>
            <a:chOff x="685800" y="1794746"/>
            <a:chExt cx="7772400" cy="179475"/>
          </a:xfrm>
        </p:grpSpPr>
        <p:sp>
          <p:nvSpPr>
            <p:cNvPr id="14" name="Rectangle 13"/>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Rectangle 19"/>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21" name="Rectangle 20"/>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
        <p:nvSpPr>
          <p:cNvPr id="19" name="Rectangle 18"/>
          <p:cNvSpPr/>
          <p:nvPr/>
        </p:nvSpPr>
        <p:spPr>
          <a:xfrm>
            <a:off x="457210" y="1110136"/>
            <a:ext cx="2198255" cy="1029799"/>
          </a:xfrm>
          <a:prstGeom prst="rect">
            <a:avLst/>
          </a:prstGeom>
          <a:solidFill>
            <a:schemeClr val="bg1"/>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accent1"/>
              </a:solidFill>
              <a:latin typeface="Gill Sans"/>
              <a:cs typeface="Gill Sans"/>
            </a:endParaRPr>
          </a:p>
        </p:txBody>
      </p:sp>
      <p:sp>
        <p:nvSpPr>
          <p:cNvPr id="22" name="Rectangle 21"/>
          <p:cNvSpPr/>
          <p:nvPr userDrawn="1"/>
        </p:nvSpPr>
        <p:spPr>
          <a:xfrm>
            <a:off x="457209" y="1110132"/>
            <a:ext cx="2198255" cy="4750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accent1"/>
              </a:solidFill>
            </a:endParaRPr>
          </a:p>
        </p:txBody>
      </p:sp>
      <p:grpSp>
        <p:nvGrpSpPr>
          <p:cNvPr id="30" name="Group 29"/>
          <p:cNvGrpSpPr/>
          <p:nvPr userDrawn="1"/>
        </p:nvGrpSpPr>
        <p:grpSpPr>
          <a:xfrm>
            <a:off x="457198" y="2210973"/>
            <a:ext cx="3035300" cy="1029799"/>
            <a:chOff x="457198" y="2913323"/>
            <a:chExt cx="3035300" cy="1373065"/>
          </a:xfrm>
        </p:grpSpPr>
        <p:sp>
          <p:nvSpPr>
            <p:cNvPr id="31" name="Rectangle 30"/>
            <p:cNvSpPr/>
            <p:nvPr/>
          </p:nvSpPr>
          <p:spPr>
            <a:xfrm>
              <a:off x="457199" y="2913323"/>
              <a:ext cx="3035299" cy="1373065"/>
            </a:xfrm>
            <a:prstGeom prst="rect">
              <a:avLst/>
            </a:prstGeom>
            <a:solidFill>
              <a:schemeClr val="bg1"/>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tx2"/>
                </a:solidFill>
                <a:latin typeface="Gill Sans"/>
                <a:cs typeface="Gill Sans"/>
              </a:endParaRPr>
            </a:p>
          </p:txBody>
        </p:sp>
        <p:sp>
          <p:nvSpPr>
            <p:cNvPr id="32" name="Rectangle 31"/>
            <p:cNvSpPr/>
            <p:nvPr userDrawn="1"/>
          </p:nvSpPr>
          <p:spPr>
            <a:xfrm>
              <a:off x="457198" y="2913323"/>
              <a:ext cx="3035300" cy="6334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schemeClr val="tx2"/>
                </a:solidFill>
              </a:endParaRPr>
            </a:p>
          </p:txBody>
        </p:sp>
      </p:grpSp>
      <p:grpSp>
        <p:nvGrpSpPr>
          <p:cNvPr id="33" name="Group 32"/>
          <p:cNvGrpSpPr/>
          <p:nvPr userDrawn="1"/>
        </p:nvGrpSpPr>
        <p:grpSpPr>
          <a:xfrm>
            <a:off x="457199" y="3303510"/>
            <a:ext cx="8181976" cy="1029799"/>
            <a:chOff x="457199" y="4370039"/>
            <a:chExt cx="8181976" cy="1373065"/>
          </a:xfrm>
        </p:grpSpPr>
        <p:sp>
          <p:nvSpPr>
            <p:cNvPr id="34" name="Rectangle 33"/>
            <p:cNvSpPr/>
            <p:nvPr/>
          </p:nvSpPr>
          <p:spPr>
            <a:xfrm>
              <a:off x="457199" y="4370039"/>
              <a:ext cx="8181976" cy="1373065"/>
            </a:xfrm>
            <a:prstGeom prst="rect">
              <a:avLst/>
            </a:prstGeom>
            <a:solidFill>
              <a:schemeClr val="bg1"/>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bg2"/>
                </a:solidFill>
                <a:latin typeface="Gill Sans"/>
                <a:cs typeface="Gill Sans"/>
              </a:endParaRPr>
            </a:p>
          </p:txBody>
        </p:sp>
        <p:sp>
          <p:nvSpPr>
            <p:cNvPr id="35" name="Rectangle 34"/>
            <p:cNvSpPr/>
            <p:nvPr userDrawn="1"/>
          </p:nvSpPr>
          <p:spPr>
            <a:xfrm>
              <a:off x="457199" y="4370039"/>
              <a:ext cx="8181975" cy="6334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schemeClr val="bg2"/>
                </a:solidFill>
              </a:endParaRPr>
            </a:p>
          </p:txBody>
        </p:sp>
      </p:grpSp>
      <p:grpSp>
        <p:nvGrpSpPr>
          <p:cNvPr id="36" name="Group 35"/>
          <p:cNvGrpSpPr/>
          <p:nvPr userDrawn="1"/>
        </p:nvGrpSpPr>
        <p:grpSpPr>
          <a:xfrm>
            <a:off x="2746375" y="1110136"/>
            <a:ext cx="2762250" cy="1029799"/>
            <a:chOff x="2746375" y="1480176"/>
            <a:chExt cx="2762250" cy="1373065"/>
          </a:xfrm>
        </p:grpSpPr>
        <p:sp>
          <p:nvSpPr>
            <p:cNvPr id="37" name="Rectangle 36"/>
            <p:cNvSpPr/>
            <p:nvPr/>
          </p:nvSpPr>
          <p:spPr>
            <a:xfrm>
              <a:off x="2746375" y="1480176"/>
              <a:ext cx="2762250" cy="1373065"/>
            </a:xfrm>
            <a:prstGeom prst="rect">
              <a:avLst/>
            </a:prstGeom>
            <a:solidFill>
              <a:schemeClr val="bg1"/>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accent1"/>
                </a:solidFill>
                <a:latin typeface="Gill Sans"/>
                <a:cs typeface="Gill Sans"/>
              </a:endParaRPr>
            </a:p>
          </p:txBody>
        </p:sp>
        <p:sp>
          <p:nvSpPr>
            <p:cNvPr id="38" name="Rectangle 37"/>
            <p:cNvSpPr/>
            <p:nvPr/>
          </p:nvSpPr>
          <p:spPr>
            <a:xfrm>
              <a:off x="2746375" y="1480176"/>
              <a:ext cx="2762250" cy="6334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accent1"/>
                </a:solidFill>
              </a:endParaRPr>
            </a:p>
          </p:txBody>
        </p:sp>
      </p:grpSp>
      <p:grpSp>
        <p:nvGrpSpPr>
          <p:cNvPr id="39" name="Group 38"/>
          <p:cNvGrpSpPr/>
          <p:nvPr userDrawn="1"/>
        </p:nvGrpSpPr>
        <p:grpSpPr>
          <a:xfrm>
            <a:off x="5611092" y="1110136"/>
            <a:ext cx="3028082" cy="1029799"/>
            <a:chOff x="5556249" y="1480176"/>
            <a:chExt cx="3082926" cy="1373065"/>
          </a:xfrm>
        </p:grpSpPr>
        <p:sp>
          <p:nvSpPr>
            <p:cNvPr id="40" name="Rectangle 39"/>
            <p:cNvSpPr/>
            <p:nvPr/>
          </p:nvSpPr>
          <p:spPr>
            <a:xfrm>
              <a:off x="5556250" y="1480176"/>
              <a:ext cx="3082925" cy="1373065"/>
            </a:xfrm>
            <a:prstGeom prst="rect">
              <a:avLst/>
            </a:prstGeom>
            <a:solidFill>
              <a:schemeClr val="bg1"/>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accent1"/>
                </a:solidFill>
                <a:latin typeface="Gill Sans"/>
                <a:cs typeface="Gill Sans"/>
              </a:endParaRPr>
            </a:p>
          </p:txBody>
        </p:sp>
        <p:sp>
          <p:nvSpPr>
            <p:cNvPr id="41" name="Rectangle 40"/>
            <p:cNvSpPr/>
            <p:nvPr/>
          </p:nvSpPr>
          <p:spPr>
            <a:xfrm>
              <a:off x="5556249" y="1480176"/>
              <a:ext cx="3082925" cy="6334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accent1"/>
                </a:solidFill>
              </a:endParaRPr>
            </a:p>
          </p:txBody>
        </p:sp>
      </p:grpSp>
      <p:grpSp>
        <p:nvGrpSpPr>
          <p:cNvPr id="42" name="Group 41"/>
          <p:cNvGrpSpPr/>
          <p:nvPr userDrawn="1"/>
        </p:nvGrpSpPr>
        <p:grpSpPr>
          <a:xfrm>
            <a:off x="3582730" y="2210973"/>
            <a:ext cx="5056446" cy="1029799"/>
            <a:chOff x="3556000" y="2913323"/>
            <a:chExt cx="5083175" cy="1373065"/>
          </a:xfrm>
        </p:grpSpPr>
        <p:sp>
          <p:nvSpPr>
            <p:cNvPr id="43" name="Rectangle 42"/>
            <p:cNvSpPr/>
            <p:nvPr/>
          </p:nvSpPr>
          <p:spPr>
            <a:xfrm>
              <a:off x="3556000" y="2913323"/>
              <a:ext cx="5083175" cy="1373065"/>
            </a:xfrm>
            <a:prstGeom prst="rect">
              <a:avLst/>
            </a:prstGeom>
            <a:solidFill>
              <a:schemeClr val="bg1"/>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tx2"/>
                </a:solidFill>
                <a:latin typeface="Gill Sans"/>
                <a:cs typeface="Gill Sans"/>
              </a:endParaRPr>
            </a:p>
          </p:txBody>
        </p:sp>
        <p:sp>
          <p:nvSpPr>
            <p:cNvPr id="44" name="Rectangle 43"/>
            <p:cNvSpPr/>
            <p:nvPr/>
          </p:nvSpPr>
          <p:spPr>
            <a:xfrm>
              <a:off x="3556000" y="2913323"/>
              <a:ext cx="5083174" cy="6334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schemeClr val="tx2"/>
                </a:solidFill>
              </a:endParaRPr>
            </a:p>
          </p:txBody>
        </p:sp>
      </p:grpSp>
      <p:sp>
        <p:nvSpPr>
          <p:cNvPr id="24" name="Content Placeholder 5"/>
          <p:cNvSpPr>
            <a:spLocks noGrp="1"/>
          </p:cNvSpPr>
          <p:nvPr>
            <p:ph sz="quarter" idx="14" hasCustomPrompt="1"/>
          </p:nvPr>
        </p:nvSpPr>
        <p:spPr>
          <a:xfrm>
            <a:off x="457201" y="1197944"/>
            <a:ext cx="2198254" cy="577231"/>
          </a:xfrm>
        </p:spPr>
        <p:txBody>
          <a:bodyPr anchor="b">
            <a:noAutofit/>
          </a:bodyPr>
          <a:lstStyle>
            <a:lvl1pPr marL="0" marR="0" indent="0" algn="ctr" defTabSz="457200" rtl="0" eaLnBrk="1" fontAlgn="auto" latinLnBrk="0" hangingPunct="1">
              <a:lnSpc>
                <a:spcPct val="100000"/>
              </a:lnSpc>
              <a:spcBef>
                <a:spcPct val="20000"/>
              </a:spcBef>
              <a:spcAft>
                <a:spcPts val="0"/>
              </a:spcAft>
              <a:buClr>
                <a:schemeClr val="tx1"/>
              </a:buClr>
              <a:buSzTx/>
              <a:buFont typeface="Arial"/>
              <a:buNone/>
              <a:tabLst/>
              <a:defRPr sz="4000" b="1">
                <a:solidFill>
                  <a:schemeClr val="accent1"/>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Edit</a:t>
            </a:r>
          </a:p>
        </p:txBody>
      </p:sp>
      <p:sp>
        <p:nvSpPr>
          <p:cNvPr id="25" name="Content Placeholder 5"/>
          <p:cNvSpPr>
            <a:spLocks noGrp="1"/>
          </p:cNvSpPr>
          <p:nvPr>
            <p:ph sz="quarter" idx="15"/>
          </p:nvPr>
        </p:nvSpPr>
        <p:spPr>
          <a:xfrm>
            <a:off x="457210" y="1775180"/>
            <a:ext cx="2198255" cy="323189"/>
          </a:xfrm>
        </p:spPr>
        <p:txBody>
          <a:bodyPr>
            <a:normAutofit/>
          </a:bodyPr>
          <a:lstStyle>
            <a:lvl1pPr marL="0" marR="0" indent="0" algn="ctr" defTabSz="457200" rtl="0" eaLnBrk="1" fontAlgn="auto" latinLnBrk="0" hangingPunct="1">
              <a:lnSpc>
                <a:spcPct val="100000"/>
              </a:lnSpc>
              <a:spcBef>
                <a:spcPct val="20000"/>
              </a:spcBef>
              <a:spcAft>
                <a:spcPts val="0"/>
              </a:spcAft>
              <a:buClr>
                <a:schemeClr val="tx1"/>
              </a:buClr>
              <a:buSzTx/>
              <a:buFont typeface="Arial"/>
              <a:buNone/>
              <a:tabLst/>
              <a:defRPr sz="2400" b="0">
                <a:solidFill>
                  <a:schemeClr val="accent1"/>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a:t>
            </a:r>
          </a:p>
        </p:txBody>
      </p:sp>
      <p:sp>
        <p:nvSpPr>
          <p:cNvPr id="45" name="Content Placeholder 5"/>
          <p:cNvSpPr>
            <a:spLocks noGrp="1"/>
          </p:cNvSpPr>
          <p:nvPr>
            <p:ph sz="quarter" idx="21" hasCustomPrompt="1"/>
          </p:nvPr>
        </p:nvSpPr>
        <p:spPr>
          <a:xfrm>
            <a:off x="2746376" y="1197944"/>
            <a:ext cx="2762250" cy="577231"/>
          </a:xfrm>
        </p:spPr>
        <p:txBody>
          <a:bodyPr anchor="b">
            <a:noAutofit/>
          </a:bodyPr>
          <a:lstStyle>
            <a:lvl1pPr marL="0" marR="0" indent="0" algn="ctr" defTabSz="457200" rtl="0" eaLnBrk="1" fontAlgn="auto" latinLnBrk="0" hangingPunct="1">
              <a:lnSpc>
                <a:spcPct val="100000"/>
              </a:lnSpc>
              <a:spcBef>
                <a:spcPct val="20000"/>
              </a:spcBef>
              <a:spcAft>
                <a:spcPts val="0"/>
              </a:spcAft>
              <a:buClr>
                <a:schemeClr val="tx1"/>
              </a:buClr>
              <a:buSzTx/>
              <a:buFont typeface="Arial"/>
              <a:buNone/>
              <a:tabLst/>
              <a:defRPr sz="4000" b="1">
                <a:solidFill>
                  <a:schemeClr val="accent1"/>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Edit</a:t>
            </a:r>
          </a:p>
        </p:txBody>
      </p:sp>
      <p:sp>
        <p:nvSpPr>
          <p:cNvPr id="46" name="Content Placeholder 5"/>
          <p:cNvSpPr>
            <a:spLocks noGrp="1"/>
          </p:cNvSpPr>
          <p:nvPr>
            <p:ph sz="quarter" idx="22"/>
          </p:nvPr>
        </p:nvSpPr>
        <p:spPr>
          <a:xfrm>
            <a:off x="2746378" y="1775180"/>
            <a:ext cx="2762251" cy="323189"/>
          </a:xfrm>
        </p:spPr>
        <p:txBody>
          <a:bodyPr>
            <a:normAutofit/>
          </a:bodyPr>
          <a:lstStyle>
            <a:lvl1pPr marL="0" marR="0" indent="0" algn="ctr" defTabSz="457200" rtl="0" eaLnBrk="1" fontAlgn="auto" latinLnBrk="0" hangingPunct="1">
              <a:lnSpc>
                <a:spcPct val="100000"/>
              </a:lnSpc>
              <a:spcBef>
                <a:spcPct val="20000"/>
              </a:spcBef>
              <a:spcAft>
                <a:spcPts val="0"/>
              </a:spcAft>
              <a:buClr>
                <a:schemeClr val="tx1"/>
              </a:buClr>
              <a:buSzTx/>
              <a:buFont typeface="Arial"/>
              <a:buNone/>
              <a:tabLst/>
              <a:defRPr sz="2400" b="0">
                <a:solidFill>
                  <a:schemeClr val="accent1"/>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a:t>
            </a:r>
          </a:p>
        </p:txBody>
      </p:sp>
      <p:sp>
        <p:nvSpPr>
          <p:cNvPr id="47" name="Content Placeholder 5"/>
          <p:cNvSpPr>
            <a:spLocks noGrp="1"/>
          </p:cNvSpPr>
          <p:nvPr>
            <p:ph sz="quarter" idx="23" hasCustomPrompt="1"/>
          </p:nvPr>
        </p:nvSpPr>
        <p:spPr>
          <a:xfrm>
            <a:off x="5611093" y="1197944"/>
            <a:ext cx="3028080" cy="577231"/>
          </a:xfrm>
        </p:spPr>
        <p:txBody>
          <a:bodyPr anchor="b">
            <a:noAutofit/>
          </a:bodyPr>
          <a:lstStyle>
            <a:lvl1pPr marL="0" marR="0" indent="0" algn="ctr" defTabSz="457200" rtl="0" eaLnBrk="1" fontAlgn="auto" latinLnBrk="0" hangingPunct="1">
              <a:lnSpc>
                <a:spcPct val="100000"/>
              </a:lnSpc>
              <a:spcBef>
                <a:spcPct val="20000"/>
              </a:spcBef>
              <a:spcAft>
                <a:spcPts val="0"/>
              </a:spcAft>
              <a:buClr>
                <a:schemeClr val="tx1"/>
              </a:buClr>
              <a:buSzTx/>
              <a:buFont typeface="Arial"/>
              <a:buNone/>
              <a:tabLst/>
              <a:defRPr sz="4000" b="1">
                <a:solidFill>
                  <a:schemeClr val="accent1"/>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Edit</a:t>
            </a:r>
          </a:p>
        </p:txBody>
      </p:sp>
      <p:sp>
        <p:nvSpPr>
          <p:cNvPr id="48" name="Content Placeholder 5"/>
          <p:cNvSpPr>
            <a:spLocks noGrp="1"/>
          </p:cNvSpPr>
          <p:nvPr>
            <p:ph sz="quarter" idx="24"/>
          </p:nvPr>
        </p:nvSpPr>
        <p:spPr>
          <a:xfrm>
            <a:off x="5611099" y="1775180"/>
            <a:ext cx="3028081" cy="323189"/>
          </a:xfrm>
        </p:spPr>
        <p:txBody>
          <a:bodyPr>
            <a:normAutofit/>
          </a:bodyPr>
          <a:lstStyle>
            <a:lvl1pPr marL="0" marR="0" indent="0" algn="ctr" defTabSz="457200" rtl="0" eaLnBrk="1" fontAlgn="auto" latinLnBrk="0" hangingPunct="1">
              <a:lnSpc>
                <a:spcPct val="100000"/>
              </a:lnSpc>
              <a:spcBef>
                <a:spcPct val="20000"/>
              </a:spcBef>
              <a:spcAft>
                <a:spcPts val="0"/>
              </a:spcAft>
              <a:buClr>
                <a:schemeClr val="tx1"/>
              </a:buClr>
              <a:buSzTx/>
              <a:buFont typeface="Arial"/>
              <a:buNone/>
              <a:tabLst/>
              <a:defRPr sz="2400" b="0">
                <a:solidFill>
                  <a:schemeClr val="accent1"/>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a:t>
            </a:r>
          </a:p>
        </p:txBody>
      </p:sp>
      <p:sp>
        <p:nvSpPr>
          <p:cNvPr id="49" name="Content Placeholder 5"/>
          <p:cNvSpPr>
            <a:spLocks noGrp="1"/>
          </p:cNvSpPr>
          <p:nvPr>
            <p:ph sz="quarter" idx="25" hasCustomPrompt="1"/>
          </p:nvPr>
        </p:nvSpPr>
        <p:spPr>
          <a:xfrm>
            <a:off x="3582731" y="2283875"/>
            <a:ext cx="5056442" cy="577231"/>
          </a:xfrm>
        </p:spPr>
        <p:txBody>
          <a:bodyPr anchor="b">
            <a:noAutofit/>
          </a:bodyPr>
          <a:lstStyle>
            <a:lvl1pPr marL="0" marR="0" indent="0" algn="ctr" defTabSz="457200" rtl="0" eaLnBrk="1" fontAlgn="auto" latinLnBrk="0" hangingPunct="1">
              <a:lnSpc>
                <a:spcPct val="100000"/>
              </a:lnSpc>
              <a:spcBef>
                <a:spcPct val="20000"/>
              </a:spcBef>
              <a:spcAft>
                <a:spcPts val="0"/>
              </a:spcAft>
              <a:buClr>
                <a:schemeClr val="tx1"/>
              </a:buClr>
              <a:buSzTx/>
              <a:buFont typeface="Arial"/>
              <a:buNone/>
              <a:tabLst/>
              <a:defRPr sz="4000" b="1">
                <a:solidFill>
                  <a:schemeClr val="tx2"/>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Edit</a:t>
            </a:r>
          </a:p>
        </p:txBody>
      </p:sp>
      <p:sp>
        <p:nvSpPr>
          <p:cNvPr id="50" name="Content Placeholder 5"/>
          <p:cNvSpPr>
            <a:spLocks noGrp="1"/>
          </p:cNvSpPr>
          <p:nvPr>
            <p:ph sz="quarter" idx="26"/>
          </p:nvPr>
        </p:nvSpPr>
        <p:spPr>
          <a:xfrm>
            <a:off x="3582730" y="2861109"/>
            <a:ext cx="5056446" cy="323189"/>
          </a:xfrm>
        </p:spPr>
        <p:txBody>
          <a:bodyPr>
            <a:normAutofit/>
          </a:bodyPr>
          <a:lstStyle>
            <a:lvl1pPr marL="0" marR="0" indent="0" algn="ctr" defTabSz="457200" rtl="0" eaLnBrk="1" fontAlgn="auto" latinLnBrk="0" hangingPunct="1">
              <a:lnSpc>
                <a:spcPct val="100000"/>
              </a:lnSpc>
              <a:spcBef>
                <a:spcPct val="20000"/>
              </a:spcBef>
              <a:spcAft>
                <a:spcPts val="0"/>
              </a:spcAft>
              <a:buClr>
                <a:schemeClr val="tx1"/>
              </a:buClr>
              <a:buSzTx/>
              <a:buFont typeface="Arial"/>
              <a:buNone/>
              <a:tabLst/>
              <a:defRPr sz="2400" b="0">
                <a:solidFill>
                  <a:schemeClr val="tx2"/>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a:t>
            </a:r>
          </a:p>
        </p:txBody>
      </p:sp>
      <p:sp>
        <p:nvSpPr>
          <p:cNvPr id="51" name="Content Placeholder 5"/>
          <p:cNvSpPr>
            <a:spLocks noGrp="1"/>
          </p:cNvSpPr>
          <p:nvPr>
            <p:ph sz="quarter" idx="27" hasCustomPrompt="1"/>
          </p:nvPr>
        </p:nvSpPr>
        <p:spPr>
          <a:xfrm>
            <a:off x="457200" y="2283875"/>
            <a:ext cx="3035298" cy="577231"/>
          </a:xfrm>
        </p:spPr>
        <p:txBody>
          <a:bodyPr anchor="b">
            <a:noAutofit/>
          </a:bodyPr>
          <a:lstStyle>
            <a:lvl1pPr marL="0" marR="0" indent="0" algn="ctr" defTabSz="457200" rtl="0" eaLnBrk="1" fontAlgn="auto" latinLnBrk="0" hangingPunct="1">
              <a:lnSpc>
                <a:spcPct val="100000"/>
              </a:lnSpc>
              <a:spcBef>
                <a:spcPct val="20000"/>
              </a:spcBef>
              <a:spcAft>
                <a:spcPts val="0"/>
              </a:spcAft>
              <a:buClr>
                <a:schemeClr val="tx1"/>
              </a:buClr>
              <a:buSzTx/>
              <a:buFont typeface="Arial"/>
              <a:buNone/>
              <a:tabLst/>
              <a:defRPr sz="4000" b="1">
                <a:solidFill>
                  <a:schemeClr val="tx2"/>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Edit</a:t>
            </a:r>
          </a:p>
        </p:txBody>
      </p:sp>
      <p:sp>
        <p:nvSpPr>
          <p:cNvPr id="52" name="Content Placeholder 5"/>
          <p:cNvSpPr>
            <a:spLocks noGrp="1"/>
          </p:cNvSpPr>
          <p:nvPr>
            <p:ph sz="quarter" idx="28"/>
          </p:nvPr>
        </p:nvSpPr>
        <p:spPr>
          <a:xfrm>
            <a:off x="457206" y="2861109"/>
            <a:ext cx="3035299" cy="323189"/>
          </a:xfrm>
        </p:spPr>
        <p:txBody>
          <a:bodyPr>
            <a:normAutofit/>
          </a:bodyPr>
          <a:lstStyle>
            <a:lvl1pPr marL="0" marR="0" indent="0" algn="ctr" defTabSz="457200" rtl="0" eaLnBrk="1" fontAlgn="auto" latinLnBrk="0" hangingPunct="1">
              <a:lnSpc>
                <a:spcPct val="100000"/>
              </a:lnSpc>
              <a:spcBef>
                <a:spcPct val="20000"/>
              </a:spcBef>
              <a:spcAft>
                <a:spcPts val="0"/>
              </a:spcAft>
              <a:buClr>
                <a:schemeClr val="tx1"/>
              </a:buClr>
              <a:buSzTx/>
              <a:buFont typeface="Arial"/>
              <a:buNone/>
              <a:tabLst/>
              <a:defRPr sz="2400" b="0">
                <a:solidFill>
                  <a:schemeClr val="tx2"/>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a:t>
            </a:r>
          </a:p>
        </p:txBody>
      </p:sp>
      <p:sp>
        <p:nvSpPr>
          <p:cNvPr id="53" name="Content Placeholder 5"/>
          <p:cNvSpPr>
            <a:spLocks noGrp="1"/>
          </p:cNvSpPr>
          <p:nvPr>
            <p:ph sz="quarter" idx="29" hasCustomPrompt="1"/>
          </p:nvPr>
        </p:nvSpPr>
        <p:spPr>
          <a:xfrm>
            <a:off x="457201" y="3385708"/>
            <a:ext cx="8181972" cy="577231"/>
          </a:xfrm>
        </p:spPr>
        <p:txBody>
          <a:bodyPr anchor="b">
            <a:noAutofit/>
          </a:bodyPr>
          <a:lstStyle>
            <a:lvl1pPr marL="0" marR="0" indent="0" algn="ctr" defTabSz="457200" rtl="0" eaLnBrk="1" fontAlgn="auto" latinLnBrk="0" hangingPunct="1">
              <a:lnSpc>
                <a:spcPct val="100000"/>
              </a:lnSpc>
              <a:spcBef>
                <a:spcPct val="20000"/>
              </a:spcBef>
              <a:spcAft>
                <a:spcPts val="0"/>
              </a:spcAft>
              <a:buClr>
                <a:schemeClr val="tx1"/>
              </a:buClr>
              <a:buSzTx/>
              <a:buFont typeface="Arial"/>
              <a:buNone/>
              <a:tabLst/>
              <a:defRPr sz="4000" b="1">
                <a:solidFill>
                  <a:schemeClr val="bg2"/>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Edit</a:t>
            </a:r>
          </a:p>
        </p:txBody>
      </p:sp>
      <p:sp>
        <p:nvSpPr>
          <p:cNvPr id="54" name="Content Placeholder 5"/>
          <p:cNvSpPr>
            <a:spLocks noGrp="1"/>
          </p:cNvSpPr>
          <p:nvPr>
            <p:ph sz="quarter" idx="30"/>
          </p:nvPr>
        </p:nvSpPr>
        <p:spPr>
          <a:xfrm>
            <a:off x="457197" y="3962944"/>
            <a:ext cx="8181980" cy="323189"/>
          </a:xfrm>
        </p:spPr>
        <p:txBody>
          <a:bodyPr>
            <a:normAutofit/>
          </a:bodyPr>
          <a:lstStyle>
            <a:lvl1pPr marL="0" marR="0" indent="0" algn="ctr" defTabSz="457200" rtl="0" eaLnBrk="1" fontAlgn="auto" latinLnBrk="0" hangingPunct="1">
              <a:lnSpc>
                <a:spcPct val="100000"/>
              </a:lnSpc>
              <a:spcBef>
                <a:spcPct val="20000"/>
              </a:spcBef>
              <a:spcAft>
                <a:spcPts val="0"/>
              </a:spcAft>
              <a:buClr>
                <a:schemeClr val="tx1"/>
              </a:buClr>
              <a:buSzTx/>
              <a:buFont typeface="Arial"/>
              <a:buNone/>
              <a:tabLst/>
              <a:defRPr sz="2400" b="0">
                <a:solidFill>
                  <a:schemeClr val="bg2"/>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a:t>
            </a:r>
          </a:p>
        </p:txBody>
      </p:sp>
    </p:spTree>
    <p:extLst>
      <p:ext uri="{BB962C8B-B14F-4D97-AF65-F5344CB8AC3E}">
        <p14:creationId xmlns:p14="http://schemas.microsoft.com/office/powerpoint/2010/main" val="2095855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553200" y="4698999"/>
            <a:ext cx="2133600" cy="273844"/>
          </a:xfrm>
        </p:spPr>
        <p:txBody>
          <a:bodyPr/>
          <a:lstStyle>
            <a:lvl1pPr>
              <a:defRPr>
                <a:solidFill>
                  <a:schemeClr val="accent5"/>
                </a:solidFill>
              </a:defRPr>
            </a:lvl1pPr>
          </a:lstStyle>
          <a:p>
            <a:fld id="{8A758EFE-665F-4341-B5B8-2DAEADA52F6C}" type="slidenum">
              <a:rPr lang="en-US" smtClean="0"/>
              <a:pPr/>
              <a:t>‹#›</a:t>
            </a:fld>
            <a:endParaRPr lang="en-US" dirty="0"/>
          </a:p>
        </p:txBody>
      </p:sp>
      <p:sp>
        <p:nvSpPr>
          <p:cNvPr id="8" name="Title 1"/>
          <p:cNvSpPr>
            <a:spLocks noGrp="1"/>
          </p:cNvSpPr>
          <p:nvPr>
            <p:ph type="title"/>
          </p:nvPr>
        </p:nvSpPr>
        <p:spPr>
          <a:xfrm>
            <a:off x="310152" y="15485"/>
            <a:ext cx="8229600" cy="693605"/>
          </a:xfrm>
          <a:prstGeom prst="rect">
            <a:avLst/>
          </a:prstGeom>
        </p:spPr>
        <p:txBody>
          <a:bodyPr>
            <a:normAutofit/>
          </a:bodyPr>
          <a:lstStyle>
            <a:lvl1pPr>
              <a:defRPr sz="3600"/>
            </a:lvl1pPr>
          </a:lstStyle>
          <a:p>
            <a:r>
              <a:rPr lang="en-US" dirty="0"/>
              <a:t>Click to edit Master title style</a:t>
            </a:r>
          </a:p>
        </p:txBody>
      </p:sp>
      <p:grpSp>
        <p:nvGrpSpPr>
          <p:cNvPr id="9" name="Group 8"/>
          <p:cNvGrpSpPr/>
          <p:nvPr userDrawn="1"/>
        </p:nvGrpSpPr>
        <p:grpSpPr>
          <a:xfrm>
            <a:off x="-5079" y="708812"/>
            <a:ext cx="8691879" cy="47507"/>
            <a:chOff x="685800" y="1794746"/>
            <a:chExt cx="7772400" cy="179475"/>
          </a:xfrm>
        </p:grpSpPr>
        <p:sp>
          <p:nvSpPr>
            <p:cNvPr id="10" name="Rectangle 9"/>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ectangle 10"/>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12" name="Rectangle 11"/>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
        <p:nvSpPr>
          <p:cNvPr id="13" name="Content Placeholder 2"/>
          <p:cNvSpPr>
            <a:spLocks noGrp="1"/>
          </p:cNvSpPr>
          <p:nvPr>
            <p:ph sz="half" idx="1"/>
          </p:nvPr>
        </p:nvSpPr>
        <p:spPr>
          <a:xfrm>
            <a:off x="457200" y="1104904"/>
            <a:ext cx="8082552" cy="3489722"/>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760284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6553200" y="4698999"/>
            <a:ext cx="2133600" cy="273844"/>
          </a:xfrm>
        </p:spPr>
        <p:txBody>
          <a:bodyPr/>
          <a:lstStyle>
            <a:lvl1pPr>
              <a:defRPr>
                <a:solidFill>
                  <a:schemeClr val="accent5"/>
                </a:solidFill>
              </a:defRPr>
            </a:lvl1pPr>
          </a:lstStyle>
          <a:p>
            <a:fld id="{8A758EFE-665F-4341-B5B8-2DAEADA52F6C}" type="slidenum">
              <a:rPr lang="en-US" smtClean="0"/>
              <a:pPr/>
              <a:t>‹#›</a:t>
            </a:fld>
            <a:endParaRPr lang="en-US" dirty="0"/>
          </a:p>
        </p:txBody>
      </p:sp>
    </p:spTree>
    <p:extLst>
      <p:ext uri="{BB962C8B-B14F-4D97-AF65-F5344CB8AC3E}">
        <p14:creationId xmlns:p14="http://schemas.microsoft.com/office/powerpoint/2010/main" val="29003417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enn Diagram">
    <p:spTree>
      <p:nvGrpSpPr>
        <p:cNvPr id="1" name=""/>
        <p:cNvGrpSpPr/>
        <p:nvPr/>
      </p:nvGrpSpPr>
      <p:grpSpPr>
        <a:xfrm>
          <a:off x="0" y="0"/>
          <a:ext cx="0" cy="0"/>
          <a:chOff x="0" y="0"/>
          <a:chExt cx="0" cy="0"/>
        </a:xfrm>
      </p:grpSpPr>
      <p:sp>
        <p:nvSpPr>
          <p:cNvPr id="40" name="Oval 39"/>
          <p:cNvSpPr/>
          <p:nvPr userDrawn="1"/>
        </p:nvSpPr>
        <p:spPr>
          <a:xfrm>
            <a:off x="1602040" y="1009064"/>
            <a:ext cx="3742766" cy="37410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Calibri"/>
              <a:cs typeface="Calibri"/>
            </a:endParaRPr>
          </a:p>
        </p:txBody>
      </p:sp>
      <p:sp>
        <p:nvSpPr>
          <p:cNvPr id="41" name="Oval 40"/>
          <p:cNvSpPr/>
          <p:nvPr userDrawn="1"/>
        </p:nvSpPr>
        <p:spPr>
          <a:xfrm>
            <a:off x="3764025" y="997539"/>
            <a:ext cx="3742766" cy="3742764"/>
          </a:xfrm>
          <a:prstGeom prst="ellipse">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Calibri"/>
              <a:cs typeface="Calibri"/>
            </a:endParaRPr>
          </a:p>
        </p:txBody>
      </p:sp>
      <p:sp>
        <p:nvSpPr>
          <p:cNvPr id="8" name="Slide Number Placeholder 5"/>
          <p:cNvSpPr>
            <a:spLocks noGrp="1"/>
          </p:cNvSpPr>
          <p:nvPr>
            <p:ph type="sldNum" sz="quarter" idx="12"/>
          </p:nvPr>
        </p:nvSpPr>
        <p:spPr>
          <a:xfrm>
            <a:off x="6553200" y="4698999"/>
            <a:ext cx="2133600" cy="273844"/>
          </a:xfrm>
        </p:spPr>
        <p:txBody>
          <a:bodyPr/>
          <a:lstStyle>
            <a:lvl1pPr>
              <a:defRPr>
                <a:solidFill>
                  <a:schemeClr val="accent5"/>
                </a:solidFill>
              </a:defRPr>
            </a:lvl1pPr>
          </a:lstStyle>
          <a:p>
            <a:fld id="{8A758EFE-665F-4341-B5B8-2DAEADA52F6C}" type="slidenum">
              <a:rPr lang="en-US" smtClean="0"/>
              <a:pPr/>
              <a:t>‹#›</a:t>
            </a:fld>
            <a:endParaRPr lang="en-US" dirty="0"/>
          </a:p>
        </p:txBody>
      </p:sp>
      <p:sp>
        <p:nvSpPr>
          <p:cNvPr id="2" name="Title 1"/>
          <p:cNvSpPr>
            <a:spLocks noGrp="1"/>
          </p:cNvSpPr>
          <p:nvPr>
            <p:ph type="title" hasCustomPrompt="1"/>
          </p:nvPr>
        </p:nvSpPr>
        <p:spPr>
          <a:xfrm>
            <a:off x="1622280" y="2589950"/>
            <a:ext cx="1947510" cy="652254"/>
          </a:xfrm>
          <a:prstGeom prst="rect">
            <a:avLst/>
          </a:prstGeom>
        </p:spPr>
        <p:txBody>
          <a:bodyPr anchor="ctr">
            <a:noAutofit/>
          </a:bodyPr>
          <a:lstStyle>
            <a:lvl1pPr algn="ctr">
              <a:defRPr sz="1800" b="0">
                <a:solidFill>
                  <a:schemeClr val="bg1"/>
                </a:solidFill>
              </a:defRPr>
            </a:lvl1pPr>
          </a:lstStyle>
          <a:p>
            <a:r>
              <a:rPr lang="en-US" dirty="0"/>
              <a:t>CLICK TO EDIT MASTER TITLE STYLE</a:t>
            </a:r>
          </a:p>
        </p:txBody>
      </p:sp>
      <p:grpSp>
        <p:nvGrpSpPr>
          <p:cNvPr id="16" name="Group 15"/>
          <p:cNvGrpSpPr/>
          <p:nvPr userDrawn="1"/>
        </p:nvGrpSpPr>
        <p:grpSpPr>
          <a:xfrm>
            <a:off x="-5079" y="708812"/>
            <a:ext cx="8691879" cy="47507"/>
            <a:chOff x="685800" y="1794746"/>
            <a:chExt cx="7772400" cy="179475"/>
          </a:xfrm>
        </p:grpSpPr>
        <p:sp>
          <p:nvSpPr>
            <p:cNvPr id="17" name="Rectangle 16"/>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Rectangle 17"/>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19" name="Rectangle 18"/>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
        <p:nvSpPr>
          <p:cNvPr id="23" name="Text Placeholder 22"/>
          <p:cNvSpPr>
            <a:spLocks noGrp="1"/>
          </p:cNvSpPr>
          <p:nvPr>
            <p:ph type="body" sz="quarter" idx="13"/>
          </p:nvPr>
        </p:nvSpPr>
        <p:spPr>
          <a:xfrm>
            <a:off x="310162" y="0"/>
            <a:ext cx="7986713" cy="708422"/>
          </a:xfrm>
        </p:spPr>
        <p:txBody>
          <a:bodyPr anchor="ctr">
            <a:normAutofit/>
          </a:bodyPr>
          <a:lstStyle>
            <a:lvl1pPr marL="0" indent="0">
              <a:buNone/>
              <a:defRPr sz="36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26" name="Text Placeholder 25"/>
          <p:cNvSpPr>
            <a:spLocks noGrp="1"/>
          </p:cNvSpPr>
          <p:nvPr>
            <p:ph type="body" sz="quarter" idx="14" hasCustomPrompt="1"/>
          </p:nvPr>
        </p:nvSpPr>
        <p:spPr>
          <a:xfrm>
            <a:off x="3569790" y="2589610"/>
            <a:ext cx="1968500" cy="652462"/>
          </a:xfrm>
        </p:spPr>
        <p:txBody>
          <a:bodyPr anchor="ctr">
            <a:noAutofit/>
          </a:bodyPr>
          <a:lstStyle>
            <a:lvl1pPr marL="0" indent="0" algn="ctr">
              <a:buNone/>
              <a:defRPr sz="1800">
                <a:solidFill>
                  <a:schemeClr val="bg1"/>
                </a:solidFill>
              </a:defRPr>
            </a:lvl1pPr>
          </a:lstStyle>
          <a:p>
            <a:pPr lvl="0"/>
            <a:r>
              <a:rPr lang="en-US" dirty="0"/>
              <a:t>CLICK TO EDIT MASTER TEXT STYLE</a:t>
            </a:r>
          </a:p>
        </p:txBody>
      </p:sp>
      <p:sp>
        <p:nvSpPr>
          <p:cNvPr id="28" name="Text Placeholder 27"/>
          <p:cNvSpPr>
            <a:spLocks noGrp="1"/>
          </p:cNvSpPr>
          <p:nvPr>
            <p:ph type="body" sz="quarter" idx="15" hasCustomPrompt="1"/>
          </p:nvPr>
        </p:nvSpPr>
        <p:spPr>
          <a:xfrm>
            <a:off x="5538290" y="2589610"/>
            <a:ext cx="1968500" cy="652462"/>
          </a:xfrm>
        </p:spPr>
        <p:txBody>
          <a:bodyPr anchor="ctr">
            <a:noAutofit/>
          </a:bodyPr>
          <a:lstStyle>
            <a:lvl1pPr marL="0" indent="0" algn="ctr">
              <a:buNone/>
              <a:defRPr sz="1800">
                <a:solidFill>
                  <a:srgbClr val="FFFFFF"/>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a:t>
            </a:r>
          </a:p>
        </p:txBody>
      </p:sp>
    </p:spTree>
    <p:extLst>
      <p:ext uri="{BB962C8B-B14F-4D97-AF65-F5344CB8AC3E}">
        <p14:creationId xmlns:p14="http://schemas.microsoft.com/office/powerpoint/2010/main" val="11355144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0" name="Rectangle 9"/>
          <p:cNvSpPr/>
          <p:nvPr userDrawn="1"/>
        </p:nvSpPr>
        <p:spPr>
          <a:xfrm>
            <a:off x="239899" y="4582584"/>
            <a:ext cx="2229555" cy="3902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Picture Placeholder 2"/>
          <p:cNvSpPr>
            <a:spLocks noGrp="1"/>
          </p:cNvSpPr>
          <p:nvPr>
            <p:ph type="pic" idx="1"/>
          </p:nvPr>
        </p:nvSpPr>
        <p:spPr>
          <a:xfrm>
            <a:off x="-15075" y="0"/>
            <a:ext cx="9186334" cy="4185826"/>
          </a:xfrm>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9" name="Rectangle 8"/>
          <p:cNvSpPr/>
          <p:nvPr userDrawn="1"/>
        </p:nvSpPr>
        <p:spPr>
          <a:xfrm>
            <a:off x="-42334" y="4233334"/>
            <a:ext cx="9242778" cy="916571"/>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 name="Text Placeholder 3"/>
          <p:cNvSpPr>
            <a:spLocks noGrp="1"/>
          </p:cNvSpPr>
          <p:nvPr>
            <p:ph type="body" sz="half" idx="2"/>
          </p:nvPr>
        </p:nvSpPr>
        <p:spPr>
          <a:xfrm>
            <a:off x="465844" y="4471120"/>
            <a:ext cx="5813600" cy="455768"/>
          </a:xfrm>
        </p:spPr>
        <p:txBody>
          <a:bodyPr anchor="ctr">
            <a:normAutofit/>
          </a:bodyPr>
          <a:lstStyle>
            <a:lvl1pPr marL="0" indent="0">
              <a:buNone/>
              <a:defRPr sz="18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Slide Number Placeholder 5"/>
          <p:cNvSpPr>
            <a:spLocks noGrp="1"/>
          </p:cNvSpPr>
          <p:nvPr>
            <p:ph type="sldNum" sz="quarter" idx="12"/>
          </p:nvPr>
        </p:nvSpPr>
        <p:spPr>
          <a:xfrm>
            <a:off x="6553200" y="4698999"/>
            <a:ext cx="2133600" cy="273844"/>
          </a:xfrm>
        </p:spPr>
        <p:txBody>
          <a:bodyPr/>
          <a:lstStyle>
            <a:lvl1pPr>
              <a:defRPr>
                <a:solidFill>
                  <a:schemeClr val="bg1"/>
                </a:solidFill>
              </a:defRPr>
            </a:lvl1pPr>
          </a:lstStyle>
          <a:p>
            <a:fld id="{8A758EFE-665F-4341-B5B8-2DAEADA52F6C}" type="slidenum">
              <a:rPr lang="en-US" smtClean="0"/>
              <a:pPr/>
              <a:t>‹#›</a:t>
            </a:fld>
            <a:endParaRPr lang="en-US" dirty="0"/>
          </a:p>
        </p:txBody>
      </p:sp>
      <p:grpSp>
        <p:nvGrpSpPr>
          <p:cNvPr id="12" name="Group 11"/>
          <p:cNvGrpSpPr/>
          <p:nvPr userDrawn="1"/>
        </p:nvGrpSpPr>
        <p:grpSpPr>
          <a:xfrm>
            <a:off x="-42334" y="4185826"/>
            <a:ext cx="9203267" cy="47507"/>
            <a:chOff x="685800" y="1794746"/>
            <a:chExt cx="7772400" cy="179475"/>
          </a:xfrm>
        </p:grpSpPr>
        <p:sp>
          <p:nvSpPr>
            <p:cNvPr id="13" name="Rectangle 12"/>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15" name="Rectangle 14"/>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Tree>
    <p:extLst>
      <p:ext uri="{BB962C8B-B14F-4D97-AF65-F5344CB8AC3E}">
        <p14:creationId xmlns:p14="http://schemas.microsoft.com/office/powerpoint/2010/main" val="2839625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10" name="Rectangle 9"/>
          <p:cNvSpPr/>
          <p:nvPr userDrawn="1"/>
        </p:nvSpPr>
        <p:spPr>
          <a:xfrm>
            <a:off x="312469" y="4593469"/>
            <a:ext cx="2229555" cy="5282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Picture Placeholder 2"/>
          <p:cNvSpPr>
            <a:spLocks noGrp="1"/>
          </p:cNvSpPr>
          <p:nvPr>
            <p:ph type="pic" idx="1"/>
          </p:nvPr>
        </p:nvSpPr>
        <p:spPr>
          <a:xfrm>
            <a:off x="-14817" y="0"/>
            <a:ext cx="9186334" cy="4185826"/>
          </a:xfrm>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465844" y="4471120"/>
            <a:ext cx="5813600" cy="455768"/>
          </a:xfrm>
        </p:spPr>
        <p:txBody>
          <a:bodyPr anchor="ctr">
            <a:normAutofit/>
          </a:bodyPr>
          <a:lstStyle>
            <a:lvl1pPr marL="0" indent="0">
              <a:buNone/>
              <a:defRPr sz="1800">
                <a:solidFill>
                  <a:schemeClr val="accent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Slide Number Placeholder 5"/>
          <p:cNvSpPr>
            <a:spLocks noGrp="1"/>
          </p:cNvSpPr>
          <p:nvPr>
            <p:ph type="sldNum" sz="quarter" idx="12"/>
          </p:nvPr>
        </p:nvSpPr>
        <p:spPr>
          <a:xfrm>
            <a:off x="6553200" y="4698999"/>
            <a:ext cx="2133600" cy="273844"/>
          </a:xfrm>
        </p:spPr>
        <p:txBody>
          <a:bodyPr/>
          <a:lstStyle>
            <a:lvl1pPr>
              <a:defRPr>
                <a:solidFill>
                  <a:schemeClr val="accent5"/>
                </a:solidFill>
              </a:defRPr>
            </a:lvl1pPr>
          </a:lstStyle>
          <a:p>
            <a:fld id="{8A758EFE-665F-4341-B5B8-2DAEADA52F6C}" type="slidenum">
              <a:rPr lang="en-US" smtClean="0"/>
              <a:pPr/>
              <a:t>‹#›</a:t>
            </a:fld>
            <a:endParaRPr lang="en-US" dirty="0"/>
          </a:p>
        </p:txBody>
      </p:sp>
      <p:grpSp>
        <p:nvGrpSpPr>
          <p:cNvPr id="21" name="Group 20"/>
          <p:cNvGrpSpPr/>
          <p:nvPr userDrawn="1"/>
        </p:nvGrpSpPr>
        <p:grpSpPr>
          <a:xfrm>
            <a:off x="-42334" y="4185826"/>
            <a:ext cx="9203267" cy="47507"/>
            <a:chOff x="685800" y="1794746"/>
            <a:chExt cx="7772400" cy="179475"/>
          </a:xfrm>
        </p:grpSpPr>
        <p:sp>
          <p:nvSpPr>
            <p:cNvPr id="22" name="Rectangle 21"/>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24" name="Rectangle 23"/>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Tree>
    <p:extLst>
      <p:ext uri="{BB962C8B-B14F-4D97-AF65-F5344CB8AC3E}">
        <p14:creationId xmlns:p14="http://schemas.microsoft.com/office/powerpoint/2010/main" val="39208608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Picture with Caption">
    <p:spTree>
      <p:nvGrpSpPr>
        <p:cNvPr id="1" name=""/>
        <p:cNvGrpSpPr/>
        <p:nvPr/>
      </p:nvGrpSpPr>
      <p:grpSpPr>
        <a:xfrm>
          <a:off x="0" y="0"/>
          <a:ext cx="0" cy="0"/>
          <a:chOff x="0" y="0"/>
          <a:chExt cx="0" cy="0"/>
        </a:xfrm>
      </p:grpSpPr>
      <p:sp>
        <p:nvSpPr>
          <p:cNvPr id="10" name="Rectangle 9"/>
          <p:cNvSpPr/>
          <p:nvPr userDrawn="1"/>
        </p:nvSpPr>
        <p:spPr>
          <a:xfrm>
            <a:off x="363798" y="4553643"/>
            <a:ext cx="2229555" cy="58985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Picture Placeholder 2"/>
          <p:cNvSpPr>
            <a:spLocks noGrp="1"/>
          </p:cNvSpPr>
          <p:nvPr>
            <p:ph type="pic" idx="1"/>
          </p:nvPr>
        </p:nvSpPr>
        <p:spPr>
          <a:xfrm>
            <a:off x="-25400" y="1011586"/>
            <a:ext cx="9186334" cy="4138319"/>
          </a:xfrm>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9" name="Rectangle 8"/>
          <p:cNvSpPr/>
          <p:nvPr userDrawn="1"/>
        </p:nvSpPr>
        <p:spPr>
          <a:xfrm>
            <a:off x="-21167" y="-3292"/>
            <a:ext cx="9178768" cy="96737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 name="Text Placeholder 3"/>
          <p:cNvSpPr>
            <a:spLocks noGrp="1"/>
          </p:cNvSpPr>
          <p:nvPr>
            <p:ph type="body" sz="half" idx="2"/>
          </p:nvPr>
        </p:nvSpPr>
        <p:spPr>
          <a:xfrm>
            <a:off x="465844" y="231435"/>
            <a:ext cx="8220956" cy="455768"/>
          </a:xfrm>
        </p:spPr>
        <p:txBody>
          <a:bodyPr anchor="ctr">
            <a:normAutofit/>
          </a:bodyPr>
          <a:lstStyle>
            <a:lvl1pPr marL="0" indent="0">
              <a:buNone/>
              <a:defRPr sz="28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Slide Number Placeholder 5"/>
          <p:cNvSpPr>
            <a:spLocks noGrp="1"/>
          </p:cNvSpPr>
          <p:nvPr>
            <p:ph type="sldNum" sz="quarter" idx="12"/>
          </p:nvPr>
        </p:nvSpPr>
        <p:spPr>
          <a:xfrm>
            <a:off x="6553200" y="4698999"/>
            <a:ext cx="2133600" cy="273844"/>
          </a:xfrm>
        </p:spPr>
        <p:txBody>
          <a:bodyPr/>
          <a:lstStyle>
            <a:lvl1pPr>
              <a:defRPr>
                <a:solidFill>
                  <a:schemeClr val="accent5"/>
                </a:solidFill>
              </a:defRPr>
            </a:lvl1pPr>
          </a:lstStyle>
          <a:p>
            <a:fld id="{8A758EFE-665F-4341-B5B8-2DAEADA52F6C}" type="slidenum">
              <a:rPr lang="en-US" smtClean="0"/>
              <a:pPr/>
              <a:t>‹#›</a:t>
            </a:fld>
            <a:endParaRPr lang="en-US" dirty="0"/>
          </a:p>
        </p:txBody>
      </p:sp>
      <p:grpSp>
        <p:nvGrpSpPr>
          <p:cNvPr id="12" name="Group 11"/>
          <p:cNvGrpSpPr/>
          <p:nvPr userDrawn="1"/>
        </p:nvGrpSpPr>
        <p:grpSpPr>
          <a:xfrm>
            <a:off x="-21168" y="964078"/>
            <a:ext cx="9175834" cy="47507"/>
            <a:chOff x="685800" y="1794746"/>
            <a:chExt cx="7772400" cy="179475"/>
          </a:xfrm>
        </p:grpSpPr>
        <p:sp>
          <p:nvSpPr>
            <p:cNvPr id="13" name="Rectangle 12"/>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15" name="Rectangle 14"/>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Tree>
    <p:extLst>
      <p:ext uri="{BB962C8B-B14F-4D97-AF65-F5344CB8AC3E}">
        <p14:creationId xmlns:p14="http://schemas.microsoft.com/office/powerpoint/2010/main" val="2279852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ivider Slide">
    <p:spTree>
      <p:nvGrpSpPr>
        <p:cNvPr id="1" name=""/>
        <p:cNvGrpSpPr/>
        <p:nvPr/>
      </p:nvGrpSpPr>
      <p:grpSpPr>
        <a:xfrm>
          <a:off x="0" y="0"/>
          <a:ext cx="0" cy="0"/>
          <a:chOff x="0" y="0"/>
          <a:chExt cx="0" cy="0"/>
        </a:xfrm>
      </p:grpSpPr>
      <p:pic>
        <p:nvPicPr>
          <p:cNvPr id="12" name="Picture 11" descr="2-line-bluetext-colorshield.png"/>
          <p:cNvPicPr>
            <a:picLocks/>
          </p:cNvPicPr>
          <p:nvPr userDrawn="1"/>
        </p:nvPicPr>
        <p:blipFill rotWithShape="1">
          <a:blip r:embed="rId2">
            <a:extLst>
              <a:ext uri="{28A0092B-C50C-407E-A947-70E740481C1C}">
                <a14:useLocalDpi xmlns:a14="http://schemas.microsoft.com/office/drawing/2010/main" val="0"/>
              </a:ext>
            </a:extLst>
          </a:blip>
          <a:srcRect l="-1" r="-157" b="-1906"/>
          <a:stretch/>
        </p:blipFill>
        <p:spPr>
          <a:xfrm>
            <a:off x="6585599" y="4296761"/>
            <a:ext cx="1769927" cy="656963"/>
          </a:xfrm>
          <a:prstGeom prst="rect">
            <a:avLst/>
          </a:prstGeom>
        </p:spPr>
      </p:pic>
      <p:pic>
        <p:nvPicPr>
          <p:cNvPr id="14" name="Picture 13" descr="upennwatermark.pdf"/>
          <p:cNvPicPr>
            <a:picLocks/>
          </p:cNvPicPr>
          <p:nvPr userDrawn="1"/>
        </p:nvPicPr>
        <p:blipFill>
          <a:blip r:embed="rId3">
            <a:alphaModFix amt="6000"/>
            <a:extLst>
              <a:ext uri="{28A0092B-C50C-407E-A947-70E740481C1C}">
                <a14:useLocalDpi xmlns:a14="http://schemas.microsoft.com/office/drawing/2010/main" val="0"/>
              </a:ext>
            </a:extLst>
          </a:blip>
          <a:stretch>
            <a:fillRect/>
          </a:stretch>
        </p:blipFill>
        <p:spPr>
          <a:xfrm>
            <a:off x="199388" y="136510"/>
            <a:ext cx="3080816" cy="3472890"/>
          </a:xfrm>
          <a:prstGeom prst="rect">
            <a:avLst/>
          </a:prstGeom>
        </p:spPr>
      </p:pic>
      <p:sp>
        <p:nvSpPr>
          <p:cNvPr id="2" name="Title 1"/>
          <p:cNvSpPr>
            <a:spLocks noGrp="1"/>
          </p:cNvSpPr>
          <p:nvPr>
            <p:ph type="ctrTitle"/>
          </p:nvPr>
        </p:nvSpPr>
        <p:spPr>
          <a:xfrm>
            <a:off x="958151" y="1073526"/>
            <a:ext cx="7397039" cy="1747125"/>
          </a:xfrm>
          <a:prstGeom prst="rect">
            <a:avLst/>
          </a:prstGeom>
        </p:spPr>
        <p:txBody>
          <a:bodyPr anchor="b"/>
          <a:lstStyle>
            <a:lvl1pPr>
              <a:defRPr b="1"/>
            </a:lvl1pPr>
          </a:lstStyle>
          <a:p>
            <a:r>
              <a:rPr lang="en-US" dirty="0"/>
              <a:t>Click to edit Master title style</a:t>
            </a:r>
          </a:p>
        </p:txBody>
      </p:sp>
      <p:sp>
        <p:nvSpPr>
          <p:cNvPr id="3" name="Subtitle 2"/>
          <p:cNvSpPr>
            <a:spLocks noGrp="1"/>
          </p:cNvSpPr>
          <p:nvPr>
            <p:ph type="subTitle" idx="1"/>
          </p:nvPr>
        </p:nvSpPr>
        <p:spPr>
          <a:xfrm>
            <a:off x="958151" y="3255792"/>
            <a:ext cx="7397039" cy="658114"/>
          </a:xfrm>
        </p:spPr>
        <p:txBody>
          <a:bodyPr>
            <a:normAutofit/>
          </a:bodyPr>
          <a:lstStyle>
            <a:lvl1pPr marL="0" indent="0" algn="l">
              <a:buNone/>
              <a:defRPr sz="2400">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grpSp>
        <p:nvGrpSpPr>
          <p:cNvPr id="10" name="Group 9"/>
          <p:cNvGrpSpPr/>
          <p:nvPr userDrawn="1"/>
        </p:nvGrpSpPr>
        <p:grpSpPr>
          <a:xfrm rot="10800000">
            <a:off x="0" y="3001092"/>
            <a:ext cx="8355526" cy="57487"/>
            <a:chOff x="685800" y="1794746"/>
            <a:chExt cx="7772400" cy="179475"/>
          </a:xfrm>
        </p:grpSpPr>
        <p:sp>
          <p:nvSpPr>
            <p:cNvPr id="7" name="Rectangle 6"/>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9" name="Rectangle 8"/>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
        <p:nvSpPr>
          <p:cNvPr id="6" name="Rectangle 5"/>
          <p:cNvSpPr/>
          <p:nvPr userDrawn="1"/>
        </p:nvSpPr>
        <p:spPr>
          <a:xfrm>
            <a:off x="254010" y="4572000"/>
            <a:ext cx="2243667" cy="5715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175249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553200" y="4698999"/>
            <a:ext cx="2133600" cy="273844"/>
          </a:xfrm>
        </p:spPr>
        <p:txBody>
          <a:bodyPr/>
          <a:lstStyle>
            <a:lvl1pPr>
              <a:defRPr>
                <a:solidFill>
                  <a:schemeClr val="accent5"/>
                </a:solidFill>
              </a:defRPr>
            </a:lvl1pPr>
          </a:lstStyle>
          <a:p>
            <a:fld id="{8A758EFE-665F-4341-B5B8-2DAEADA52F6C}" type="slidenum">
              <a:rPr lang="en-US" smtClean="0"/>
              <a:pPr/>
              <a:t>‹#›</a:t>
            </a:fld>
            <a:endParaRPr lang="en-US" dirty="0"/>
          </a:p>
        </p:txBody>
      </p:sp>
      <p:sp>
        <p:nvSpPr>
          <p:cNvPr id="19" name="Title 1"/>
          <p:cNvSpPr>
            <a:spLocks noGrp="1"/>
          </p:cNvSpPr>
          <p:nvPr>
            <p:ph type="title"/>
          </p:nvPr>
        </p:nvSpPr>
        <p:spPr>
          <a:xfrm>
            <a:off x="310152" y="15485"/>
            <a:ext cx="8229600" cy="693605"/>
          </a:xfrm>
          <a:prstGeom prst="rect">
            <a:avLst/>
          </a:prstGeom>
        </p:spPr>
        <p:txBody>
          <a:bodyPr>
            <a:normAutofit/>
          </a:bodyPr>
          <a:lstStyle>
            <a:lvl1pPr>
              <a:defRPr sz="3600"/>
            </a:lvl1pPr>
          </a:lstStyle>
          <a:p>
            <a:r>
              <a:rPr lang="en-US" dirty="0"/>
              <a:t>Click to edit Master title style</a:t>
            </a:r>
          </a:p>
        </p:txBody>
      </p:sp>
      <p:sp>
        <p:nvSpPr>
          <p:cNvPr id="20" name="Content Placeholder 2"/>
          <p:cNvSpPr>
            <a:spLocks noGrp="1"/>
          </p:cNvSpPr>
          <p:nvPr>
            <p:ph idx="1"/>
          </p:nvPr>
        </p:nvSpPr>
        <p:spPr>
          <a:xfrm>
            <a:off x="430464" y="902369"/>
            <a:ext cx="8229600" cy="369079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21" name="Group 20"/>
          <p:cNvGrpSpPr/>
          <p:nvPr userDrawn="1"/>
        </p:nvGrpSpPr>
        <p:grpSpPr>
          <a:xfrm>
            <a:off x="-5079" y="708812"/>
            <a:ext cx="8691879" cy="47507"/>
            <a:chOff x="685800" y="1794746"/>
            <a:chExt cx="7772400" cy="179475"/>
          </a:xfrm>
        </p:grpSpPr>
        <p:sp>
          <p:nvSpPr>
            <p:cNvPr id="22" name="Rectangle 21"/>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24" name="Rectangle 23"/>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Tree>
    <p:extLst>
      <p:ext uri="{BB962C8B-B14F-4D97-AF65-F5344CB8AC3E}">
        <p14:creationId xmlns:p14="http://schemas.microsoft.com/office/powerpoint/2010/main" val="3159591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9" name="Rectangle 8"/>
          <p:cNvSpPr/>
          <p:nvPr userDrawn="1"/>
        </p:nvSpPr>
        <p:spPr>
          <a:xfrm>
            <a:off x="9" y="0"/>
            <a:ext cx="9143999" cy="5143500"/>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12"/>
          </p:nvPr>
        </p:nvSpPr>
        <p:spPr>
          <a:xfrm>
            <a:off x="6553200" y="4698999"/>
            <a:ext cx="2133600" cy="273844"/>
          </a:xfrm>
        </p:spPr>
        <p:txBody>
          <a:bodyPr/>
          <a:lstStyle>
            <a:lvl1pPr>
              <a:defRPr>
                <a:solidFill>
                  <a:schemeClr val="accent5"/>
                </a:solidFill>
              </a:defRPr>
            </a:lvl1pPr>
          </a:lstStyle>
          <a:p>
            <a:fld id="{8A758EFE-665F-4341-B5B8-2DAEADA52F6C}" type="slidenum">
              <a:rPr lang="en-US" smtClean="0"/>
              <a:pPr/>
              <a:t>‹#›</a:t>
            </a:fld>
            <a:endParaRPr lang="en-US" dirty="0"/>
          </a:p>
        </p:txBody>
      </p:sp>
      <p:sp>
        <p:nvSpPr>
          <p:cNvPr id="19" name="Title 1"/>
          <p:cNvSpPr>
            <a:spLocks noGrp="1"/>
          </p:cNvSpPr>
          <p:nvPr>
            <p:ph type="title"/>
          </p:nvPr>
        </p:nvSpPr>
        <p:spPr>
          <a:xfrm>
            <a:off x="310152" y="15485"/>
            <a:ext cx="8229600" cy="693605"/>
          </a:xfrm>
          <a:prstGeom prst="rect">
            <a:avLst/>
          </a:prstGeom>
        </p:spPr>
        <p:txBody>
          <a:bodyPr>
            <a:normAutofit/>
          </a:bodyPr>
          <a:lstStyle>
            <a:lvl1pPr>
              <a:defRPr sz="3600"/>
            </a:lvl1pPr>
          </a:lstStyle>
          <a:p>
            <a:r>
              <a:rPr lang="en-US" dirty="0"/>
              <a:t>Click to edit Master title style</a:t>
            </a:r>
          </a:p>
        </p:txBody>
      </p:sp>
      <p:sp>
        <p:nvSpPr>
          <p:cNvPr id="20" name="Content Placeholder 2"/>
          <p:cNvSpPr>
            <a:spLocks noGrp="1"/>
          </p:cNvSpPr>
          <p:nvPr>
            <p:ph idx="1"/>
          </p:nvPr>
        </p:nvSpPr>
        <p:spPr>
          <a:xfrm>
            <a:off x="430464" y="902369"/>
            <a:ext cx="8229600" cy="369079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21" name="Group 20"/>
          <p:cNvGrpSpPr/>
          <p:nvPr userDrawn="1"/>
        </p:nvGrpSpPr>
        <p:grpSpPr>
          <a:xfrm>
            <a:off x="-5079" y="708812"/>
            <a:ext cx="8691879" cy="47507"/>
            <a:chOff x="685800" y="1794746"/>
            <a:chExt cx="7772400" cy="179475"/>
          </a:xfrm>
        </p:grpSpPr>
        <p:sp>
          <p:nvSpPr>
            <p:cNvPr id="22" name="Rectangle 21"/>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24" name="Rectangle 23"/>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pic>
        <p:nvPicPr>
          <p:cNvPr id="13" name="Picture 12" descr="1-line-bluetext-colorshield.png"/>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457200" y="4699003"/>
            <a:ext cx="1809092" cy="347472"/>
          </a:xfrm>
          <a:prstGeom prst="rect">
            <a:avLst/>
          </a:prstGeom>
        </p:spPr>
      </p:pic>
    </p:spTree>
    <p:extLst>
      <p:ext uri="{BB962C8B-B14F-4D97-AF65-F5344CB8AC3E}">
        <p14:creationId xmlns:p14="http://schemas.microsoft.com/office/powerpoint/2010/main" val="2022321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pic>
        <p:nvPicPr>
          <p:cNvPr id="15" name="Picture 14" descr="upennwatermark.pdf"/>
          <p:cNvPicPr>
            <a:picLocks/>
          </p:cNvPicPr>
          <p:nvPr userDrawn="1"/>
        </p:nvPicPr>
        <p:blipFill>
          <a:blip r:embed="rId2">
            <a:alphaModFix amt="6000"/>
            <a:extLst>
              <a:ext uri="{28A0092B-C50C-407E-A947-70E740481C1C}">
                <a14:useLocalDpi xmlns:a14="http://schemas.microsoft.com/office/drawing/2010/main" val="0"/>
              </a:ext>
            </a:extLst>
          </a:blip>
          <a:stretch>
            <a:fillRect/>
          </a:stretch>
        </p:blipFill>
        <p:spPr>
          <a:xfrm>
            <a:off x="199388" y="105531"/>
            <a:ext cx="3336156" cy="3745963"/>
          </a:xfrm>
          <a:prstGeom prst="rect">
            <a:avLst/>
          </a:prstGeom>
        </p:spPr>
      </p:pic>
      <p:sp>
        <p:nvSpPr>
          <p:cNvPr id="2" name="Title 1"/>
          <p:cNvSpPr>
            <a:spLocks noGrp="1"/>
          </p:cNvSpPr>
          <p:nvPr>
            <p:ph type="title"/>
          </p:nvPr>
        </p:nvSpPr>
        <p:spPr>
          <a:xfrm>
            <a:off x="310152" y="15485"/>
            <a:ext cx="8229600" cy="693605"/>
          </a:xfrm>
          <a:prstGeom prst="rect">
            <a:avLst/>
          </a:prstGeom>
        </p:spPr>
        <p:txBody>
          <a:bodyPr>
            <a:normAutofit/>
          </a:bodyPr>
          <a:lstStyle>
            <a:lvl1pPr>
              <a:defRPr sz="3600"/>
            </a:lvl1pPr>
          </a:lstStyle>
          <a:p>
            <a:r>
              <a:rPr lang="en-US" dirty="0"/>
              <a:t>Click to edit Master title style</a:t>
            </a:r>
          </a:p>
        </p:txBody>
      </p:sp>
      <p:sp>
        <p:nvSpPr>
          <p:cNvPr id="3" name="Content Placeholder 2"/>
          <p:cNvSpPr>
            <a:spLocks noGrp="1"/>
          </p:cNvSpPr>
          <p:nvPr>
            <p:ph idx="1"/>
          </p:nvPr>
        </p:nvSpPr>
        <p:spPr>
          <a:xfrm>
            <a:off x="430464" y="902369"/>
            <a:ext cx="8229600" cy="369079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6553200" y="4698999"/>
            <a:ext cx="2133600" cy="273844"/>
          </a:xfrm>
        </p:spPr>
        <p:txBody>
          <a:bodyPr/>
          <a:lstStyle>
            <a:lvl1pPr>
              <a:defRPr>
                <a:solidFill>
                  <a:schemeClr val="accent5"/>
                </a:solidFill>
              </a:defRPr>
            </a:lvl1pPr>
          </a:lstStyle>
          <a:p>
            <a:fld id="{8A758EFE-665F-4341-B5B8-2DAEADA52F6C}" type="slidenum">
              <a:rPr lang="en-US" smtClean="0"/>
              <a:pPr/>
              <a:t>‹#›</a:t>
            </a:fld>
            <a:endParaRPr lang="en-US" dirty="0"/>
          </a:p>
        </p:txBody>
      </p:sp>
      <p:grpSp>
        <p:nvGrpSpPr>
          <p:cNvPr id="11" name="Group 10"/>
          <p:cNvGrpSpPr/>
          <p:nvPr userDrawn="1"/>
        </p:nvGrpSpPr>
        <p:grpSpPr>
          <a:xfrm>
            <a:off x="-5079" y="708812"/>
            <a:ext cx="8691879" cy="47507"/>
            <a:chOff x="685800" y="1794746"/>
            <a:chExt cx="7772400" cy="179475"/>
          </a:xfrm>
        </p:grpSpPr>
        <p:sp>
          <p:nvSpPr>
            <p:cNvPr id="12" name="Rectangle 11"/>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14" name="Rectangle 13"/>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Tree>
    <p:extLst>
      <p:ext uri="{BB962C8B-B14F-4D97-AF65-F5344CB8AC3E}">
        <p14:creationId xmlns:p14="http://schemas.microsoft.com/office/powerpoint/2010/main" val="3754852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16" name="Picture Placeholder 2"/>
          <p:cNvSpPr>
            <a:spLocks noGrp="1"/>
          </p:cNvSpPr>
          <p:nvPr>
            <p:ph type="pic" idx="13"/>
          </p:nvPr>
        </p:nvSpPr>
        <p:spPr>
          <a:xfrm>
            <a:off x="4811889" y="1066670"/>
            <a:ext cx="3874912" cy="35279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3" name="Text Placeholder 2"/>
          <p:cNvSpPr>
            <a:spLocks noGrp="1"/>
          </p:cNvSpPr>
          <p:nvPr>
            <p:ph type="body" idx="1"/>
          </p:nvPr>
        </p:nvSpPr>
        <p:spPr>
          <a:xfrm>
            <a:off x="457200" y="1066669"/>
            <a:ext cx="4040188" cy="479822"/>
          </a:xfrm>
        </p:spPr>
        <p:txBody>
          <a:bodyPr anchor="b"/>
          <a:lstStyle>
            <a:lvl1pPr marL="0" indent="0">
              <a:buNone/>
              <a:defRPr sz="2400" b="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Slide Number Placeholder 5"/>
          <p:cNvSpPr>
            <a:spLocks noGrp="1"/>
          </p:cNvSpPr>
          <p:nvPr>
            <p:ph type="sldNum" sz="quarter" idx="12"/>
          </p:nvPr>
        </p:nvSpPr>
        <p:spPr>
          <a:xfrm>
            <a:off x="6553200" y="4698999"/>
            <a:ext cx="2133600" cy="273844"/>
          </a:xfrm>
        </p:spPr>
        <p:txBody>
          <a:bodyPr/>
          <a:lstStyle>
            <a:lvl1pPr>
              <a:defRPr>
                <a:solidFill>
                  <a:schemeClr val="accent5"/>
                </a:solidFill>
              </a:defRPr>
            </a:lvl1pPr>
          </a:lstStyle>
          <a:p>
            <a:fld id="{8A758EFE-665F-4341-B5B8-2DAEADA52F6C}" type="slidenum">
              <a:rPr lang="en-US" smtClean="0"/>
              <a:pPr/>
              <a:t>‹#›</a:t>
            </a:fld>
            <a:endParaRPr lang="en-US" dirty="0"/>
          </a:p>
        </p:txBody>
      </p:sp>
      <p:sp>
        <p:nvSpPr>
          <p:cNvPr id="11" name="Title 1"/>
          <p:cNvSpPr>
            <a:spLocks noGrp="1"/>
          </p:cNvSpPr>
          <p:nvPr>
            <p:ph type="title"/>
          </p:nvPr>
        </p:nvSpPr>
        <p:spPr>
          <a:xfrm>
            <a:off x="310152" y="15485"/>
            <a:ext cx="8229600" cy="693605"/>
          </a:xfrm>
          <a:prstGeom prst="rect">
            <a:avLst/>
          </a:prstGeom>
        </p:spPr>
        <p:txBody>
          <a:bodyPr>
            <a:normAutofit/>
          </a:bodyPr>
          <a:lstStyle>
            <a:lvl1pPr>
              <a:defRPr sz="3600"/>
            </a:lvl1pPr>
          </a:lstStyle>
          <a:p>
            <a:r>
              <a:rPr lang="en-US" dirty="0"/>
              <a:t>Click to edit Master title style</a:t>
            </a:r>
          </a:p>
        </p:txBody>
      </p:sp>
      <p:grpSp>
        <p:nvGrpSpPr>
          <p:cNvPr id="13" name="Group 12"/>
          <p:cNvGrpSpPr/>
          <p:nvPr userDrawn="1"/>
        </p:nvGrpSpPr>
        <p:grpSpPr>
          <a:xfrm>
            <a:off x="-5079" y="708812"/>
            <a:ext cx="8691879" cy="47507"/>
            <a:chOff x="685800" y="1794746"/>
            <a:chExt cx="7772400" cy="179475"/>
          </a:xfrm>
        </p:grpSpPr>
        <p:sp>
          <p:nvSpPr>
            <p:cNvPr id="14" name="Rectangle 13"/>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Rectangle 16"/>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22" name="Rectangle 21"/>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Tree>
    <p:extLst>
      <p:ext uri="{BB962C8B-B14F-4D97-AF65-F5344CB8AC3E}">
        <p14:creationId xmlns:p14="http://schemas.microsoft.com/office/powerpoint/2010/main" val="2152610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pic>
        <p:nvPicPr>
          <p:cNvPr id="18" name="Picture 17" descr="upennwatermark.pdf"/>
          <p:cNvPicPr>
            <a:picLocks noChangeAspect="1"/>
          </p:cNvPicPr>
          <p:nvPr userDrawn="1"/>
        </p:nvPicPr>
        <p:blipFill>
          <a:blip r:embed="rId2">
            <a:alphaModFix amt="6000"/>
            <a:extLst>
              <a:ext uri="{28A0092B-C50C-407E-A947-70E740481C1C}">
                <a14:useLocalDpi xmlns:a14="http://schemas.microsoft.com/office/drawing/2010/main" val="0"/>
              </a:ext>
            </a:extLst>
          </a:blip>
          <a:stretch>
            <a:fillRect/>
          </a:stretch>
        </p:blipFill>
        <p:spPr>
          <a:xfrm>
            <a:off x="199388" y="105531"/>
            <a:ext cx="3338896" cy="3749040"/>
          </a:xfrm>
          <a:prstGeom prst="rect">
            <a:avLst/>
          </a:prstGeom>
        </p:spPr>
      </p:pic>
      <p:sp>
        <p:nvSpPr>
          <p:cNvPr id="16" name="Picture Placeholder 2"/>
          <p:cNvSpPr>
            <a:spLocks noGrp="1"/>
          </p:cNvSpPr>
          <p:nvPr>
            <p:ph type="pic" idx="13"/>
          </p:nvPr>
        </p:nvSpPr>
        <p:spPr>
          <a:xfrm>
            <a:off x="4811889" y="1066670"/>
            <a:ext cx="3874912" cy="35279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3" name="Text Placeholder 2"/>
          <p:cNvSpPr>
            <a:spLocks noGrp="1"/>
          </p:cNvSpPr>
          <p:nvPr>
            <p:ph type="body" idx="1"/>
          </p:nvPr>
        </p:nvSpPr>
        <p:spPr>
          <a:xfrm>
            <a:off x="457200" y="1066669"/>
            <a:ext cx="4040188" cy="479822"/>
          </a:xfrm>
        </p:spPr>
        <p:txBody>
          <a:bodyPr anchor="b"/>
          <a:lstStyle>
            <a:lvl1pPr marL="0" indent="0">
              <a:buNone/>
              <a:defRPr sz="2400" b="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Slide Number Placeholder 5"/>
          <p:cNvSpPr>
            <a:spLocks noGrp="1"/>
          </p:cNvSpPr>
          <p:nvPr>
            <p:ph type="sldNum" sz="quarter" idx="12"/>
          </p:nvPr>
        </p:nvSpPr>
        <p:spPr>
          <a:xfrm>
            <a:off x="6553200" y="4698999"/>
            <a:ext cx="2133600" cy="273844"/>
          </a:xfrm>
        </p:spPr>
        <p:txBody>
          <a:bodyPr/>
          <a:lstStyle>
            <a:lvl1pPr>
              <a:defRPr>
                <a:solidFill>
                  <a:schemeClr val="accent5"/>
                </a:solidFill>
              </a:defRPr>
            </a:lvl1pPr>
          </a:lstStyle>
          <a:p>
            <a:fld id="{8A758EFE-665F-4341-B5B8-2DAEADA52F6C}" type="slidenum">
              <a:rPr lang="en-US" smtClean="0"/>
              <a:pPr/>
              <a:t>‹#›</a:t>
            </a:fld>
            <a:endParaRPr lang="en-US" dirty="0"/>
          </a:p>
        </p:txBody>
      </p:sp>
      <p:sp>
        <p:nvSpPr>
          <p:cNvPr id="12" name="Title 1"/>
          <p:cNvSpPr>
            <a:spLocks noGrp="1"/>
          </p:cNvSpPr>
          <p:nvPr>
            <p:ph type="title"/>
          </p:nvPr>
        </p:nvSpPr>
        <p:spPr>
          <a:xfrm>
            <a:off x="310152" y="15485"/>
            <a:ext cx="8229600" cy="693605"/>
          </a:xfrm>
          <a:prstGeom prst="rect">
            <a:avLst/>
          </a:prstGeom>
        </p:spPr>
        <p:txBody>
          <a:bodyPr>
            <a:normAutofit/>
          </a:bodyPr>
          <a:lstStyle>
            <a:lvl1pPr>
              <a:defRPr sz="3600"/>
            </a:lvl1pPr>
          </a:lstStyle>
          <a:p>
            <a:r>
              <a:rPr lang="en-US" dirty="0"/>
              <a:t>Click to edit Master title style</a:t>
            </a:r>
          </a:p>
        </p:txBody>
      </p:sp>
      <p:grpSp>
        <p:nvGrpSpPr>
          <p:cNvPr id="13" name="Group 12"/>
          <p:cNvGrpSpPr/>
          <p:nvPr userDrawn="1"/>
        </p:nvGrpSpPr>
        <p:grpSpPr>
          <a:xfrm>
            <a:off x="-5079" y="708812"/>
            <a:ext cx="8691879" cy="47507"/>
            <a:chOff x="685800" y="1794746"/>
            <a:chExt cx="7772400" cy="179475"/>
          </a:xfrm>
        </p:grpSpPr>
        <p:sp>
          <p:nvSpPr>
            <p:cNvPr id="14" name="Rectangle 13"/>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Rectangle 16"/>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22" name="Rectangle 21"/>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Tree>
    <p:extLst>
      <p:ext uri="{BB962C8B-B14F-4D97-AF65-F5344CB8AC3E}">
        <p14:creationId xmlns:p14="http://schemas.microsoft.com/office/powerpoint/2010/main" val="3669391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104904"/>
            <a:ext cx="4038600" cy="3489722"/>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104902"/>
            <a:ext cx="4038600" cy="3489721"/>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Slide Number Placeholder 5"/>
          <p:cNvSpPr>
            <a:spLocks noGrp="1"/>
          </p:cNvSpPr>
          <p:nvPr>
            <p:ph type="sldNum" sz="quarter" idx="12"/>
          </p:nvPr>
        </p:nvSpPr>
        <p:spPr>
          <a:xfrm>
            <a:off x="6553200" y="4698999"/>
            <a:ext cx="2133600" cy="273844"/>
          </a:xfrm>
        </p:spPr>
        <p:txBody>
          <a:bodyPr/>
          <a:lstStyle>
            <a:lvl1pPr>
              <a:defRPr>
                <a:solidFill>
                  <a:schemeClr val="accent5"/>
                </a:solidFill>
              </a:defRPr>
            </a:lvl1pPr>
          </a:lstStyle>
          <a:p>
            <a:fld id="{8A758EFE-665F-4341-B5B8-2DAEADA52F6C}" type="slidenum">
              <a:rPr lang="en-US" smtClean="0"/>
              <a:pPr/>
              <a:t>‹#›</a:t>
            </a:fld>
            <a:endParaRPr lang="en-US" dirty="0"/>
          </a:p>
        </p:txBody>
      </p:sp>
      <p:sp>
        <p:nvSpPr>
          <p:cNvPr id="10" name="Title 1"/>
          <p:cNvSpPr>
            <a:spLocks noGrp="1"/>
          </p:cNvSpPr>
          <p:nvPr>
            <p:ph type="title"/>
          </p:nvPr>
        </p:nvSpPr>
        <p:spPr>
          <a:xfrm>
            <a:off x="310152" y="15485"/>
            <a:ext cx="8229600" cy="693605"/>
          </a:xfrm>
          <a:prstGeom prst="rect">
            <a:avLst/>
          </a:prstGeom>
        </p:spPr>
        <p:txBody>
          <a:bodyPr>
            <a:normAutofit/>
          </a:bodyPr>
          <a:lstStyle>
            <a:lvl1pPr>
              <a:defRPr sz="3600"/>
            </a:lvl1pPr>
          </a:lstStyle>
          <a:p>
            <a:r>
              <a:rPr lang="en-US" dirty="0"/>
              <a:t>Click to edit Master title style</a:t>
            </a:r>
          </a:p>
        </p:txBody>
      </p:sp>
      <p:grpSp>
        <p:nvGrpSpPr>
          <p:cNvPr id="11" name="Group 10"/>
          <p:cNvGrpSpPr/>
          <p:nvPr userDrawn="1"/>
        </p:nvGrpSpPr>
        <p:grpSpPr>
          <a:xfrm>
            <a:off x="-5079" y="708812"/>
            <a:ext cx="8691879" cy="47507"/>
            <a:chOff x="685800" y="1794746"/>
            <a:chExt cx="7772400" cy="179475"/>
          </a:xfrm>
        </p:grpSpPr>
        <p:sp>
          <p:nvSpPr>
            <p:cNvPr id="13" name="Rectangle 12"/>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15" name="Rectangle 14"/>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Tree>
    <p:extLst>
      <p:ext uri="{BB962C8B-B14F-4D97-AF65-F5344CB8AC3E}">
        <p14:creationId xmlns:p14="http://schemas.microsoft.com/office/powerpoint/2010/main" val="1923846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067992"/>
            <a:ext cx="4040188" cy="479822"/>
          </a:xfrm>
        </p:spPr>
        <p:txBody>
          <a:bodyPr anchor="b"/>
          <a:lstStyle>
            <a:lvl1pPr marL="0" indent="0">
              <a:buNone/>
              <a:defRPr sz="2400" b="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546495"/>
            <a:ext cx="4040188" cy="3048132"/>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33" y="1066669"/>
            <a:ext cx="4041775" cy="479822"/>
          </a:xfrm>
        </p:spPr>
        <p:txBody>
          <a:bodyPr anchor="b"/>
          <a:lstStyle>
            <a:lvl1pPr marL="0" indent="0">
              <a:buNone/>
              <a:defRPr sz="2400" b="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33" y="1546495"/>
            <a:ext cx="4041775" cy="3048132"/>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Slide Number Placeholder 5"/>
          <p:cNvSpPr>
            <a:spLocks noGrp="1"/>
          </p:cNvSpPr>
          <p:nvPr>
            <p:ph type="sldNum" sz="quarter" idx="12"/>
          </p:nvPr>
        </p:nvSpPr>
        <p:spPr>
          <a:xfrm>
            <a:off x="6553200" y="4698999"/>
            <a:ext cx="2133600" cy="273844"/>
          </a:xfrm>
        </p:spPr>
        <p:txBody>
          <a:bodyPr/>
          <a:lstStyle>
            <a:lvl1pPr>
              <a:defRPr>
                <a:solidFill>
                  <a:schemeClr val="accent5"/>
                </a:solidFill>
              </a:defRPr>
            </a:lvl1pPr>
          </a:lstStyle>
          <a:p>
            <a:fld id="{8A758EFE-665F-4341-B5B8-2DAEADA52F6C}" type="slidenum">
              <a:rPr lang="en-US" smtClean="0"/>
              <a:pPr/>
              <a:t>‹#›</a:t>
            </a:fld>
            <a:endParaRPr lang="en-US" dirty="0"/>
          </a:p>
        </p:txBody>
      </p:sp>
      <p:sp>
        <p:nvSpPr>
          <p:cNvPr id="12" name="Title 1"/>
          <p:cNvSpPr>
            <a:spLocks noGrp="1"/>
          </p:cNvSpPr>
          <p:nvPr>
            <p:ph type="title"/>
          </p:nvPr>
        </p:nvSpPr>
        <p:spPr>
          <a:xfrm>
            <a:off x="310152" y="15485"/>
            <a:ext cx="8229600" cy="693605"/>
          </a:xfrm>
          <a:prstGeom prst="rect">
            <a:avLst/>
          </a:prstGeom>
        </p:spPr>
        <p:txBody>
          <a:bodyPr>
            <a:normAutofit/>
          </a:bodyPr>
          <a:lstStyle>
            <a:lvl1pPr>
              <a:defRPr sz="3600"/>
            </a:lvl1pPr>
          </a:lstStyle>
          <a:p>
            <a:r>
              <a:rPr lang="en-US" dirty="0"/>
              <a:t>Click to edit Master title style</a:t>
            </a:r>
          </a:p>
        </p:txBody>
      </p:sp>
      <p:grpSp>
        <p:nvGrpSpPr>
          <p:cNvPr id="13" name="Group 12"/>
          <p:cNvGrpSpPr/>
          <p:nvPr userDrawn="1"/>
        </p:nvGrpSpPr>
        <p:grpSpPr>
          <a:xfrm>
            <a:off x="-5079" y="708812"/>
            <a:ext cx="8691879" cy="47507"/>
            <a:chOff x="685800" y="1794746"/>
            <a:chExt cx="7772400" cy="179475"/>
          </a:xfrm>
        </p:grpSpPr>
        <p:sp>
          <p:nvSpPr>
            <p:cNvPr id="14" name="Rectangle 13"/>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Rectangle 19"/>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21" name="Rectangle 20"/>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Tree>
    <p:extLst>
      <p:ext uri="{BB962C8B-B14F-4D97-AF65-F5344CB8AC3E}">
        <p14:creationId xmlns:p14="http://schemas.microsoft.com/office/powerpoint/2010/main" val="1514279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1-line-bluetext-colorshield.png"/>
          <p:cNvPicPr>
            <a:picLocks/>
          </p:cNvPicPr>
          <p:nvPr userDrawn="1"/>
        </p:nvPicPr>
        <p:blipFill>
          <a:blip r:embed="rId19">
            <a:extLst>
              <a:ext uri="{28A0092B-C50C-407E-A947-70E740481C1C}">
                <a14:useLocalDpi xmlns:a14="http://schemas.microsoft.com/office/drawing/2010/main" val="0"/>
              </a:ext>
            </a:extLst>
          </a:blip>
          <a:stretch>
            <a:fillRect/>
          </a:stretch>
        </p:blipFill>
        <p:spPr>
          <a:xfrm>
            <a:off x="457200" y="4699003"/>
            <a:ext cx="1809092" cy="347472"/>
          </a:xfrm>
          <a:prstGeom prst="rect">
            <a:avLst/>
          </a:prstGeom>
        </p:spPr>
      </p:pic>
      <p:sp>
        <p:nvSpPr>
          <p:cNvPr id="3" name="Text Placeholder 2"/>
          <p:cNvSpPr>
            <a:spLocks noGrp="1"/>
          </p:cNvSpPr>
          <p:nvPr>
            <p:ph type="body" idx="1"/>
          </p:nvPr>
        </p:nvSpPr>
        <p:spPr>
          <a:xfrm>
            <a:off x="430464" y="1029708"/>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latin typeface="Gill Sans"/>
                <a:cs typeface="Gill Sans"/>
              </a:defRPr>
            </a:lvl1pPr>
          </a:lstStyle>
          <a:p>
            <a:endParaRPr lang="en-US" dirty="0"/>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latin typeface="Gill Sans"/>
                <a:cs typeface="Gill Sans"/>
              </a:defRPr>
            </a:lvl1pPr>
          </a:lstStyle>
          <a:p>
            <a:fld id="{8A758EFE-665F-4341-B5B8-2DAEADA52F6C}" type="slidenum">
              <a:rPr lang="en-US" smtClean="0"/>
              <a:pPr/>
              <a:t>‹#›</a:t>
            </a:fld>
            <a:endParaRPr lang="en-US" dirty="0"/>
          </a:p>
        </p:txBody>
      </p:sp>
      <p:sp>
        <p:nvSpPr>
          <p:cNvPr id="20" name="Title Placeholder 1"/>
          <p:cNvSpPr>
            <a:spLocks noGrp="1"/>
          </p:cNvSpPr>
          <p:nvPr>
            <p:ph type="title"/>
          </p:nvPr>
        </p:nvSpPr>
        <p:spPr>
          <a:xfrm>
            <a:off x="323520" y="-19089"/>
            <a:ext cx="8229600" cy="727900"/>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1807833175"/>
      </p:ext>
    </p:extLst>
  </p:cSld>
  <p:clrMap bg1="lt1" tx1="dk1" bg2="lt2" tx2="dk2" accent1="accent1" accent2="accent2" accent3="accent3" accent4="accent4" accent5="accent5" accent6="accent6" hlink="hlink" folHlink="folHlink"/>
  <p:sldLayoutIdLst>
    <p:sldLayoutId id="2147483661" r:id="rId1"/>
    <p:sldLayoutId id="2147483659" r:id="rId2"/>
    <p:sldLayoutId id="2147483660" r:id="rId3"/>
    <p:sldLayoutId id="2147483670" r:id="rId4"/>
    <p:sldLayoutId id="2147483668" r:id="rId5"/>
    <p:sldLayoutId id="2147483658" r:id="rId6"/>
    <p:sldLayoutId id="2147483667" r:id="rId7"/>
    <p:sldLayoutId id="2147483652" r:id="rId8"/>
    <p:sldLayoutId id="2147483653" r:id="rId9"/>
    <p:sldLayoutId id="2147483671" r:id="rId10"/>
    <p:sldLayoutId id="2147483672" r:id="rId11"/>
    <p:sldLayoutId id="2147483654" r:id="rId12"/>
    <p:sldLayoutId id="2147483655" r:id="rId13"/>
    <p:sldLayoutId id="2147483656" r:id="rId14"/>
    <p:sldLayoutId id="2147483657" r:id="rId15"/>
    <p:sldLayoutId id="2147483666" r:id="rId16"/>
    <p:sldLayoutId id="2147483669" r:id="rId17"/>
  </p:sldLayoutIdLst>
  <p:hf hdr="0" ftr="0" dt="0"/>
  <p:txStyles>
    <p:titleStyle>
      <a:lvl1pPr algn="l" defTabSz="457200" rtl="0" eaLnBrk="1" latinLnBrk="0" hangingPunct="1">
        <a:spcBef>
          <a:spcPct val="0"/>
        </a:spcBef>
        <a:buNone/>
        <a:defRPr sz="3600" kern="1200">
          <a:solidFill>
            <a:srgbClr val="95001A"/>
          </a:solidFill>
          <a:latin typeface="Gill Sans"/>
          <a:ea typeface="+mj-ea"/>
          <a:cs typeface="Gill Sans"/>
        </a:defRPr>
      </a:lvl1pPr>
    </p:titleStyle>
    <p:bodyStyle>
      <a:lvl1pPr marL="342900" indent="-342900" algn="l" defTabSz="457200" rtl="0" eaLnBrk="1" latinLnBrk="0" hangingPunct="1">
        <a:spcBef>
          <a:spcPct val="20000"/>
        </a:spcBef>
        <a:buClr>
          <a:schemeClr val="tx1"/>
        </a:buClr>
        <a:buFont typeface="Arial"/>
        <a:buChar char="•"/>
        <a:defRPr sz="2800" kern="1200">
          <a:solidFill>
            <a:schemeClr val="accent6"/>
          </a:solidFill>
          <a:latin typeface="Gill Sans"/>
          <a:ea typeface="+mn-ea"/>
          <a:cs typeface="Gill Sans"/>
        </a:defRPr>
      </a:lvl1pPr>
      <a:lvl2pPr marL="742950" indent="-285750" algn="l" defTabSz="457200" rtl="0" eaLnBrk="1" latinLnBrk="0" hangingPunct="1">
        <a:spcBef>
          <a:spcPct val="20000"/>
        </a:spcBef>
        <a:buClr>
          <a:schemeClr val="tx1"/>
        </a:buClr>
        <a:buFont typeface="Arial"/>
        <a:buChar char="–"/>
        <a:defRPr sz="2400" kern="1200">
          <a:solidFill>
            <a:schemeClr val="accent6"/>
          </a:solidFill>
          <a:latin typeface="Gill Sans"/>
          <a:ea typeface="+mn-ea"/>
          <a:cs typeface="Gill Sans"/>
        </a:defRPr>
      </a:lvl2pPr>
      <a:lvl3pPr marL="1143000" indent="-228600" algn="l" defTabSz="457200" rtl="0" eaLnBrk="1" latinLnBrk="0" hangingPunct="1">
        <a:spcBef>
          <a:spcPct val="20000"/>
        </a:spcBef>
        <a:buClr>
          <a:schemeClr val="tx1"/>
        </a:buClr>
        <a:buFont typeface="Arial"/>
        <a:buChar char="•"/>
        <a:defRPr sz="2000" kern="1200">
          <a:solidFill>
            <a:schemeClr val="accent6"/>
          </a:solidFill>
          <a:latin typeface="Gill Sans"/>
          <a:ea typeface="+mn-ea"/>
          <a:cs typeface="Gill Sans"/>
        </a:defRPr>
      </a:lvl3pPr>
      <a:lvl4pPr marL="1600200" indent="-228600" algn="l" defTabSz="457200" rtl="0" eaLnBrk="1" latinLnBrk="0" hangingPunct="1">
        <a:spcBef>
          <a:spcPct val="20000"/>
        </a:spcBef>
        <a:buClr>
          <a:schemeClr val="tx1"/>
        </a:buClr>
        <a:buFont typeface="Arial"/>
        <a:buChar char="–"/>
        <a:defRPr sz="1800" kern="1200">
          <a:solidFill>
            <a:schemeClr val="accent6"/>
          </a:solidFill>
          <a:latin typeface="Gill Sans"/>
          <a:ea typeface="+mn-ea"/>
          <a:cs typeface="Gill Sans"/>
        </a:defRPr>
      </a:lvl4pPr>
      <a:lvl5pPr marL="2057400" indent="-228600" algn="l" defTabSz="457200" rtl="0" eaLnBrk="1" latinLnBrk="0" hangingPunct="1">
        <a:spcBef>
          <a:spcPct val="20000"/>
        </a:spcBef>
        <a:buClr>
          <a:schemeClr val="tx1"/>
        </a:buClr>
        <a:buFont typeface="Arial"/>
        <a:buChar char="»"/>
        <a:defRPr sz="1800" kern="1200">
          <a:solidFill>
            <a:schemeClr val="accent6"/>
          </a:solidFill>
          <a:latin typeface="Gill Sans"/>
          <a:ea typeface="+mn-ea"/>
          <a:cs typeface="Gill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Acquiring Comparative Commonsense Knowledge from the Web</a:t>
            </a:r>
            <a:br>
              <a:rPr lang="en-US" dirty="0"/>
            </a:br>
            <a:r>
              <a:rPr lang="en-US" sz="2600" dirty="0" err="1"/>
              <a:t>Niket</a:t>
            </a:r>
            <a:r>
              <a:rPr lang="en-US" sz="2600" dirty="0"/>
              <a:t> Tandon, Gerard de Melo, Gerhard </a:t>
            </a:r>
            <a:r>
              <a:rPr lang="en-US" sz="2600" dirty="0" err="1"/>
              <a:t>Weikum</a:t>
            </a:r>
            <a:br>
              <a:rPr lang="en-US" sz="2600" dirty="0"/>
            </a:br>
            <a:r>
              <a:rPr lang="en-US" sz="2600" dirty="0"/>
              <a:t>28</a:t>
            </a:r>
            <a:r>
              <a:rPr lang="en-US" sz="2600" baseline="30000" dirty="0"/>
              <a:t>th</a:t>
            </a:r>
            <a:r>
              <a:rPr lang="en-US" sz="2600" dirty="0"/>
              <a:t> AAAI Conference on Artificial Intelligence, 2014</a:t>
            </a:r>
          </a:p>
        </p:txBody>
      </p:sp>
      <p:sp>
        <p:nvSpPr>
          <p:cNvPr id="3" name="Subtitle 2"/>
          <p:cNvSpPr>
            <a:spLocks noGrp="1"/>
          </p:cNvSpPr>
          <p:nvPr>
            <p:ph type="subTitle" idx="1"/>
          </p:nvPr>
        </p:nvSpPr>
        <p:spPr/>
        <p:txBody>
          <a:bodyPr>
            <a:normAutofit fontScale="92500" lnSpcReduction="20000"/>
          </a:bodyPr>
          <a:lstStyle/>
          <a:p>
            <a:r>
              <a:rPr lang="en-US" dirty="0"/>
              <a:t>Aishwarya Singh (aish2503@seas.upenn.edu)</a:t>
            </a:r>
          </a:p>
          <a:p>
            <a:r>
              <a:rPr lang="en-US" dirty="0"/>
              <a:t>03/18/2019</a:t>
            </a:r>
          </a:p>
        </p:txBody>
      </p:sp>
    </p:spTree>
    <p:extLst>
      <p:ext uri="{BB962C8B-B14F-4D97-AF65-F5344CB8AC3E}">
        <p14:creationId xmlns:p14="http://schemas.microsoft.com/office/powerpoint/2010/main" val="39475754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B6F4D7D-5E93-44BB-8FA5-CF1C733BFC28}"/>
              </a:ext>
            </a:extLst>
          </p:cNvPr>
          <p:cNvSpPr>
            <a:spLocks noGrp="1"/>
          </p:cNvSpPr>
          <p:nvPr>
            <p:ph type="sldNum" sz="quarter" idx="12"/>
          </p:nvPr>
        </p:nvSpPr>
        <p:spPr/>
        <p:txBody>
          <a:bodyPr/>
          <a:lstStyle/>
          <a:p>
            <a:fld id="{8A758EFE-665F-4341-B5B8-2DAEADA52F6C}" type="slidenum">
              <a:rPr lang="en-US" smtClean="0"/>
              <a:pPr/>
              <a:t>10</a:t>
            </a:fld>
            <a:endParaRPr lang="en-US" dirty="0"/>
          </a:p>
        </p:txBody>
      </p:sp>
      <p:sp>
        <p:nvSpPr>
          <p:cNvPr id="3" name="Title 2">
            <a:extLst>
              <a:ext uri="{FF2B5EF4-FFF2-40B4-BE49-F238E27FC236}">
                <a16:creationId xmlns:a16="http://schemas.microsoft.com/office/drawing/2014/main" id="{F700B3BA-2276-430B-AA2B-9851FCB25CC0}"/>
              </a:ext>
            </a:extLst>
          </p:cNvPr>
          <p:cNvSpPr>
            <a:spLocks noGrp="1"/>
          </p:cNvSpPr>
          <p:nvPr>
            <p:ph type="title"/>
          </p:nvPr>
        </p:nvSpPr>
        <p:spPr/>
        <p:txBody>
          <a:bodyPr/>
          <a:lstStyle/>
          <a:p>
            <a:r>
              <a:rPr lang="en-US" dirty="0"/>
              <a:t>Local Model</a:t>
            </a:r>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4E874F37-5AB1-4A4C-85E0-C5C993999686}"/>
                  </a:ext>
                </a:extLst>
              </p:cNvPr>
              <p:cNvSpPr>
                <a:spLocks noGrp="1"/>
              </p:cNvSpPr>
              <p:nvPr>
                <p:ph sz="half" idx="1"/>
              </p:nvPr>
            </p:nvSpPr>
            <p:spPr>
              <a:xfrm>
                <a:off x="202142" y="744951"/>
                <a:ext cx="8605682" cy="4143605"/>
              </a:xfrm>
            </p:spPr>
            <p:txBody>
              <a:bodyPr>
                <a:normAutofit lnSpcReduction="10000"/>
              </a:bodyPr>
              <a:lstStyle/>
              <a:p>
                <a:r>
                  <a:rPr lang="en-US" dirty="0"/>
                  <a:t>Most likely disambiguation is chosen on the basis of:</a:t>
                </a:r>
              </a:p>
              <a:p>
                <a:pPr lvl="1"/>
                <a:r>
                  <a:rPr lang="en-US" dirty="0"/>
                  <a:t>Highest internal coherence: picks similar word senses within grounded triple</a:t>
                </a:r>
              </a:p>
              <a:p>
                <a:pPr lvl="1"/>
                <a:r>
                  <a:rPr lang="en-US" dirty="0"/>
                  <a:t>Most frequent senses: WordNet orders senses by frequency</a:t>
                </a:r>
              </a:p>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𝑠𝑐𝑜𝑟𝑒</m:t>
                      </m:r>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𝑛</m:t>
                              </m:r>
                            </m:e>
                            <m:sub>
                              <m:r>
                                <a:rPr lang="en-US" b="0" i="1" smtClean="0">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 </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𝑛</m:t>
                              </m:r>
                            </m:e>
                            <m:sub>
                              <m:r>
                                <a:rPr lang="en-US" b="0" i="1" smtClean="0">
                                  <a:solidFill>
                                    <a:schemeClr val="tx1"/>
                                  </a:solidFill>
                                  <a:latin typeface="Cambria Math" panose="02040503050406030204" pitchFamily="18" charset="0"/>
                                </a:rPr>
                                <m:t>2</m:t>
                              </m:r>
                            </m:sub>
                          </m:sSub>
                        </m:e>
                      </m:d>
                      <m:r>
                        <a:rPr lang="en-US" b="0" i="1" smtClean="0">
                          <a:solidFill>
                            <a:schemeClr val="tx1"/>
                          </a:solidFill>
                          <a:latin typeface="Cambria Math" panose="02040503050406030204" pitchFamily="18" charset="0"/>
                        </a:rPr>
                        <m:t>= </m:t>
                      </m:r>
                    </m:oMath>
                  </m:oMathPara>
                </a14:m>
                <a:endParaRPr lang="en-US" b="0" i="1" dirty="0">
                  <a:solidFill>
                    <a:schemeClr val="tx1"/>
                  </a:solidFill>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𝜏</m:t>
                          </m:r>
                        </m:e>
                        <m:sub>
                          <m:r>
                            <a:rPr lang="en-US" b="0" i="1" smtClean="0">
                              <a:solidFill>
                                <a:schemeClr val="tx1"/>
                              </a:solidFill>
                              <a:latin typeface="Cambria Math" panose="02040503050406030204" pitchFamily="18" charset="0"/>
                            </a:rPr>
                            <m:t>𝑁𝑁</m:t>
                          </m:r>
                        </m:sub>
                      </m:sSub>
                      <m:d>
                        <m:dPr>
                          <m:ctrlPr>
                            <a:rPr lang="en-US" b="0" i="1" smtClean="0">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𝑛</m:t>
                              </m:r>
                            </m:e>
                            <m:sub>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 </m:t>
                          </m:r>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𝑛</m:t>
                              </m:r>
                            </m:e>
                            <m:sub>
                              <m:r>
                                <a:rPr lang="en-US" b="0" i="1" smtClean="0">
                                  <a:solidFill>
                                    <a:schemeClr val="tx1"/>
                                  </a:solidFill>
                                  <a:latin typeface="Cambria Math" panose="02040503050406030204" pitchFamily="18" charset="0"/>
                                </a:rPr>
                                <m:t>2</m:t>
                              </m:r>
                            </m:sub>
                          </m:sSub>
                        </m:e>
                      </m:d>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𝜏</m:t>
                          </m:r>
                        </m:e>
                        <m:sub>
                          <m:r>
                            <a:rPr lang="en-US" i="1">
                              <a:solidFill>
                                <a:schemeClr val="tx1"/>
                              </a:solidFill>
                              <a:latin typeface="Cambria Math" panose="02040503050406030204" pitchFamily="18" charset="0"/>
                            </a:rPr>
                            <m:t>𝑁𝑁</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𝑛</m:t>
                              </m:r>
                            </m:e>
                            <m:sub>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𝑎</m:t>
                          </m:r>
                        </m:e>
                      </m:d>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𝜏</m:t>
                          </m:r>
                        </m:e>
                        <m:sub>
                          <m:r>
                            <a:rPr lang="en-US" i="1">
                              <a:solidFill>
                                <a:schemeClr val="tx1"/>
                              </a:solidFill>
                              <a:latin typeface="Cambria Math" panose="02040503050406030204" pitchFamily="18" charset="0"/>
                            </a:rPr>
                            <m:t>𝑁𝑁</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𝑛</m:t>
                              </m:r>
                            </m:e>
                            <m:sub>
                              <m:r>
                                <a:rPr lang="en-US" i="1">
                                  <a:solidFill>
                                    <a:schemeClr val="tx1"/>
                                  </a:solidFill>
                                  <a:latin typeface="Cambria Math" panose="02040503050406030204" pitchFamily="18" charset="0"/>
                                </a:rPr>
                                <m:t>2</m:t>
                              </m:r>
                            </m:sub>
                          </m:sSub>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𝑎</m:t>
                          </m:r>
                        </m:e>
                      </m:d>
                    </m:oMath>
                  </m:oMathPara>
                </a14:m>
                <a:endParaRPr lang="en-US" b="0" i="1" dirty="0">
                  <a:solidFill>
                    <a:schemeClr val="tx1"/>
                  </a:solidFill>
                  <a:latin typeface="Cambria Math" panose="02040503050406030204" pitchFamily="18" charset="0"/>
                </a:endParaRPr>
              </a:p>
              <a:p>
                <a:pPr marL="0" indent="0" algn="ctr">
                  <a:buNone/>
                </a:pPr>
                <a14:m>
                  <m:oMath xmlns:m="http://schemas.openxmlformats.org/officeDocument/2006/math">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ea typeface="Cambria Math" panose="02040503050406030204" pitchFamily="18" charset="0"/>
                      </a:rPr>
                      <m:t>∅</m:t>
                    </m:r>
                    <m:d>
                      <m:dPr>
                        <m:ctrlPr>
                          <a:rPr lang="en-US" i="1">
                            <a:solidFill>
                              <a:schemeClr val="tx1"/>
                            </a:solidFill>
                            <a:latin typeface="Cambria Math" panose="02040503050406030204" pitchFamily="18" charset="0"/>
                          </a:rPr>
                        </m:ctrlPr>
                      </m:dPr>
                      <m:e>
                        <m:sSubSup>
                          <m:sSubSupPr>
                            <m:ctrlPr>
                              <a:rPr lang="en-US" i="1" smtClean="0">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𝑛</m:t>
                            </m:r>
                          </m:e>
                          <m:sub>
                            <m:r>
                              <a:rPr lang="en-US" b="0" i="1" smtClean="0">
                                <a:solidFill>
                                  <a:schemeClr val="tx1"/>
                                </a:solidFill>
                                <a:latin typeface="Cambria Math" panose="02040503050406030204" pitchFamily="18" charset="0"/>
                              </a:rPr>
                              <m:t>1</m:t>
                            </m:r>
                          </m:sub>
                          <m:sup>
                            <m:r>
                              <a:rPr lang="en-US" b="0" i="1" smtClean="0">
                                <a:solidFill>
                                  <a:schemeClr val="tx1"/>
                                </a:solidFill>
                                <a:latin typeface="Cambria Math" panose="02040503050406030204" pitchFamily="18" charset="0"/>
                              </a:rPr>
                              <m:t>∗</m:t>
                            </m:r>
                          </m:sup>
                        </m:sSubSup>
                        <m:r>
                          <a:rPr lang="en-US" i="1">
                            <a:solidFill>
                              <a:schemeClr val="tx1"/>
                            </a:solidFill>
                            <a:latin typeface="Cambria Math" panose="02040503050406030204" pitchFamily="18" charset="0"/>
                          </a:rPr>
                          <m:t>, </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𝑛</m:t>
                            </m:r>
                          </m:e>
                          <m:sub>
                            <m:r>
                              <a:rPr lang="en-US" b="0" i="1" smtClean="0">
                                <a:solidFill>
                                  <a:schemeClr val="tx1"/>
                                </a:solidFill>
                                <a:latin typeface="Cambria Math" panose="02040503050406030204" pitchFamily="18" charset="0"/>
                              </a:rPr>
                              <m:t>1</m:t>
                            </m:r>
                          </m:sub>
                        </m:sSub>
                      </m:e>
                    </m:d>
                  </m:oMath>
                </a14:m>
                <a:r>
                  <a:rPr lang="en-US" dirty="0">
                    <a:solidFill>
                      <a:schemeClr val="tx1"/>
                    </a:solidFill>
                  </a:rPr>
                  <a:t> + </a:t>
                </a:r>
                <a14:m>
                  <m:oMath xmlns:m="http://schemas.openxmlformats.org/officeDocument/2006/math">
                    <m:r>
                      <a:rPr lang="en-US" i="1">
                        <a:solidFill>
                          <a:schemeClr val="tx1"/>
                        </a:solidFill>
                        <a:latin typeface="Cambria Math" panose="02040503050406030204" pitchFamily="18" charset="0"/>
                        <a:ea typeface="Cambria Math" panose="02040503050406030204" pitchFamily="18" charset="0"/>
                      </a:rPr>
                      <m:t>∅</m:t>
                    </m:r>
                    <m:d>
                      <m:dPr>
                        <m:ctrlPr>
                          <a:rPr lang="en-US" i="1">
                            <a:solidFill>
                              <a:schemeClr val="tx1"/>
                            </a:solidFill>
                            <a:latin typeface="Cambria Math" panose="02040503050406030204" pitchFamily="18" charset="0"/>
                          </a:rPr>
                        </m:ctrlPr>
                      </m:dPr>
                      <m:e>
                        <m:sSubSup>
                          <m:sSubSupPr>
                            <m:ctrlPr>
                              <a:rPr lang="en-US"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𝑛</m:t>
                            </m:r>
                          </m:e>
                          <m:sub>
                            <m:r>
                              <a:rPr lang="en-US" b="0" i="1" smtClean="0">
                                <a:solidFill>
                                  <a:schemeClr val="tx1"/>
                                </a:solidFill>
                                <a:latin typeface="Cambria Math" panose="02040503050406030204" pitchFamily="18" charset="0"/>
                              </a:rPr>
                              <m:t>2</m:t>
                            </m:r>
                          </m:sub>
                          <m:sup>
                            <m:r>
                              <a:rPr lang="en-US" i="1">
                                <a:solidFill>
                                  <a:schemeClr val="tx1"/>
                                </a:solidFill>
                                <a:latin typeface="Cambria Math" panose="02040503050406030204" pitchFamily="18" charset="0"/>
                              </a:rPr>
                              <m:t>∗</m:t>
                            </m:r>
                          </m:sup>
                        </m:sSubSup>
                        <m:r>
                          <a:rPr lang="en-US" i="1">
                            <a:solidFill>
                              <a:schemeClr val="tx1"/>
                            </a:solidFill>
                            <a:latin typeface="Cambria Math" panose="02040503050406030204" pitchFamily="18" charset="0"/>
                          </a:rPr>
                          <m:t>, </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𝑛</m:t>
                            </m:r>
                          </m:e>
                          <m:sub>
                            <m:r>
                              <a:rPr lang="en-US" i="1">
                                <a:solidFill>
                                  <a:schemeClr val="tx1"/>
                                </a:solidFill>
                                <a:latin typeface="Cambria Math" panose="02040503050406030204" pitchFamily="18" charset="0"/>
                              </a:rPr>
                              <m:t>2</m:t>
                            </m:r>
                          </m:sub>
                        </m:sSub>
                      </m:e>
                    </m:d>
                  </m:oMath>
                </a14:m>
                <a:r>
                  <a:rPr lang="en-US" dirty="0">
                    <a:solidFill>
                      <a:schemeClr val="tx1"/>
                    </a:solidFill>
                  </a:rPr>
                  <a:t> + </a:t>
                </a:r>
                <a14:m>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d>
                      <m:dPr>
                        <m:ctrlPr>
                          <a:rPr lang="en-US" i="1">
                            <a:solidFill>
                              <a:schemeClr val="tx1"/>
                            </a:solidFill>
                            <a:latin typeface="Cambria Math" panose="02040503050406030204" pitchFamily="18" charset="0"/>
                          </a:rPr>
                        </m:ctrlPr>
                      </m:dPr>
                      <m:e>
                        <m:sSup>
                          <m:sSupPr>
                            <m:ctrlPr>
                              <a:rPr lang="en-US"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𝑎</m:t>
                            </m:r>
                          </m:e>
                          <m:sup>
                            <m:r>
                              <a:rPr lang="en-US" b="0" i="1" smtClean="0">
                                <a:solidFill>
                                  <a:schemeClr val="tx1"/>
                                </a:solidFill>
                                <a:latin typeface="Cambria Math" panose="02040503050406030204" pitchFamily="18" charset="0"/>
                              </a:rPr>
                              <m:t>∗</m:t>
                            </m:r>
                          </m:sup>
                        </m:sSup>
                        <m:r>
                          <a:rPr lang="en-US" b="0" i="1"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𝑎</m:t>
                        </m:r>
                      </m:e>
                    </m:d>
                  </m:oMath>
                </a14:m>
                <a:endParaRPr lang="en-US" b="0" dirty="0">
                  <a:solidFill>
                    <a:schemeClr val="tx1"/>
                  </a:solidFill>
                </a:endParaRPr>
              </a:p>
              <a:p>
                <a:pPr marL="0" indent="0" algn="ctr">
                  <a:buNone/>
                </a:pPr>
                <a:endParaRPr lang="en-US" b="0" dirty="0">
                  <a:solidFill>
                    <a:schemeClr val="tx1"/>
                  </a:solidFill>
                </a:endParaRPr>
              </a:p>
              <a:p>
                <a:pPr marL="0" indent="0" algn="ctr">
                  <a:buNone/>
                </a:pPr>
                <a14:m>
                  <m:oMathPara xmlns:m="http://schemas.openxmlformats.org/officeDocument/2006/math">
                    <m:oMathParaPr>
                      <m:jc m:val="center"/>
                    </m:oMathParaPr>
                    <m:oMath xmlns:m="http://schemas.openxmlformats.org/officeDocument/2006/math">
                      <m:r>
                        <a:rPr lang="en-US" sz="2000" i="1">
                          <a:solidFill>
                            <a:schemeClr val="accent1"/>
                          </a:solidFill>
                          <a:latin typeface="Cambria Math" panose="02040503050406030204" pitchFamily="18" charset="0"/>
                        </a:rPr>
                        <m:t>𝑠𝑐𝑜𝑟𝑒</m:t>
                      </m:r>
                      <m:d>
                        <m:dPr>
                          <m:ctrlPr>
                            <a:rPr lang="en-US" sz="2000" i="1">
                              <a:solidFill>
                                <a:schemeClr val="accent1"/>
                              </a:solidFill>
                              <a:latin typeface="Cambria Math" panose="02040503050406030204" pitchFamily="18" charset="0"/>
                            </a:rPr>
                          </m:ctrlPr>
                        </m:dPr>
                        <m:e>
                          <m:r>
                            <m:rPr>
                              <m:nor/>
                            </m:rPr>
                            <a:rPr lang="en-US" sz="2000" dirty="0">
                              <a:solidFill>
                                <a:schemeClr val="accent1"/>
                              </a:solidFill>
                            </a:rPr>
                            <m:t>steel</m:t>
                          </m:r>
                          <m:r>
                            <m:rPr>
                              <m:nor/>
                            </m:rPr>
                            <a:rPr lang="en-US" sz="2000" dirty="0">
                              <a:solidFill>
                                <a:schemeClr val="accent1"/>
                              </a:solidFill>
                            </a:rPr>
                            <m:t>−2</m:t>
                          </m:r>
                          <m:r>
                            <a:rPr lang="en-US" sz="2000" i="1">
                              <a:solidFill>
                                <a:schemeClr val="accent1"/>
                              </a:solidFill>
                              <a:latin typeface="Cambria Math" panose="02040503050406030204" pitchFamily="18" charset="0"/>
                            </a:rPr>
                            <m:t>,</m:t>
                          </m:r>
                          <m:r>
                            <m:rPr>
                              <m:nor/>
                            </m:rPr>
                            <a:rPr lang="en-US" sz="2000" dirty="0">
                              <a:solidFill>
                                <a:schemeClr val="accent1"/>
                              </a:solidFill>
                            </a:rPr>
                            <m:t>sharper</m:t>
                          </m:r>
                          <m:r>
                            <m:rPr>
                              <m:nor/>
                            </m:rPr>
                            <a:rPr lang="en-US" sz="2000" dirty="0">
                              <a:solidFill>
                                <a:schemeClr val="accent1"/>
                              </a:solidFill>
                            </a:rPr>
                            <m:t>−2</m:t>
                          </m:r>
                          <m:r>
                            <a:rPr lang="en-US" sz="2000" i="1">
                              <a:solidFill>
                                <a:schemeClr val="accent1"/>
                              </a:solidFill>
                              <a:latin typeface="Cambria Math" panose="02040503050406030204" pitchFamily="18" charset="0"/>
                            </a:rPr>
                            <m:t>,</m:t>
                          </m:r>
                          <m:r>
                            <m:rPr>
                              <m:nor/>
                            </m:rPr>
                            <a:rPr lang="en-US" sz="2000" dirty="0">
                              <a:solidFill>
                                <a:schemeClr val="accent1"/>
                              </a:solidFill>
                            </a:rPr>
                            <m:t>wood</m:t>
                          </m:r>
                          <m:r>
                            <m:rPr>
                              <m:nor/>
                            </m:rPr>
                            <a:rPr lang="en-US" sz="2000" dirty="0">
                              <a:solidFill>
                                <a:schemeClr val="accent1"/>
                              </a:solidFill>
                            </a:rPr>
                            <m:t>−1</m:t>
                          </m:r>
                        </m:e>
                      </m:d>
                      <m:r>
                        <a:rPr lang="en-US" sz="2000" i="1">
                          <a:solidFill>
                            <a:schemeClr val="accent1"/>
                          </a:solidFill>
                          <a:latin typeface="Cambria Math" panose="02040503050406030204" pitchFamily="18" charset="0"/>
                        </a:rPr>
                        <m:t>=</m:t>
                      </m:r>
                      <m:sSub>
                        <m:sSubPr>
                          <m:ctrlPr>
                            <a:rPr lang="en-US" sz="2000" i="1" smtClean="0">
                              <a:solidFill>
                                <a:schemeClr val="accent1"/>
                              </a:solidFill>
                              <a:latin typeface="Cambria Math" panose="02040503050406030204" pitchFamily="18" charset="0"/>
                            </a:rPr>
                          </m:ctrlPr>
                        </m:sSubPr>
                        <m:e>
                          <m:r>
                            <a:rPr lang="en-US" sz="2000" i="1">
                              <a:solidFill>
                                <a:schemeClr val="accent1"/>
                              </a:solidFill>
                              <a:latin typeface="Cambria Math" panose="02040503050406030204" pitchFamily="18" charset="0"/>
                              <a:ea typeface="Cambria Math" panose="02040503050406030204" pitchFamily="18" charset="0"/>
                            </a:rPr>
                            <m:t>𝜏</m:t>
                          </m:r>
                        </m:e>
                        <m:sub>
                          <m:r>
                            <a:rPr lang="en-US" sz="2000" i="1" smtClean="0">
                              <a:solidFill>
                                <a:schemeClr val="accent1"/>
                              </a:solidFill>
                              <a:latin typeface="Cambria Math" panose="02040503050406030204" pitchFamily="18" charset="0"/>
                            </a:rPr>
                            <m:t>𝑁𝑁</m:t>
                          </m:r>
                        </m:sub>
                      </m:sSub>
                      <m:d>
                        <m:dPr>
                          <m:ctrlPr>
                            <a:rPr lang="en-US" sz="2000" i="1">
                              <a:solidFill>
                                <a:schemeClr val="accent1"/>
                              </a:solidFill>
                              <a:latin typeface="Cambria Math" panose="02040503050406030204" pitchFamily="18" charset="0"/>
                            </a:rPr>
                          </m:ctrlPr>
                        </m:dPr>
                        <m:e>
                          <m:r>
                            <m:rPr>
                              <m:nor/>
                            </m:rPr>
                            <a:rPr lang="en-US" sz="2000" dirty="0">
                              <a:solidFill>
                                <a:schemeClr val="accent1"/>
                              </a:solidFill>
                            </a:rPr>
                            <m:t>steel</m:t>
                          </m:r>
                          <m:r>
                            <m:rPr>
                              <m:nor/>
                            </m:rPr>
                            <a:rPr lang="en-US" sz="2000" dirty="0">
                              <a:solidFill>
                                <a:schemeClr val="accent1"/>
                              </a:solidFill>
                            </a:rPr>
                            <m:t>−2</m:t>
                          </m:r>
                          <m:r>
                            <a:rPr lang="en-US" sz="2000" i="1">
                              <a:solidFill>
                                <a:schemeClr val="accent1"/>
                              </a:solidFill>
                              <a:latin typeface="Cambria Math" panose="02040503050406030204" pitchFamily="18" charset="0"/>
                            </a:rPr>
                            <m:t>,</m:t>
                          </m:r>
                          <m:r>
                            <m:rPr>
                              <m:nor/>
                            </m:rPr>
                            <a:rPr lang="en-US" sz="2000" dirty="0">
                              <a:solidFill>
                                <a:schemeClr val="accent1"/>
                              </a:solidFill>
                            </a:rPr>
                            <m:t>wood</m:t>
                          </m:r>
                          <m:r>
                            <m:rPr>
                              <m:nor/>
                            </m:rPr>
                            <a:rPr lang="en-US" sz="2000" dirty="0">
                              <a:solidFill>
                                <a:schemeClr val="accent1"/>
                              </a:solidFill>
                            </a:rPr>
                            <m:t>−1</m:t>
                          </m:r>
                        </m:e>
                      </m:d>
                      <m:r>
                        <a:rPr lang="en-US" sz="2000" i="1">
                          <a:solidFill>
                            <a:schemeClr val="accent1"/>
                          </a:solidFill>
                          <a:latin typeface="Cambria Math" panose="02040503050406030204" pitchFamily="18" charset="0"/>
                        </a:rPr>
                        <m:t>+</m:t>
                      </m:r>
                      <m:sSub>
                        <m:sSubPr>
                          <m:ctrlPr>
                            <a:rPr lang="en-US" sz="2000" i="1">
                              <a:solidFill>
                                <a:schemeClr val="accent1"/>
                              </a:solidFill>
                              <a:latin typeface="Cambria Math" panose="02040503050406030204" pitchFamily="18" charset="0"/>
                            </a:rPr>
                          </m:ctrlPr>
                        </m:sSubPr>
                        <m:e>
                          <m:r>
                            <a:rPr lang="en-US" sz="2000" i="1">
                              <a:solidFill>
                                <a:schemeClr val="accent1"/>
                              </a:solidFill>
                              <a:latin typeface="Cambria Math" panose="02040503050406030204" pitchFamily="18" charset="0"/>
                              <a:ea typeface="Cambria Math" panose="02040503050406030204" pitchFamily="18" charset="0"/>
                            </a:rPr>
                            <m:t>𝜏</m:t>
                          </m:r>
                        </m:e>
                        <m:sub>
                          <m:r>
                            <a:rPr lang="en-US" sz="2000" i="1">
                              <a:solidFill>
                                <a:schemeClr val="accent1"/>
                              </a:solidFill>
                              <a:latin typeface="Cambria Math" panose="02040503050406030204" pitchFamily="18" charset="0"/>
                            </a:rPr>
                            <m:t>𝑁𝑁</m:t>
                          </m:r>
                        </m:sub>
                      </m:sSub>
                      <m:d>
                        <m:dPr>
                          <m:ctrlPr>
                            <a:rPr lang="en-US" sz="2000" i="1">
                              <a:solidFill>
                                <a:schemeClr val="accent1"/>
                              </a:solidFill>
                              <a:latin typeface="Cambria Math" panose="02040503050406030204" pitchFamily="18" charset="0"/>
                            </a:rPr>
                          </m:ctrlPr>
                        </m:dPr>
                        <m:e>
                          <m:r>
                            <m:rPr>
                              <m:nor/>
                            </m:rPr>
                            <a:rPr lang="en-US" sz="2000" dirty="0">
                              <a:solidFill>
                                <a:schemeClr val="accent1"/>
                              </a:solidFill>
                            </a:rPr>
                            <m:t>steel</m:t>
                          </m:r>
                          <m:r>
                            <m:rPr>
                              <m:nor/>
                            </m:rPr>
                            <a:rPr lang="en-US" sz="2000" dirty="0">
                              <a:solidFill>
                                <a:schemeClr val="accent1"/>
                              </a:solidFill>
                            </a:rPr>
                            <m:t>−2</m:t>
                          </m:r>
                          <m:r>
                            <a:rPr lang="en-US" sz="2000" i="1">
                              <a:solidFill>
                                <a:schemeClr val="accent1"/>
                              </a:solidFill>
                              <a:latin typeface="Cambria Math" panose="02040503050406030204" pitchFamily="18" charset="0"/>
                            </a:rPr>
                            <m:t>,</m:t>
                          </m:r>
                          <m:r>
                            <m:rPr>
                              <m:nor/>
                            </m:rPr>
                            <a:rPr lang="en-US" sz="2000" dirty="0">
                              <a:solidFill>
                                <a:schemeClr val="accent1"/>
                              </a:solidFill>
                            </a:rPr>
                            <m:t>sh</m:t>
                          </m:r>
                          <m:r>
                            <m:rPr>
                              <m:nor/>
                            </m:rPr>
                            <a:rPr lang="en-US" sz="2000" dirty="0" smtClean="0">
                              <a:solidFill>
                                <a:schemeClr val="accent1"/>
                              </a:solidFill>
                            </a:rPr>
                            <m:t>arper</m:t>
                          </m:r>
                          <m:r>
                            <m:rPr>
                              <m:nor/>
                            </m:rPr>
                            <a:rPr lang="en-US" sz="2000" dirty="0" smtClean="0">
                              <a:solidFill>
                                <a:schemeClr val="accent1"/>
                              </a:solidFill>
                            </a:rPr>
                            <m:t>−2</m:t>
                          </m:r>
                        </m:e>
                      </m:d>
                      <m:r>
                        <a:rPr lang="en-US" sz="2000" i="1">
                          <a:solidFill>
                            <a:schemeClr val="accent1"/>
                          </a:solidFill>
                          <a:latin typeface="Cambria Math" panose="02040503050406030204" pitchFamily="18" charset="0"/>
                        </a:rPr>
                        <m:t>+</m:t>
                      </m:r>
                      <m:sSub>
                        <m:sSubPr>
                          <m:ctrlPr>
                            <a:rPr lang="en-US" sz="2000" i="1">
                              <a:solidFill>
                                <a:schemeClr val="accent1"/>
                              </a:solidFill>
                              <a:latin typeface="Cambria Math" panose="02040503050406030204" pitchFamily="18" charset="0"/>
                            </a:rPr>
                          </m:ctrlPr>
                        </m:sSubPr>
                        <m:e>
                          <m:r>
                            <a:rPr lang="en-US" sz="2000" i="1">
                              <a:solidFill>
                                <a:schemeClr val="accent1"/>
                              </a:solidFill>
                              <a:latin typeface="Cambria Math" panose="02040503050406030204" pitchFamily="18" charset="0"/>
                              <a:ea typeface="Cambria Math" panose="02040503050406030204" pitchFamily="18" charset="0"/>
                            </a:rPr>
                            <m:t>𝜏</m:t>
                          </m:r>
                        </m:e>
                        <m:sub>
                          <m:r>
                            <a:rPr lang="en-US" sz="2000" i="1">
                              <a:solidFill>
                                <a:schemeClr val="accent1"/>
                              </a:solidFill>
                              <a:latin typeface="Cambria Math" panose="02040503050406030204" pitchFamily="18" charset="0"/>
                            </a:rPr>
                            <m:t>𝑁𝑁</m:t>
                          </m:r>
                        </m:sub>
                      </m:sSub>
                      <m:d>
                        <m:dPr>
                          <m:ctrlPr>
                            <a:rPr lang="en-US" sz="2000" b="0" i="1" smtClean="0">
                              <a:solidFill>
                                <a:schemeClr val="accent1"/>
                              </a:solidFill>
                              <a:latin typeface="Cambria Math" panose="02040503050406030204" pitchFamily="18" charset="0"/>
                            </a:rPr>
                          </m:ctrlPr>
                        </m:dPr>
                        <m:e>
                          <m:r>
                            <m:rPr>
                              <m:nor/>
                            </m:rPr>
                            <a:rPr lang="en-US" sz="2000" dirty="0">
                              <a:solidFill>
                                <a:schemeClr val="accent1"/>
                              </a:solidFill>
                            </a:rPr>
                            <m:t>wood</m:t>
                          </m:r>
                          <m:r>
                            <m:rPr>
                              <m:nor/>
                            </m:rPr>
                            <a:rPr lang="en-US" sz="2000" dirty="0">
                              <a:solidFill>
                                <a:schemeClr val="accent1"/>
                              </a:solidFill>
                            </a:rPr>
                            <m:t>−1</m:t>
                          </m:r>
                          <m:r>
                            <a:rPr lang="en-US" sz="2000" i="1">
                              <a:solidFill>
                                <a:schemeClr val="accent1"/>
                              </a:solidFill>
                              <a:latin typeface="Cambria Math" panose="02040503050406030204" pitchFamily="18" charset="0"/>
                            </a:rPr>
                            <m:t>,</m:t>
                          </m:r>
                          <m:r>
                            <m:rPr>
                              <m:nor/>
                            </m:rPr>
                            <a:rPr lang="en-US" sz="2000" dirty="0">
                              <a:solidFill>
                                <a:schemeClr val="accent1"/>
                              </a:solidFill>
                            </a:rPr>
                            <m:t>sharper</m:t>
                          </m:r>
                          <m:r>
                            <m:rPr>
                              <m:nor/>
                            </m:rPr>
                            <a:rPr lang="en-US" sz="2000" dirty="0">
                              <a:solidFill>
                                <a:schemeClr val="accent1"/>
                              </a:solidFill>
                            </a:rPr>
                            <m:t>−2</m:t>
                          </m:r>
                        </m:e>
                      </m:d>
                    </m:oMath>
                  </m:oMathPara>
                </a14:m>
                <a:endParaRPr lang="en-US" sz="2000" b="0" i="1" dirty="0">
                  <a:solidFill>
                    <a:schemeClr val="accent1"/>
                  </a:solidFill>
                  <a:latin typeface="Cambria Math" panose="02040503050406030204" pitchFamily="18" charset="0"/>
                </a:endParaRPr>
              </a:p>
              <a:p>
                <a:pPr marL="0" indent="0" algn="ctr">
                  <a:buNone/>
                </a:pPr>
                <a14:m>
                  <m:oMath xmlns:m="http://schemas.openxmlformats.org/officeDocument/2006/math">
                    <m:r>
                      <a:rPr lang="en-US" sz="2000" i="1">
                        <a:solidFill>
                          <a:schemeClr val="accent1"/>
                        </a:solidFill>
                        <a:latin typeface="Cambria Math" panose="02040503050406030204" pitchFamily="18" charset="0"/>
                      </a:rPr>
                      <m:t>+</m:t>
                    </m:r>
                    <m:r>
                      <a:rPr lang="en-US" sz="2000" b="0" i="1" smtClean="0">
                        <a:solidFill>
                          <a:schemeClr val="accent1"/>
                        </a:solidFill>
                        <a:latin typeface="Cambria Math" panose="02040503050406030204" pitchFamily="18" charset="0"/>
                      </a:rPr>
                      <m:t> </m:t>
                    </m:r>
                    <m:f>
                      <m:fPr>
                        <m:ctrlPr>
                          <a:rPr lang="en-US" sz="2000" b="0" i="1" smtClean="0">
                            <a:solidFill>
                              <a:schemeClr val="accent1"/>
                            </a:solidFill>
                            <a:latin typeface="Cambria Math" panose="02040503050406030204" pitchFamily="18" charset="0"/>
                          </a:rPr>
                        </m:ctrlPr>
                      </m:fPr>
                      <m:num>
                        <m:r>
                          <a:rPr lang="en-US" sz="2000" b="0" i="1" smtClean="0">
                            <a:solidFill>
                              <a:schemeClr val="accent1"/>
                            </a:solidFill>
                            <a:latin typeface="Cambria Math" panose="02040503050406030204" pitchFamily="18" charset="0"/>
                          </a:rPr>
                          <m:t>1</m:t>
                        </m:r>
                      </m:num>
                      <m:den>
                        <m:r>
                          <a:rPr lang="en-US" sz="2000" b="0" i="1" smtClean="0">
                            <a:solidFill>
                              <a:schemeClr val="accent1"/>
                            </a:solidFill>
                            <a:latin typeface="Cambria Math" panose="02040503050406030204" pitchFamily="18" charset="0"/>
                          </a:rPr>
                          <m:t>(1+2)</m:t>
                        </m:r>
                      </m:den>
                    </m:f>
                    <m:r>
                      <a:rPr lang="en-US" sz="2000" i="1">
                        <a:solidFill>
                          <a:schemeClr val="accent1"/>
                        </a:solidFill>
                        <a:latin typeface="Cambria Math" panose="02040503050406030204" pitchFamily="18" charset="0"/>
                      </a:rPr>
                      <m:t> </m:t>
                    </m:r>
                  </m:oMath>
                </a14:m>
                <a:r>
                  <a:rPr lang="en-US" sz="2000" dirty="0">
                    <a:solidFill>
                      <a:schemeClr val="accent1"/>
                    </a:solidFill>
                  </a:rPr>
                  <a:t>+</a:t>
                </a:r>
                <a14:m>
                  <m:oMath xmlns:m="http://schemas.openxmlformats.org/officeDocument/2006/math">
                    <m:f>
                      <m:fPr>
                        <m:ctrlPr>
                          <a:rPr lang="en-US" sz="2000" i="1">
                            <a:solidFill>
                              <a:schemeClr val="accent1"/>
                            </a:solidFill>
                            <a:latin typeface="Cambria Math" panose="02040503050406030204" pitchFamily="18" charset="0"/>
                          </a:rPr>
                        </m:ctrlPr>
                      </m:fPr>
                      <m:num>
                        <m:r>
                          <a:rPr lang="en-US" sz="2000" i="1">
                            <a:solidFill>
                              <a:schemeClr val="accent1"/>
                            </a:solidFill>
                            <a:latin typeface="Cambria Math" panose="02040503050406030204" pitchFamily="18" charset="0"/>
                          </a:rPr>
                          <m:t>1</m:t>
                        </m:r>
                      </m:num>
                      <m:den>
                        <m:r>
                          <a:rPr lang="en-US" sz="2000" b="0" i="1" smtClean="0">
                            <a:solidFill>
                              <a:schemeClr val="accent1"/>
                            </a:solidFill>
                            <a:latin typeface="Cambria Math" panose="02040503050406030204" pitchFamily="18" charset="0"/>
                          </a:rPr>
                          <m:t>(</m:t>
                        </m:r>
                        <m:r>
                          <a:rPr lang="en-US" sz="2000" i="1">
                            <a:solidFill>
                              <a:schemeClr val="accent1"/>
                            </a:solidFill>
                            <a:latin typeface="Cambria Math" panose="02040503050406030204" pitchFamily="18" charset="0"/>
                          </a:rPr>
                          <m:t>1+</m:t>
                        </m:r>
                        <m:r>
                          <a:rPr lang="en-US" sz="2000" b="0" i="1" smtClean="0">
                            <a:solidFill>
                              <a:schemeClr val="accent1"/>
                            </a:solidFill>
                            <a:latin typeface="Cambria Math" panose="02040503050406030204" pitchFamily="18" charset="0"/>
                          </a:rPr>
                          <m:t>1)</m:t>
                        </m:r>
                      </m:den>
                    </m:f>
                  </m:oMath>
                </a14:m>
                <a:r>
                  <a:rPr lang="en-US" sz="2000" dirty="0">
                    <a:solidFill>
                      <a:schemeClr val="accent1"/>
                    </a:solidFill>
                  </a:rPr>
                  <a:t>+</a:t>
                </a:r>
                <a14:m>
                  <m:oMath xmlns:m="http://schemas.openxmlformats.org/officeDocument/2006/math">
                    <m:f>
                      <m:fPr>
                        <m:ctrlPr>
                          <a:rPr lang="en-US" sz="2000" i="1">
                            <a:solidFill>
                              <a:schemeClr val="accent1"/>
                            </a:solidFill>
                            <a:latin typeface="Cambria Math" panose="02040503050406030204" pitchFamily="18" charset="0"/>
                          </a:rPr>
                        </m:ctrlPr>
                      </m:fPr>
                      <m:num>
                        <m:r>
                          <a:rPr lang="en-US" sz="2000" i="1">
                            <a:solidFill>
                              <a:schemeClr val="accent1"/>
                            </a:solidFill>
                            <a:latin typeface="Cambria Math" panose="02040503050406030204" pitchFamily="18" charset="0"/>
                          </a:rPr>
                          <m:t>1</m:t>
                        </m:r>
                      </m:num>
                      <m:den>
                        <m:r>
                          <a:rPr lang="en-US" sz="2000" b="0" i="1" smtClean="0">
                            <a:solidFill>
                              <a:schemeClr val="accent1"/>
                            </a:solidFill>
                            <a:latin typeface="Cambria Math" panose="02040503050406030204" pitchFamily="18" charset="0"/>
                          </a:rPr>
                          <m:t>(</m:t>
                        </m:r>
                        <m:r>
                          <a:rPr lang="en-US" sz="2000" i="1">
                            <a:solidFill>
                              <a:schemeClr val="accent1"/>
                            </a:solidFill>
                            <a:latin typeface="Cambria Math" panose="02040503050406030204" pitchFamily="18" charset="0"/>
                          </a:rPr>
                          <m:t>1+2</m:t>
                        </m:r>
                        <m:r>
                          <a:rPr lang="en-US" sz="2000" b="0" i="1" smtClean="0">
                            <a:solidFill>
                              <a:schemeClr val="accent1"/>
                            </a:solidFill>
                            <a:latin typeface="Cambria Math" panose="02040503050406030204" pitchFamily="18" charset="0"/>
                          </a:rPr>
                          <m:t>)</m:t>
                        </m:r>
                      </m:den>
                    </m:f>
                  </m:oMath>
                </a14:m>
                <a:endParaRPr lang="en-US" sz="2000" b="0" dirty="0">
                  <a:solidFill>
                    <a:schemeClr val="accent1"/>
                  </a:solidFill>
                </a:endParaRPr>
              </a:p>
            </p:txBody>
          </p:sp>
        </mc:Choice>
        <mc:Fallback>
          <p:sp>
            <p:nvSpPr>
              <p:cNvPr id="4" name="Content Placeholder 3">
                <a:extLst>
                  <a:ext uri="{FF2B5EF4-FFF2-40B4-BE49-F238E27FC236}">
                    <a16:creationId xmlns:a16="http://schemas.microsoft.com/office/drawing/2014/main" id="{4E874F37-5AB1-4A4C-85E0-C5C993999686}"/>
                  </a:ext>
                </a:extLst>
              </p:cNvPr>
              <p:cNvSpPr>
                <a:spLocks noGrp="1" noRot="1" noChangeAspect="1" noMove="1" noResize="1" noEditPoints="1" noAdjustHandles="1" noChangeArrowheads="1" noChangeShapeType="1" noTextEdit="1"/>
              </p:cNvSpPr>
              <p:nvPr>
                <p:ph sz="half" idx="1"/>
              </p:nvPr>
            </p:nvSpPr>
            <p:spPr>
              <a:xfrm>
                <a:off x="202142" y="744951"/>
                <a:ext cx="8605682" cy="4143605"/>
              </a:xfrm>
              <a:blipFill>
                <a:blip r:embed="rId3"/>
                <a:stretch>
                  <a:fillRect l="-921" t="-2059"/>
                </a:stretch>
              </a:blipFill>
            </p:spPr>
            <p:txBody>
              <a:bodyPr/>
              <a:lstStyle/>
              <a:p>
                <a:r>
                  <a:rPr lang="en-US">
                    <a:noFill/>
                  </a:rPr>
                  <a:t> </a:t>
                </a:r>
              </a:p>
            </p:txBody>
          </p:sp>
        </mc:Fallback>
      </mc:AlternateContent>
      <p:sp>
        <p:nvSpPr>
          <p:cNvPr id="7" name="Arrow: Right 6">
            <a:extLst>
              <a:ext uri="{FF2B5EF4-FFF2-40B4-BE49-F238E27FC236}">
                <a16:creationId xmlns:a16="http://schemas.microsoft.com/office/drawing/2014/main" id="{AAF5E391-296B-4514-86F0-6D688F19A0A9}"/>
              </a:ext>
            </a:extLst>
          </p:cNvPr>
          <p:cNvSpPr/>
          <p:nvPr/>
        </p:nvSpPr>
        <p:spPr>
          <a:xfrm>
            <a:off x="66502" y="2058186"/>
            <a:ext cx="2031673" cy="860613"/>
          </a:xfrm>
          <a:prstGeom prst="righ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Internal Coherence (Taxonomic relatedness)</a:t>
            </a:r>
          </a:p>
        </p:txBody>
      </p:sp>
      <mc:AlternateContent xmlns:mc="http://schemas.openxmlformats.org/markup-compatibility/2006" xmlns:a14="http://schemas.microsoft.com/office/drawing/2010/main">
        <mc:Choice Requires="a14">
          <p:sp>
            <p:nvSpPr>
              <p:cNvPr id="8" name="Arrow: Left 7">
                <a:extLst>
                  <a:ext uri="{FF2B5EF4-FFF2-40B4-BE49-F238E27FC236}">
                    <a16:creationId xmlns:a16="http://schemas.microsoft.com/office/drawing/2014/main" id="{395AD88B-7D5D-427D-AF11-DAD01B246439}"/>
                  </a:ext>
                </a:extLst>
              </p:cNvPr>
              <p:cNvSpPr/>
              <p:nvPr/>
            </p:nvSpPr>
            <p:spPr>
              <a:xfrm>
                <a:off x="6696761" y="2468729"/>
                <a:ext cx="2312768" cy="860612"/>
              </a:xfrm>
              <a:prstGeom prst="lef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1200" b="0" i="1" smtClean="0">
                          <a:ln w="0"/>
                          <a:solidFill>
                            <a:schemeClr val="tx1"/>
                          </a:solidFill>
                          <a:effectLst>
                            <a:outerShdw blurRad="38100" dist="25400" dir="5400000" algn="ctr" rotWithShape="0">
                              <a:srgbClr val="6E747A">
                                <a:alpha val="43000"/>
                              </a:srgbClr>
                            </a:outerShdw>
                          </a:effectLst>
                          <a:latin typeface="Cambria Math" panose="02040503050406030204" pitchFamily="18" charset="0"/>
                        </a:rPr>
                        <m:t>𝑃𝑟𝑖𝑜𝑟</m:t>
                      </m:r>
                      <m:r>
                        <a:rPr lang="en-US" sz="1200" b="0" i="1" smtClean="0">
                          <a:ln w="0"/>
                          <a:solidFill>
                            <a:schemeClr val="tx1"/>
                          </a:solidFill>
                          <a:effectLst>
                            <a:outerShdw blurRad="38100" dist="25400" dir="5400000" algn="ctr" rotWithShape="0">
                              <a:srgbClr val="6E747A">
                                <a:alpha val="43000"/>
                              </a:srgbClr>
                            </a:outerShdw>
                          </a:effectLst>
                          <a:latin typeface="Cambria Math" panose="02040503050406030204" pitchFamily="18" charset="0"/>
                        </a:rPr>
                        <m:t>=</m:t>
                      </m:r>
                      <m:f>
                        <m:fPr>
                          <m:ctrlPr>
                            <a:rPr lang="en-US" sz="1200" b="0" i="1" smtClean="0">
                              <a:ln w="0"/>
                              <a:solidFill>
                                <a:schemeClr val="tx1"/>
                              </a:solidFill>
                              <a:effectLst>
                                <a:outerShdw blurRad="38100" dist="25400" dir="5400000" algn="ctr" rotWithShape="0">
                                  <a:srgbClr val="6E747A">
                                    <a:alpha val="43000"/>
                                  </a:srgbClr>
                                </a:outerShdw>
                              </a:effectLst>
                              <a:latin typeface="Cambria Math" panose="02040503050406030204" pitchFamily="18" charset="0"/>
                            </a:rPr>
                          </m:ctrlPr>
                        </m:fPr>
                        <m:num>
                          <m:r>
                            <a:rPr lang="en-US" sz="1200" b="0" i="1" smtClean="0">
                              <a:ln w="0"/>
                              <a:solidFill>
                                <a:schemeClr val="tx1"/>
                              </a:solidFill>
                              <a:effectLst>
                                <a:outerShdw blurRad="38100" dist="25400" dir="5400000" algn="ctr" rotWithShape="0">
                                  <a:srgbClr val="6E747A">
                                    <a:alpha val="43000"/>
                                  </a:srgbClr>
                                </a:outerShdw>
                              </a:effectLst>
                              <a:latin typeface="Cambria Math" panose="02040503050406030204" pitchFamily="18" charset="0"/>
                            </a:rPr>
                            <m:t>1</m:t>
                          </m:r>
                        </m:num>
                        <m:den>
                          <m:r>
                            <a:rPr lang="en-US" sz="1200" b="0" i="1" smtClean="0">
                              <a:ln w="0"/>
                              <a:solidFill>
                                <a:schemeClr val="tx1"/>
                              </a:solidFill>
                              <a:effectLst>
                                <a:outerShdw blurRad="38100" dist="25400" dir="5400000" algn="ctr" rotWithShape="0">
                                  <a:srgbClr val="6E747A">
                                    <a:alpha val="43000"/>
                                  </a:srgbClr>
                                </a:outerShdw>
                              </a:effectLst>
                              <a:latin typeface="Cambria Math" panose="02040503050406030204" pitchFamily="18" charset="0"/>
                            </a:rPr>
                            <m:t>1+</m:t>
                          </m:r>
                          <m:r>
                            <a:rPr lang="en-US" sz="1200" b="0" i="1" smtClean="0">
                              <a:ln w="0"/>
                              <a:solidFill>
                                <a:schemeClr val="tx1"/>
                              </a:solidFill>
                              <a:effectLst>
                                <a:outerShdw blurRad="38100" dist="25400" dir="5400000" algn="ctr" rotWithShape="0">
                                  <a:srgbClr val="6E747A">
                                    <a:alpha val="43000"/>
                                  </a:srgbClr>
                                </a:outerShdw>
                              </a:effectLst>
                              <a:latin typeface="Cambria Math" panose="02040503050406030204" pitchFamily="18" charset="0"/>
                            </a:rPr>
                            <m:t>𝑆𝑒𝑛𝑠𝑒</m:t>
                          </m:r>
                          <m:r>
                            <a:rPr lang="en-US" sz="1200" b="0" i="1" smtClean="0">
                              <a:ln w="0"/>
                              <a:solidFill>
                                <a:schemeClr val="tx1"/>
                              </a:solidFill>
                              <a:effectLst>
                                <a:outerShdw blurRad="38100" dist="25400" dir="5400000" algn="ctr" rotWithShape="0">
                                  <a:srgbClr val="6E747A">
                                    <a:alpha val="43000"/>
                                  </a:srgbClr>
                                </a:outerShdw>
                              </a:effectLst>
                              <a:latin typeface="Cambria Math" panose="02040503050406030204" pitchFamily="18" charset="0"/>
                            </a:rPr>
                            <m:t> </m:t>
                          </m:r>
                          <m:r>
                            <a:rPr lang="en-US" sz="1200" b="0" i="1" smtClean="0">
                              <a:ln w="0"/>
                              <a:solidFill>
                                <a:schemeClr val="tx1"/>
                              </a:solidFill>
                              <a:effectLst>
                                <a:outerShdw blurRad="38100" dist="25400" dir="5400000" algn="ctr" rotWithShape="0">
                                  <a:srgbClr val="6E747A">
                                    <a:alpha val="43000"/>
                                  </a:srgbClr>
                                </a:outerShdw>
                              </a:effectLst>
                              <a:latin typeface="Cambria Math" panose="02040503050406030204" pitchFamily="18" charset="0"/>
                            </a:rPr>
                            <m:t>𝑅𝑎𝑛𝑘</m:t>
                          </m:r>
                        </m:den>
                      </m:f>
                    </m:oMath>
                  </m:oMathPara>
                </a14:m>
                <a:endParaRPr lang="en-US" sz="1200" dirty="0">
                  <a:ln w="0"/>
                  <a:solidFill>
                    <a:schemeClr val="tx1"/>
                  </a:solidFill>
                  <a:effectLst>
                    <a:outerShdw blurRad="38100" dist="25400" dir="5400000" algn="ctr" rotWithShape="0">
                      <a:srgbClr val="6E747A">
                        <a:alpha val="43000"/>
                      </a:srgbClr>
                    </a:outerShdw>
                  </a:effectLst>
                </a:endParaRPr>
              </a:p>
            </p:txBody>
          </p:sp>
        </mc:Choice>
        <mc:Fallback xmlns="">
          <p:sp>
            <p:nvSpPr>
              <p:cNvPr id="8" name="Arrow: Left 7">
                <a:extLst>
                  <a:ext uri="{FF2B5EF4-FFF2-40B4-BE49-F238E27FC236}">
                    <a16:creationId xmlns:a16="http://schemas.microsoft.com/office/drawing/2014/main" id="{395AD88B-7D5D-427D-AF11-DAD01B246439}"/>
                  </a:ext>
                </a:extLst>
              </p:cNvPr>
              <p:cNvSpPr>
                <a:spLocks noRot="1" noChangeAspect="1" noMove="1" noResize="1" noEditPoints="1" noAdjustHandles="1" noChangeArrowheads="1" noChangeShapeType="1" noTextEdit="1"/>
              </p:cNvSpPr>
              <p:nvPr/>
            </p:nvSpPr>
            <p:spPr>
              <a:xfrm>
                <a:off x="6696761" y="2468729"/>
                <a:ext cx="2312768" cy="860612"/>
              </a:xfrm>
              <a:prstGeom prst="leftArrow">
                <a:avLst/>
              </a:prstGeom>
              <a:blipFill>
                <a:blip r:embed="rId4"/>
                <a:stretch>
                  <a:fillRect/>
                </a:stretch>
              </a:blipFill>
              <a:ln>
                <a:noFill/>
              </a:ln>
              <a:effectLst/>
            </p:spPr>
            <p:txBody>
              <a:bodyPr/>
              <a:lstStyle/>
              <a:p>
                <a:r>
                  <a:rPr lang="en-US">
                    <a:noFill/>
                  </a:rPr>
                  <a:t> </a:t>
                </a:r>
              </a:p>
            </p:txBody>
          </p:sp>
        </mc:Fallback>
      </mc:AlternateContent>
    </p:spTree>
    <p:extLst>
      <p:ext uri="{BB962C8B-B14F-4D97-AF65-F5344CB8AC3E}">
        <p14:creationId xmlns:p14="http://schemas.microsoft.com/office/powerpoint/2010/main" val="2505096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182E8E-79CF-45C3-91B3-829D4FA1523C}"/>
              </a:ext>
            </a:extLst>
          </p:cNvPr>
          <p:cNvSpPr>
            <a:spLocks noGrp="1"/>
          </p:cNvSpPr>
          <p:nvPr>
            <p:ph type="sldNum" sz="quarter" idx="12"/>
          </p:nvPr>
        </p:nvSpPr>
        <p:spPr/>
        <p:txBody>
          <a:bodyPr/>
          <a:lstStyle/>
          <a:p>
            <a:fld id="{8A758EFE-665F-4341-B5B8-2DAEADA52F6C}" type="slidenum">
              <a:rPr lang="en-US" smtClean="0"/>
              <a:pPr/>
              <a:t>11</a:t>
            </a:fld>
            <a:endParaRPr lang="en-US" dirty="0"/>
          </a:p>
        </p:txBody>
      </p:sp>
      <p:sp>
        <p:nvSpPr>
          <p:cNvPr id="3" name="Title 2">
            <a:extLst>
              <a:ext uri="{FF2B5EF4-FFF2-40B4-BE49-F238E27FC236}">
                <a16:creationId xmlns:a16="http://schemas.microsoft.com/office/drawing/2014/main" id="{7046E931-E69B-4118-A1D6-BBC8A8A5845F}"/>
              </a:ext>
            </a:extLst>
          </p:cNvPr>
          <p:cNvSpPr>
            <a:spLocks noGrp="1"/>
          </p:cNvSpPr>
          <p:nvPr>
            <p:ph type="title"/>
          </p:nvPr>
        </p:nvSpPr>
        <p:spPr/>
        <p:txBody>
          <a:bodyPr/>
          <a:lstStyle/>
          <a:p>
            <a:r>
              <a:rPr lang="en-US" dirty="0"/>
              <a:t>Local Model</a:t>
            </a:r>
          </a:p>
        </p:txBody>
      </p:sp>
      <p:sp>
        <p:nvSpPr>
          <p:cNvPr id="4" name="Content Placeholder 3">
            <a:extLst>
              <a:ext uri="{FF2B5EF4-FFF2-40B4-BE49-F238E27FC236}">
                <a16:creationId xmlns:a16="http://schemas.microsoft.com/office/drawing/2014/main" id="{0647C6C5-BE8E-4D2E-9E42-3378BDFC78E1}"/>
              </a:ext>
            </a:extLst>
          </p:cNvPr>
          <p:cNvSpPr>
            <a:spLocks noGrp="1"/>
          </p:cNvSpPr>
          <p:nvPr>
            <p:ph sz="half" idx="1"/>
          </p:nvPr>
        </p:nvSpPr>
        <p:spPr/>
        <p:txBody>
          <a:bodyPr>
            <a:normAutofit/>
          </a:bodyPr>
          <a:lstStyle/>
          <a:p>
            <a:r>
              <a:rPr lang="en-US" dirty="0"/>
              <a:t>Shortcomings:</a:t>
            </a:r>
          </a:p>
          <a:p>
            <a:pPr lvl="1"/>
            <a:r>
              <a:rPr lang="en-US" dirty="0"/>
              <a:t>Two or more groundings could have same score</a:t>
            </a:r>
          </a:p>
          <a:p>
            <a:pPr lvl="1"/>
            <a:r>
              <a:rPr lang="en-US" dirty="0"/>
              <a:t>Does not consider dependency between triples</a:t>
            </a:r>
          </a:p>
          <a:p>
            <a:pPr lvl="2"/>
            <a:r>
              <a:rPr lang="en-US" dirty="0">
                <a:solidFill>
                  <a:schemeClr val="accent1"/>
                </a:solidFill>
              </a:rPr>
              <a:t>(car, faster, bike)</a:t>
            </a:r>
            <a:r>
              <a:rPr lang="en-US" dirty="0"/>
              <a:t> highly correlated with disambiguation of related triples </a:t>
            </a:r>
            <a:r>
              <a:rPr lang="en-US" dirty="0">
                <a:solidFill>
                  <a:schemeClr val="accent1"/>
                </a:solidFill>
              </a:rPr>
              <a:t>(bike, slower, automobile)</a:t>
            </a:r>
          </a:p>
          <a:p>
            <a:r>
              <a:rPr lang="en-US" dirty="0"/>
              <a:t>Solution: </a:t>
            </a:r>
            <a:r>
              <a:rPr lang="en-US" u="sng" dirty="0">
                <a:solidFill>
                  <a:schemeClr val="tx1"/>
                </a:solidFill>
              </a:rPr>
              <a:t>Joint Model</a:t>
            </a:r>
          </a:p>
          <a:p>
            <a:pPr lvl="1"/>
            <a:r>
              <a:rPr lang="en-US" dirty="0"/>
              <a:t>Similarly grounded triples collectively aid in disambiguation.</a:t>
            </a:r>
          </a:p>
          <a:p>
            <a:pPr lvl="1"/>
            <a:r>
              <a:rPr lang="en-US" dirty="0"/>
              <a:t>Encourages high coherence across chosen grounded triples</a:t>
            </a:r>
          </a:p>
          <a:p>
            <a:pPr marL="457200" lvl="1" indent="0">
              <a:buNone/>
            </a:pPr>
            <a:endParaRPr lang="en-US" u="sng" dirty="0"/>
          </a:p>
          <a:p>
            <a:pPr marL="0" indent="0">
              <a:buNone/>
            </a:pPr>
            <a:endParaRPr lang="en-US" dirty="0">
              <a:solidFill>
                <a:schemeClr val="accent1"/>
              </a:solidFill>
            </a:endParaRPr>
          </a:p>
          <a:p>
            <a:endParaRPr lang="en-US" dirty="0"/>
          </a:p>
        </p:txBody>
      </p:sp>
    </p:spTree>
    <p:extLst>
      <p:ext uri="{BB962C8B-B14F-4D97-AF65-F5344CB8AC3E}">
        <p14:creationId xmlns:p14="http://schemas.microsoft.com/office/powerpoint/2010/main" val="752116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7CD8920-C2B2-4D13-B6DD-86C9D989FB80}"/>
              </a:ext>
            </a:extLst>
          </p:cNvPr>
          <p:cNvSpPr>
            <a:spLocks noGrp="1"/>
          </p:cNvSpPr>
          <p:nvPr>
            <p:ph type="sldNum" sz="quarter" idx="12"/>
          </p:nvPr>
        </p:nvSpPr>
        <p:spPr/>
        <p:txBody>
          <a:bodyPr/>
          <a:lstStyle/>
          <a:p>
            <a:fld id="{8A758EFE-665F-4341-B5B8-2DAEADA52F6C}" type="slidenum">
              <a:rPr lang="en-US" smtClean="0"/>
              <a:pPr/>
              <a:t>12</a:t>
            </a:fld>
            <a:endParaRPr lang="en-US" dirty="0"/>
          </a:p>
        </p:txBody>
      </p:sp>
      <p:sp>
        <p:nvSpPr>
          <p:cNvPr id="3" name="Title 2">
            <a:extLst>
              <a:ext uri="{FF2B5EF4-FFF2-40B4-BE49-F238E27FC236}">
                <a16:creationId xmlns:a16="http://schemas.microsoft.com/office/drawing/2014/main" id="{5AECA895-AAAA-46F8-918E-605FA32FA748}"/>
              </a:ext>
            </a:extLst>
          </p:cNvPr>
          <p:cNvSpPr>
            <a:spLocks noGrp="1"/>
          </p:cNvSpPr>
          <p:nvPr>
            <p:ph type="title"/>
          </p:nvPr>
        </p:nvSpPr>
        <p:spPr/>
        <p:txBody>
          <a:bodyPr/>
          <a:lstStyle/>
          <a:p>
            <a:r>
              <a:rPr lang="en-US" dirty="0"/>
              <a:t>Joint Model</a:t>
            </a:r>
          </a:p>
        </p:txBody>
      </p:sp>
      <p:pic>
        <p:nvPicPr>
          <p:cNvPr id="6" name="Content Placeholder 5">
            <a:extLst>
              <a:ext uri="{FF2B5EF4-FFF2-40B4-BE49-F238E27FC236}">
                <a16:creationId xmlns:a16="http://schemas.microsoft.com/office/drawing/2014/main" id="{28560997-C1BA-49C2-AD1A-EFC2FB5C4ABE}"/>
              </a:ext>
            </a:extLst>
          </p:cNvPr>
          <p:cNvPicPr>
            <a:picLocks noGrp="1" noChangeAspect="1"/>
          </p:cNvPicPr>
          <p:nvPr>
            <p:ph sz="half" idx="1"/>
          </p:nvPr>
        </p:nvPicPr>
        <p:blipFill>
          <a:blip r:embed="rId3"/>
          <a:stretch>
            <a:fillRect/>
          </a:stretch>
        </p:blipFill>
        <p:spPr>
          <a:xfrm>
            <a:off x="711061" y="1083352"/>
            <a:ext cx="7216019" cy="3489325"/>
          </a:xfrm>
        </p:spPr>
      </p:pic>
      <p:sp>
        <p:nvSpPr>
          <p:cNvPr id="4" name="Speech Bubble: Rectangle 3">
            <a:extLst>
              <a:ext uri="{FF2B5EF4-FFF2-40B4-BE49-F238E27FC236}">
                <a16:creationId xmlns:a16="http://schemas.microsoft.com/office/drawing/2014/main" id="{51833068-9A71-43DC-A14A-8E674800B9F8}"/>
              </a:ext>
            </a:extLst>
          </p:cNvPr>
          <p:cNvSpPr/>
          <p:nvPr/>
        </p:nvSpPr>
        <p:spPr>
          <a:xfrm>
            <a:off x="1367871" y="837950"/>
            <a:ext cx="634209" cy="516773"/>
          </a:xfrm>
          <a:prstGeom prst="wedgeRectCallou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ln w="0"/>
                <a:solidFill>
                  <a:schemeClr val="tx1"/>
                </a:solidFill>
                <a:effectLst>
                  <a:outerShdw blurRad="38100" dist="19050" dir="2700000" algn="tl" rotWithShape="0">
                    <a:schemeClr val="dk1">
                      <a:alpha val="40000"/>
                    </a:schemeClr>
                  </a:outerShdw>
                </a:effectLst>
              </a:rPr>
              <a:t>Local model score</a:t>
            </a:r>
          </a:p>
        </p:txBody>
      </p:sp>
      <mc:AlternateContent xmlns:mc="http://schemas.openxmlformats.org/markup-compatibility/2006" xmlns:a14="http://schemas.microsoft.com/office/drawing/2010/main">
        <mc:Choice Requires="a14">
          <p:sp>
            <p:nvSpPr>
              <p:cNvPr id="5" name="Speech Bubble: Rectangle 4">
                <a:extLst>
                  <a:ext uri="{FF2B5EF4-FFF2-40B4-BE49-F238E27FC236}">
                    <a16:creationId xmlns:a16="http://schemas.microsoft.com/office/drawing/2014/main" id="{4DDFFB28-451F-4320-8864-54176D9BBA8D}"/>
                  </a:ext>
                </a:extLst>
              </p:cNvPr>
              <p:cNvSpPr/>
              <p:nvPr/>
            </p:nvSpPr>
            <p:spPr>
              <a:xfrm>
                <a:off x="2100737" y="824965"/>
                <a:ext cx="1217343" cy="516773"/>
              </a:xfrm>
              <a:prstGeom prst="wedgeRectCallout">
                <a:avLst/>
              </a:prstGeom>
              <a:solidFill>
                <a:schemeClr val="tx2">
                  <a:lumMod val="10000"/>
                  <a:lumOff val="9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ln w="0"/>
                    <a:solidFill>
                      <a:schemeClr val="tx1"/>
                    </a:solidFill>
                    <a:effectLst>
                      <a:outerShdw blurRad="38100" dist="19050" dir="2700000" algn="tl" rotWithShape="0">
                        <a:schemeClr val="dk1">
                          <a:alpha val="40000"/>
                        </a:schemeClr>
                      </a:outerShdw>
                    </a:effectLst>
                  </a:rPr>
                  <a:t>If </a:t>
                </a:r>
                <a14:m>
                  <m:oMath xmlns:m="http://schemas.openxmlformats.org/officeDocument/2006/math">
                    <m:sSub>
                      <m:sSubPr>
                        <m:ctrlPr>
                          <a:rPr lang="en-US" sz="12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US" sz="12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𝑥</m:t>
                        </m:r>
                      </m:e>
                      <m:sub>
                        <m:r>
                          <a:rPr lang="en-US" sz="1200"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𝑖𝑗</m:t>
                        </m:r>
                      </m:sub>
                    </m:sSub>
                    <m:r>
                      <a:rPr lang="en-US" sz="1200"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=1</m:t>
                    </m:r>
                    <m:r>
                      <a:rPr lang="en-US" sz="1200" b="0" i="0"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 </m:t>
                    </m:r>
                    <m:r>
                      <m:rPr>
                        <m:sty m:val="p"/>
                      </m:rPr>
                      <a:rPr lang="en-US" sz="1200" b="0" i="0"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a</m:t>
                    </m:r>
                  </m:oMath>
                </a14:m>
                <a:r>
                  <a:rPr lang="en-US" sz="1200" dirty="0">
                    <a:ln w="0"/>
                    <a:solidFill>
                      <a:schemeClr val="tx1"/>
                    </a:solidFill>
                    <a:effectLst>
                      <a:outerShdw blurRad="38100" dist="19050" dir="2700000" algn="tl" rotWithShape="0">
                        <a:schemeClr val="dk1">
                          <a:alpha val="40000"/>
                        </a:schemeClr>
                      </a:outerShdw>
                    </a:effectLst>
                  </a:rPr>
                  <a:t>ccept grounding</a:t>
                </a:r>
              </a:p>
            </p:txBody>
          </p:sp>
        </mc:Choice>
        <mc:Fallback xmlns="">
          <p:sp>
            <p:nvSpPr>
              <p:cNvPr id="5" name="Speech Bubble: Rectangle 4">
                <a:extLst>
                  <a:ext uri="{FF2B5EF4-FFF2-40B4-BE49-F238E27FC236}">
                    <a16:creationId xmlns:a16="http://schemas.microsoft.com/office/drawing/2014/main" id="{4DDFFB28-451F-4320-8864-54176D9BBA8D}"/>
                  </a:ext>
                </a:extLst>
              </p:cNvPr>
              <p:cNvSpPr>
                <a:spLocks noRot="1" noChangeAspect="1" noMove="1" noResize="1" noEditPoints="1" noAdjustHandles="1" noChangeArrowheads="1" noChangeShapeType="1" noTextEdit="1"/>
              </p:cNvSpPr>
              <p:nvPr/>
            </p:nvSpPr>
            <p:spPr>
              <a:xfrm>
                <a:off x="2100737" y="824965"/>
                <a:ext cx="1217343" cy="516773"/>
              </a:xfrm>
              <a:prstGeom prst="wedgeRectCallout">
                <a:avLst/>
              </a:prstGeom>
              <a:blipFill>
                <a:blip r:embed="rId4"/>
                <a:stretch>
                  <a:fillRect l="-1005" r="-4523"/>
                </a:stretch>
              </a:blipFill>
              <a:ln>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Speech Bubble: Rectangle 6">
                <a:extLst>
                  <a:ext uri="{FF2B5EF4-FFF2-40B4-BE49-F238E27FC236}">
                    <a16:creationId xmlns:a16="http://schemas.microsoft.com/office/drawing/2014/main" id="{47A2DFB5-710C-42BE-BABF-D2A47A7D827B}"/>
                  </a:ext>
                </a:extLst>
              </p:cNvPr>
              <p:cNvSpPr/>
              <p:nvPr/>
            </p:nvSpPr>
            <p:spPr>
              <a:xfrm>
                <a:off x="3392090" y="824964"/>
                <a:ext cx="926980" cy="516773"/>
              </a:xfrm>
              <a:prstGeom prst="wedgeRectCallout">
                <a:avLst/>
              </a:prstGeom>
              <a:gradFill flip="none" rotWithShape="1">
                <a:gsLst>
                  <a:gs pos="0">
                    <a:schemeClr val="tx1">
                      <a:lumMod val="25000"/>
                      <a:lumOff val="75000"/>
                    </a:schemeClr>
                  </a:gs>
                  <a:gs pos="50000">
                    <a:schemeClr val="bg2"/>
                  </a:gs>
                  <a:gs pos="100000">
                    <a:schemeClr val="bg2"/>
                  </a:gs>
                </a:gsLst>
                <a:lin ang="270000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 xmlns:m="http://schemas.openxmlformats.org/officeDocument/2006/math">
                    <m:r>
                      <a:rPr lang="en-US" sz="12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𝜏</m:t>
                    </m:r>
                  </m:oMath>
                </a14:m>
                <a:r>
                  <a:rPr lang="en-US" sz="1200" dirty="0">
                    <a:ln w="0"/>
                    <a:solidFill>
                      <a:schemeClr val="tx1"/>
                    </a:solidFill>
                    <a:effectLst>
                      <a:outerShdw blurRad="38100" dist="19050" dir="2700000" algn="tl" rotWithShape="0">
                        <a:schemeClr val="dk1">
                          <a:alpha val="40000"/>
                        </a:schemeClr>
                      </a:outerShdw>
                    </a:effectLst>
                  </a:rPr>
                  <a:t> score between 2 groundings</a:t>
                </a:r>
              </a:p>
            </p:txBody>
          </p:sp>
        </mc:Choice>
        <mc:Fallback xmlns="">
          <p:sp>
            <p:nvSpPr>
              <p:cNvPr id="7" name="Speech Bubble: Rectangle 6">
                <a:extLst>
                  <a:ext uri="{FF2B5EF4-FFF2-40B4-BE49-F238E27FC236}">
                    <a16:creationId xmlns:a16="http://schemas.microsoft.com/office/drawing/2014/main" id="{47A2DFB5-710C-42BE-BABF-D2A47A7D827B}"/>
                  </a:ext>
                </a:extLst>
              </p:cNvPr>
              <p:cNvSpPr>
                <a:spLocks noRot="1" noChangeAspect="1" noMove="1" noResize="1" noEditPoints="1" noAdjustHandles="1" noChangeArrowheads="1" noChangeShapeType="1" noTextEdit="1"/>
              </p:cNvSpPr>
              <p:nvPr/>
            </p:nvSpPr>
            <p:spPr>
              <a:xfrm>
                <a:off x="3392090" y="824964"/>
                <a:ext cx="926980" cy="516773"/>
              </a:xfrm>
              <a:prstGeom prst="wedgeRectCallout">
                <a:avLst/>
              </a:prstGeom>
              <a:blipFill>
                <a:blip r:embed="rId5"/>
                <a:stretch>
                  <a:fillRect t="-11458" r="-654" b="-10417"/>
                </a:stretch>
              </a:blipFill>
              <a:ln>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Speech Bubble: Rectangle 10">
                <a:extLst>
                  <a:ext uri="{FF2B5EF4-FFF2-40B4-BE49-F238E27FC236}">
                    <a16:creationId xmlns:a16="http://schemas.microsoft.com/office/drawing/2014/main" id="{26FBA6F2-591F-401C-A040-D70AF2F6D4B3}"/>
                  </a:ext>
                </a:extLst>
              </p:cNvPr>
              <p:cNvSpPr/>
              <p:nvPr/>
            </p:nvSpPr>
            <p:spPr>
              <a:xfrm>
                <a:off x="4393080" y="836959"/>
                <a:ext cx="1143000" cy="516773"/>
              </a:xfrm>
              <a:prstGeom prst="wedgeRectCallout">
                <a:avLst/>
              </a:prstGeom>
              <a:gradFill>
                <a:gsLst>
                  <a:gs pos="0">
                    <a:schemeClr val="tx1">
                      <a:lumMod val="25000"/>
                      <a:lumOff val="75000"/>
                    </a:schemeClr>
                  </a:gs>
                  <a:gs pos="50000">
                    <a:schemeClr val="bg2"/>
                  </a:gs>
                  <a:gs pos="100000">
                    <a:schemeClr val="bg2"/>
                  </a:gs>
                </a:gsLst>
                <a:lin ang="2700000" scaled="1"/>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 xmlns:m="http://schemas.openxmlformats.org/officeDocument/2006/math">
                    <m:sSub>
                      <m:sSubPr>
                        <m:ctrlPr>
                          <a:rPr lang="en-US" sz="12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US" sz="1200"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𝐵</m:t>
                        </m:r>
                      </m:e>
                      <m:sub>
                        <m:r>
                          <a:rPr lang="en-US" sz="1200"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𝑖𝑗</m:t>
                        </m:r>
                        <m:r>
                          <a:rPr lang="en-US" sz="1200"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en-US" sz="1200"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𝑘𝑙</m:t>
                        </m:r>
                      </m:sub>
                    </m:sSub>
                    <m:r>
                      <a:rPr lang="en-US" sz="1200" b="0" i="0"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 </m:t>
                    </m:r>
                    <m:r>
                      <m:rPr>
                        <m:sty m:val="p"/>
                      </m:rPr>
                      <a:rPr lang="en-US" sz="1200" b="0" i="0"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a</m:t>
                    </m:r>
                  </m:oMath>
                </a14:m>
                <a:r>
                  <a:rPr lang="en-US" sz="1200" dirty="0">
                    <a:ln w="0"/>
                    <a:solidFill>
                      <a:schemeClr val="tx1"/>
                    </a:solidFill>
                    <a:effectLst>
                      <a:outerShdw blurRad="38100" dist="19050" dir="2700000" algn="tl" rotWithShape="0">
                        <a:schemeClr val="dk1">
                          <a:alpha val="40000"/>
                        </a:schemeClr>
                      </a:outerShdw>
                    </a:effectLst>
                  </a:rPr>
                  <a:t>ccepts 2 groundings simultaneously</a:t>
                </a:r>
              </a:p>
            </p:txBody>
          </p:sp>
        </mc:Choice>
        <mc:Fallback xmlns="">
          <p:sp>
            <p:nvSpPr>
              <p:cNvPr id="11" name="Speech Bubble: Rectangle 10">
                <a:extLst>
                  <a:ext uri="{FF2B5EF4-FFF2-40B4-BE49-F238E27FC236}">
                    <a16:creationId xmlns:a16="http://schemas.microsoft.com/office/drawing/2014/main" id="{26FBA6F2-591F-401C-A040-D70AF2F6D4B3}"/>
                  </a:ext>
                </a:extLst>
              </p:cNvPr>
              <p:cNvSpPr>
                <a:spLocks noRot="1" noChangeAspect="1" noMove="1" noResize="1" noEditPoints="1" noAdjustHandles="1" noChangeArrowheads="1" noChangeShapeType="1" noTextEdit="1"/>
              </p:cNvSpPr>
              <p:nvPr/>
            </p:nvSpPr>
            <p:spPr>
              <a:xfrm>
                <a:off x="4393080" y="836959"/>
                <a:ext cx="1143000" cy="516773"/>
              </a:xfrm>
              <a:prstGeom prst="wedgeRectCallout">
                <a:avLst/>
              </a:prstGeom>
              <a:blipFill>
                <a:blip r:embed="rId6"/>
                <a:stretch>
                  <a:fillRect t="-13542" r="-4813" b="-11458"/>
                </a:stretch>
              </a:blipFill>
              <a:ln>
                <a:noFill/>
              </a:ln>
              <a:effectLst/>
            </p:spPr>
            <p:txBody>
              <a:bodyPr/>
              <a:lstStyle/>
              <a:p>
                <a:r>
                  <a:rPr lang="en-US">
                    <a:noFill/>
                  </a:rPr>
                  <a:t> </a:t>
                </a:r>
              </a:p>
            </p:txBody>
          </p:sp>
        </mc:Fallback>
      </mc:AlternateContent>
      <p:sp>
        <p:nvSpPr>
          <p:cNvPr id="12" name="Speech Bubble: Rectangle 11">
            <a:extLst>
              <a:ext uri="{FF2B5EF4-FFF2-40B4-BE49-F238E27FC236}">
                <a16:creationId xmlns:a16="http://schemas.microsoft.com/office/drawing/2014/main" id="{F1DEA725-A145-49B6-989F-686642B88727}"/>
              </a:ext>
            </a:extLst>
          </p:cNvPr>
          <p:cNvSpPr/>
          <p:nvPr/>
        </p:nvSpPr>
        <p:spPr>
          <a:xfrm>
            <a:off x="5900786" y="822739"/>
            <a:ext cx="1853499" cy="516773"/>
          </a:xfrm>
          <a:prstGeom prst="wedgeRectCallou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ln w="0"/>
                <a:solidFill>
                  <a:schemeClr val="tx1"/>
                </a:solidFill>
                <a:effectLst>
                  <a:outerShdw blurRad="38100" dist="19050" dir="2700000" algn="tl" rotWithShape="0">
                    <a:schemeClr val="dk1">
                      <a:alpha val="40000"/>
                    </a:schemeClr>
                  </a:outerShdw>
                </a:effectLst>
              </a:rPr>
              <a:t>Prefer fewer senses of adj/noun across the graph</a:t>
            </a:r>
          </a:p>
        </p:txBody>
      </p:sp>
      <p:sp>
        <p:nvSpPr>
          <p:cNvPr id="13" name="Rectangle 12">
            <a:extLst>
              <a:ext uri="{FF2B5EF4-FFF2-40B4-BE49-F238E27FC236}">
                <a16:creationId xmlns:a16="http://schemas.microsoft.com/office/drawing/2014/main" id="{A67F0532-06DD-459C-8BF6-A1E128A1EBF6}"/>
              </a:ext>
            </a:extLst>
          </p:cNvPr>
          <p:cNvSpPr/>
          <p:nvPr/>
        </p:nvSpPr>
        <p:spPr>
          <a:xfrm>
            <a:off x="3170419" y="1919715"/>
            <a:ext cx="4347147" cy="179882"/>
          </a:xfrm>
          <a:prstGeom prst="rect">
            <a:avLst/>
          </a:prstGeom>
          <a:solidFill>
            <a:schemeClr val="accent4">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Grounding can be accepted or rejected</a:t>
            </a:r>
          </a:p>
        </p:txBody>
      </p:sp>
      <p:sp>
        <p:nvSpPr>
          <p:cNvPr id="17" name="Rectangle 16">
            <a:extLst>
              <a:ext uri="{FF2B5EF4-FFF2-40B4-BE49-F238E27FC236}">
                <a16:creationId xmlns:a16="http://schemas.microsoft.com/office/drawing/2014/main" id="{5CCC4ADD-F5CA-469C-8160-BB2057B4CA49}"/>
              </a:ext>
            </a:extLst>
          </p:cNvPr>
          <p:cNvSpPr/>
          <p:nvPr/>
        </p:nvSpPr>
        <p:spPr>
          <a:xfrm>
            <a:off x="3170418" y="2159591"/>
            <a:ext cx="4347147" cy="179882"/>
          </a:xfrm>
          <a:prstGeom prst="rect">
            <a:avLst/>
          </a:prstGeom>
          <a:solidFill>
            <a:schemeClr val="accent4">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Accept at the most one grounding (0 or 1)</a:t>
            </a:r>
          </a:p>
        </p:txBody>
      </p:sp>
      <mc:AlternateContent xmlns:mc="http://schemas.openxmlformats.org/markup-compatibility/2006">
        <mc:Choice xmlns:a14="http://schemas.microsoft.com/office/drawing/2010/main" Requires="a14">
          <p:sp>
            <p:nvSpPr>
              <p:cNvPr id="18" name="Rectangle 17">
                <a:extLst>
                  <a:ext uri="{FF2B5EF4-FFF2-40B4-BE49-F238E27FC236}">
                    <a16:creationId xmlns:a16="http://schemas.microsoft.com/office/drawing/2014/main" id="{5090A1A5-9DDB-4016-9BC7-B7CB8D49E3E3}"/>
                  </a:ext>
                </a:extLst>
              </p:cNvPr>
              <p:cNvSpPr/>
              <p:nvPr/>
            </p:nvSpPr>
            <p:spPr>
              <a:xfrm>
                <a:off x="3466473" y="2399466"/>
                <a:ext cx="4051092" cy="517983"/>
              </a:xfrm>
              <a:prstGeom prst="rect">
                <a:avLst/>
              </a:prstGeom>
              <a:solidFill>
                <a:schemeClr val="accent4">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0" dirty="0">
                    <a:ln w="0"/>
                    <a:solidFill>
                      <a:schemeClr val="tx1"/>
                    </a:solidFill>
                    <a:effectLst>
                      <a:outerShdw blurRad="38100" dist="19050" dir="2700000" algn="tl" rotWithShape="0">
                        <a:schemeClr val="dk1">
                          <a:alpha val="40000"/>
                        </a:schemeClr>
                      </a:outerShdw>
                    </a:effectLst>
                  </a:rPr>
                  <a:t>I</a:t>
                </a:r>
                <a14:m>
                  <m:oMath xmlns:m="http://schemas.openxmlformats.org/officeDocument/2006/math">
                    <m:r>
                      <a:rPr lang="en-US" sz="1400"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𝑓</m:t>
                    </m:r>
                    <m:r>
                      <a:rPr lang="en-US" sz="1400"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  </m:t>
                    </m:r>
                    <m:sSub>
                      <m:sSubPr>
                        <m:ctrlPr>
                          <a:rPr lang="en-US" sz="1400" i="1" dirty="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US" sz="1400" i="1" dirty="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𝑥</m:t>
                        </m:r>
                      </m:e>
                      <m:sub>
                        <m:r>
                          <a:rPr lang="en-US" sz="1400" i="1" dirty="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𝑖𝑗</m:t>
                        </m:r>
                      </m:sub>
                    </m:sSub>
                  </m:oMath>
                </a14:m>
                <a:r>
                  <a:rPr lang="en-US" sz="1400" dirty="0">
                    <a:solidFill>
                      <a:schemeClr val="tx1"/>
                    </a:solidFill>
                  </a:rPr>
                  <a:t>= </a:t>
                </a:r>
                <a14:m>
                  <m:oMath xmlns:m="http://schemas.openxmlformats.org/officeDocument/2006/math">
                    <m:sSub>
                      <m:sSubPr>
                        <m:ctrlPr>
                          <a:rPr lang="en-US" sz="1400" i="1" dirty="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US" sz="1400" i="1" dirty="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𝑥</m:t>
                        </m:r>
                      </m:e>
                      <m:sub>
                        <m:r>
                          <a:rPr lang="en-US" sz="1400"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𝑘𝑙</m:t>
                        </m:r>
                      </m:sub>
                    </m:sSub>
                    <m:r>
                      <a:rPr lang="en-US" sz="1400"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=1</m:t>
                    </m:r>
                    <m:r>
                      <a:rPr lang="en-US" sz="1400" dirty="0">
                        <a:ln w="0"/>
                        <a:solidFill>
                          <a:schemeClr val="tx1"/>
                        </a:solidFill>
                        <a:effectLst>
                          <a:outerShdw blurRad="38100" dist="19050" dir="2700000" algn="tl" rotWithShape="0">
                            <a:schemeClr val="dk1">
                              <a:alpha val="40000"/>
                            </a:schemeClr>
                          </a:outerShdw>
                        </a:effectLst>
                        <a:latin typeface="Cambria Math" panose="02040503050406030204" pitchFamily="18" charset="0"/>
                      </a:rPr>
                      <m:t> </m:t>
                    </m:r>
                  </m:oMath>
                </a14:m>
                <a:r>
                  <a:rPr lang="en-US" sz="1400" dirty="0">
                    <a:solidFill>
                      <a:schemeClr val="tx1"/>
                    </a:solidFill>
                  </a:rPr>
                  <a:t>( </a:t>
                </a:r>
                <a:r>
                  <a:rPr lang="en-US" sz="1400" dirty="0" err="1">
                    <a:solidFill>
                      <a:schemeClr val="tx1"/>
                    </a:solidFill>
                  </a:rPr>
                  <a:t>i.e</a:t>
                </a:r>
                <a:r>
                  <a:rPr lang="en-US" sz="1400" dirty="0">
                    <a:solidFill>
                      <a:schemeClr val="tx1"/>
                    </a:solidFill>
                  </a:rPr>
                  <a:t>, coherence is highest), ensures </a:t>
                </a:r>
                <a14:m>
                  <m:oMath xmlns:m="http://schemas.openxmlformats.org/officeDocument/2006/math">
                    <m:sSub>
                      <m:sSubPr>
                        <m:ctrlPr>
                          <a:rPr lang="en-US" sz="1400" i="1" dirty="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US" sz="1400" i="1" dirty="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𝐵</m:t>
                        </m:r>
                      </m:e>
                      <m:sub>
                        <m:r>
                          <a:rPr lang="en-US" sz="1400" i="1" dirty="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𝑖𝑗</m:t>
                        </m:r>
                        <m:r>
                          <a:rPr lang="en-US" sz="1400" i="1" dirty="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en-US" sz="1400" i="1" dirty="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𝑘𝑙</m:t>
                        </m:r>
                      </m:sub>
                    </m:sSub>
                    <m:r>
                      <a:rPr lang="en-US" sz="1400" i="1" dirty="0">
                        <a:ln w="0"/>
                        <a:solidFill>
                          <a:schemeClr val="tx1"/>
                        </a:solidFill>
                        <a:effectLst>
                          <a:outerShdw blurRad="38100" dist="19050" dir="2700000" algn="tl" rotWithShape="0">
                            <a:schemeClr val="dk1">
                              <a:alpha val="40000"/>
                            </a:schemeClr>
                          </a:outerShdw>
                        </a:effectLst>
                        <a:latin typeface="Cambria Math" panose="02040503050406030204" pitchFamily="18" charset="0"/>
                      </a:rPr>
                      <m:t>=1 </m:t>
                    </m:r>
                  </m:oMath>
                </a14:m>
                <a:endParaRPr lang="en-US" sz="1400" dirty="0">
                  <a:solidFill>
                    <a:schemeClr val="tx1"/>
                  </a:solidFill>
                </a:endParaRPr>
              </a:p>
            </p:txBody>
          </p:sp>
        </mc:Choice>
        <mc:Fallback>
          <p:sp>
            <p:nvSpPr>
              <p:cNvPr id="18" name="Rectangle 17">
                <a:extLst>
                  <a:ext uri="{FF2B5EF4-FFF2-40B4-BE49-F238E27FC236}">
                    <a16:creationId xmlns:a16="http://schemas.microsoft.com/office/drawing/2014/main" id="{5090A1A5-9DDB-4016-9BC7-B7CB8D49E3E3}"/>
                  </a:ext>
                </a:extLst>
              </p:cNvPr>
              <p:cNvSpPr>
                <a:spLocks noRot="1" noChangeAspect="1" noMove="1" noResize="1" noEditPoints="1" noAdjustHandles="1" noChangeArrowheads="1" noChangeShapeType="1" noTextEdit="1"/>
              </p:cNvSpPr>
              <p:nvPr/>
            </p:nvSpPr>
            <p:spPr>
              <a:xfrm>
                <a:off x="3466473" y="2399466"/>
                <a:ext cx="4051092" cy="517983"/>
              </a:xfrm>
              <a:prstGeom prst="rect">
                <a:avLst/>
              </a:prstGeom>
              <a:blipFill>
                <a:blip r:embed="rId7"/>
                <a:stretch>
                  <a:fillRect t="-7059" b="-9412"/>
                </a:stretch>
              </a:blipFill>
              <a:ln>
                <a:noFill/>
              </a:ln>
              <a:effectLst/>
            </p:spPr>
            <p:txBody>
              <a:bodyPr/>
              <a:lstStyle/>
              <a:p>
                <a:r>
                  <a:rPr lang="en-US">
                    <a:noFill/>
                  </a:rPr>
                  <a:t> </a:t>
                </a:r>
              </a:p>
            </p:txBody>
          </p:sp>
        </mc:Fallback>
      </mc:AlternateContent>
      <p:sp>
        <p:nvSpPr>
          <p:cNvPr id="19" name="Rectangle 18">
            <a:extLst>
              <a:ext uri="{FF2B5EF4-FFF2-40B4-BE49-F238E27FC236}">
                <a16:creationId xmlns:a16="http://schemas.microsoft.com/office/drawing/2014/main" id="{83CA3CC8-D5E3-4DF2-A5FE-F968E27ED76E}"/>
              </a:ext>
            </a:extLst>
          </p:cNvPr>
          <p:cNvSpPr/>
          <p:nvPr/>
        </p:nvSpPr>
        <p:spPr>
          <a:xfrm>
            <a:off x="3874956" y="2988475"/>
            <a:ext cx="3642609" cy="654135"/>
          </a:xfrm>
          <a:prstGeom prst="rect">
            <a:avLst/>
          </a:prstGeom>
          <a:solidFill>
            <a:schemeClr val="accent4">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Ensures at least one word sense per word is chosen</a:t>
            </a:r>
          </a:p>
        </p:txBody>
      </p:sp>
      <p:sp>
        <p:nvSpPr>
          <p:cNvPr id="20" name="Rectangle 19">
            <a:extLst>
              <a:ext uri="{FF2B5EF4-FFF2-40B4-BE49-F238E27FC236}">
                <a16:creationId xmlns:a16="http://schemas.microsoft.com/office/drawing/2014/main" id="{56BF8BAB-2D54-4EE9-9EA8-EE4C205F197D}"/>
              </a:ext>
            </a:extLst>
          </p:cNvPr>
          <p:cNvSpPr/>
          <p:nvPr/>
        </p:nvSpPr>
        <p:spPr>
          <a:xfrm>
            <a:off x="5321508" y="3713636"/>
            <a:ext cx="2116109" cy="491105"/>
          </a:xfrm>
          <a:prstGeom prst="rect">
            <a:avLst/>
          </a:prstGeom>
          <a:solidFill>
            <a:schemeClr val="accent4">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If grounding is accepted, mark senses as accepted.</a:t>
            </a:r>
          </a:p>
        </p:txBody>
      </p:sp>
      <p:sp>
        <p:nvSpPr>
          <p:cNvPr id="21" name="Rectangle 20">
            <a:extLst>
              <a:ext uri="{FF2B5EF4-FFF2-40B4-BE49-F238E27FC236}">
                <a16:creationId xmlns:a16="http://schemas.microsoft.com/office/drawing/2014/main" id="{F29ED1CB-C7B5-4DAD-8FD3-240048170493}"/>
              </a:ext>
            </a:extLst>
          </p:cNvPr>
          <p:cNvSpPr/>
          <p:nvPr/>
        </p:nvSpPr>
        <p:spPr>
          <a:xfrm>
            <a:off x="4572000" y="4271251"/>
            <a:ext cx="2865617" cy="559813"/>
          </a:xfrm>
          <a:prstGeom prst="rect">
            <a:avLst/>
          </a:prstGeom>
          <a:solidFill>
            <a:schemeClr val="accent4">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Ties semantically equivalent groundings together by accepting them</a:t>
            </a:r>
          </a:p>
        </p:txBody>
      </p:sp>
    </p:spTree>
    <p:extLst>
      <p:ext uri="{BB962C8B-B14F-4D97-AF65-F5344CB8AC3E}">
        <p14:creationId xmlns:p14="http://schemas.microsoft.com/office/powerpoint/2010/main" val="87981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11" grpId="0" animBg="1"/>
      <p:bldP spid="12" grpId="0" animBg="1"/>
      <p:bldP spid="13" grpId="0" animBg="1"/>
      <p:bldP spid="17" grpId="0" animBg="1"/>
      <p:bldP spid="18" grpId="0" animBg="1"/>
      <p:bldP spid="19" grpId="0" animBg="1"/>
      <p:bldP spid="20" grpId="0" animBg="1"/>
      <p:bldP spid="2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F73039-F2FD-4983-B46E-4AB0AF9672C8}"/>
              </a:ext>
            </a:extLst>
          </p:cNvPr>
          <p:cNvSpPr>
            <a:spLocks noGrp="1"/>
          </p:cNvSpPr>
          <p:nvPr>
            <p:ph type="sldNum" sz="quarter" idx="12"/>
          </p:nvPr>
        </p:nvSpPr>
        <p:spPr/>
        <p:txBody>
          <a:bodyPr/>
          <a:lstStyle/>
          <a:p>
            <a:fld id="{8A758EFE-665F-4341-B5B8-2DAEADA52F6C}" type="slidenum">
              <a:rPr lang="en-US" smtClean="0"/>
              <a:pPr/>
              <a:t>13</a:t>
            </a:fld>
            <a:endParaRPr lang="en-US" dirty="0"/>
          </a:p>
        </p:txBody>
      </p:sp>
      <p:sp>
        <p:nvSpPr>
          <p:cNvPr id="3" name="Title 2">
            <a:extLst>
              <a:ext uri="{FF2B5EF4-FFF2-40B4-BE49-F238E27FC236}">
                <a16:creationId xmlns:a16="http://schemas.microsoft.com/office/drawing/2014/main" id="{7E0F8FBF-93C4-4C3E-95D9-6ACE1B3C44CC}"/>
              </a:ext>
            </a:extLst>
          </p:cNvPr>
          <p:cNvSpPr>
            <a:spLocks noGrp="1"/>
          </p:cNvSpPr>
          <p:nvPr>
            <p:ph type="title"/>
          </p:nvPr>
        </p:nvSpPr>
        <p:spPr/>
        <p:txBody>
          <a:bodyPr/>
          <a:lstStyle/>
          <a:p>
            <a:r>
              <a:rPr lang="en-US" dirty="0"/>
              <a:t>Triple Organization</a:t>
            </a:r>
          </a:p>
        </p:txBody>
      </p:sp>
      <p:sp>
        <p:nvSpPr>
          <p:cNvPr id="4" name="Content Placeholder 3">
            <a:extLst>
              <a:ext uri="{FF2B5EF4-FFF2-40B4-BE49-F238E27FC236}">
                <a16:creationId xmlns:a16="http://schemas.microsoft.com/office/drawing/2014/main" id="{12FB7E71-8F35-46C3-B07A-6384A79EF07E}"/>
              </a:ext>
            </a:extLst>
          </p:cNvPr>
          <p:cNvSpPr>
            <a:spLocks noGrp="1"/>
          </p:cNvSpPr>
          <p:nvPr>
            <p:ph sz="half" idx="1"/>
          </p:nvPr>
        </p:nvSpPr>
        <p:spPr/>
        <p:txBody>
          <a:bodyPr>
            <a:normAutofit/>
          </a:bodyPr>
          <a:lstStyle/>
          <a:p>
            <a:r>
              <a:rPr lang="en-US" dirty="0"/>
              <a:t>All semantically equivalent grounding grouped together in </a:t>
            </a:r>
            <a:r>
              <a:rPr lang="en-US" b="1" dirty="0" err="1"/>
              <a:t>csynsets</a:t>
            </a:r>
            <a:r>
              <a:rPr lang="en-US" dirty="0"/>
              <a:t> (analogous to WordNet </a:t>
            </a:r>
            <a:r>
              <a:rPr lang="en-US" dirty="0" err="1"/>
              <a:t>synsets</a:t>
            </a:r>
            <a:r>
              <a:rPr lang="en-US" dirty="0"/>
              <a:t>)</a:t>
            </a:r>
          </a:p>
          <a:p>
            <a:pPr lvl="1"/>
            <a:r>
              <a:rPr lang="en-US" dirty="0">
                <a:solidFill>
                  <a:schemeClr val="accent1"/>
                </a:solidFill>
              </a:rPr>
              <a:t>(car</a:t>
            </a:r>
            <a:r>
              <a:rPr lang="en-US" i="1" dirty="0">
                <a:solidFill>
                  <a:schemeClr val="accent1"/>
                </a:solidFill>
              </a:rPr>
              <a:t>, </a:t>
            </a:r>
            <a:r>
              <a:rPr lang="en-US" dirty="0">
                <a:solidFill>
                  <a:schemeClr val="accent1"/>
                </a:solidFill>
              </a:rPr>
              <a:t>faster</a:t>
            </a:r>
            <a:r>
              <a:rPr lang="en-US" i="1" dirty="0">
                <a:solidFill>
                  <a:schemeClr val="accent1"/>
                </a:solidFill>
              </a:rPr>
              <a:t>, </a:t>
            </a:r>
            <a:r>
              <a:rPr lang="en-US" dirty="0">
                <a:solidFill>
                  <a:schemeClr val="accent1"/>
                </a:solidFill>
              </a:rPr>
              <a:t>bike), (bicycle</a:t>
            </a:r>
            <a:r>
              <a:rPr lang="en-US" i="1" dirty="0">
                <a:solidFill>
                  <a:schemeClr val="accent1"/>
                </a:solidFill>
              </a:rPr>
              <a:t>, </a:t>
            </a:r>
            <a:r>
              <a:rPr lang="en-US" dirty="0">
                <a:solidFill>
                  <a:schemeClr val="accent1"/>
                </a:solidFill>
              </a:rPr>
              <a:t>slower</a:t>
            </a:r>
            <a:r>
              <a:rPr lang="en-US" i="1" dirty="0">
                <a:solidFill>
                  <a:schemeClr val="accent1"/>
                </a:solidFill>
              </a:rPr>
              <a:t>, </a:t>
            </a:r>
            <a:r>
              <a:rPr lang="en-US" dirty="0">
                <a:solidFill>
                  <a:schemeClr val="accent1"/>
                </a:solidFill>
              </a:rPr>
              <a:t>automobile), (car</a:t>
            </a:r>
            <a:r>
              <a:rPr lang="en-US" i="1" dirty="0">
                <a:solidFill>
                  <a:schemeClr val="accent1"/>
                </a:solidFill>
              </a:rPr>
              <a:t>, </a:t>
            </a:r>
            <a:r>
              <a:rPr lang="en-US" dirty="0">
                <a:solidFill>
                  <a:schemeClr val="accent1"/>
                </a:solidFill>
              </a:rPr>
              <a:t>speedier</a:t>
            </a:r>
            <a:r>
              <a:rPr lang="en-US" i="1" dirty="0">
                <a:solidFill>
                  <a:schemeClr val="accent1"/>
                </a:solidFill>
              </a:rPr>
              <a:t>, </a:t>
            </a:r>
            <a:r>
              <a:rPr lang="en-US" dirty="0">
                <a:solidFill>
                  <a:schemeClr val="accent1"/>
                </a:solidFill>
              </a:rPr>
              <a:t>cycle) </a:t>
            </a:r>
          </a:p>
          <a:p>
            <a:pPr lvl="1"/>
            <a:r>
              <a:rPr lang="en-US" dirty="0"/>
              <a:t>Cars are generally faster than bikes</a:t>
            </a:r>
          </a:p>
          <a:p>
            <a:r>
              <a:rPr lang="en-US" dirty="0"/>
              <a:t>Equivalent triplets are determined using:</a:t>
            </a:r>
          </a:p>
          <a:p>
            <a:pPr lvl="1"/>
            <a:r>
              <a:rPr lang="en-US" dirty="0"/>
              <a:t>Synonymy: </a:t>
            </a:r>
            <a:r>
              <a:rPr lang="en-US" dirty="0">
                <a:solidFill>
                  <a:schemeClr val="accent1"/>
                </a:solidFill>
              </a:rPr>
              <a:t>(car</a:t>
            </a:r>
            <a:r>
              <a:rPr lang="en-US" i="1" dirty="0">
                <a:solidFill>
                  <a:schemeClr val="accent1"/>
                </a:solidFill>
              </a:rPr>
              <a:t>, </a:t>
            </a:r>
            <a:r>
              <a:rPr lang="en-US" dirty="0">
                <a:solidFill>
                  <a:schemeClr val="accent1"/>
                </a:solidFill>
              </a:rPr>
              <a:t>faster</a:t>
            </a:r>
            <a:r>
              <a:rPr lang="en-US" i="1" dirty="0">
                <a:solidFill>
                  <a:schemeClr val="accent1"/>
                </a:solidFill>
              </a:rPr>
              <a:t>, </a:t>
            </a:r>
            <a:r>
              <a:rPr lang="en-US" dirty="0">
                <a:solidFill>
                  <a:schemeClr val="accent1"/>
                </a:solidFill>
              </a:rPr>
              <a:t>bike), (car</a:t>
            </a:r>
            <a:r>
              <a:rPr lang="en-US" i="1" dirty="0">
                <a:solidFill>
                  <a:schemeClr val="accent1"/>
                </a:solidFill>
              </a:rPr>
              <a:t>, </a:t>
            </a:r>
            <a:r>
              <a:rPr lang="en-US" dirty="0">
                <a:solidFill>
                  <a:schemeClr val="accent1"/>
                </a:solidFill>
              </a:rPr>
              <a:t>speedier</a:t>
            </a:r>
            <a:r>
              <a:rPr lang="en-US" i="1" dirty="0">
                <a:solidFill>
                  <a:schemeClr val="accent1"/>
                </a:solidFill>
              </a:rPr>
              <a:t>, </a:t>
            </a:r>
            <a:r>
              <a:rPr lang="en-US" dirty="0">
                <a:solidFill>
                  <a:schemeClr val="accent1"/>
                </a:solidFill>
              </a:rPr>
              <a:t>cycle) </a:t>
            </a:r>
            <a:endParaRPr lang="en-US" dirty="0"/>
          </a:p>
          <a:p>
            <a:pPr lvl="1"/>
            <a:r>
              <a:rPr lang="en-US" dirty="0"/>
              <a:t>Antonymy: </a:t>
            </a:r>
            <a:r>
              <a:rPr lang="en-US" dirty="0">
                <a:solidFill>
                  <a:schemeClr val="accent1"/>
                </a:solidFill>
              </a:rPr>
              <a:t>(car</a:t>
            </a:r>
            <a:r>
              <a:rPr lang="en-US" i="1" dirty="0">
                <a:solidFill>
                  <a:schemeClr val="accent1"/>
                </a:solidFill>
              </a:rPr>
              <a:t>, </a:t>
            </a:r>
            <a:r>
              <a:rPr lang="en-US" dirty="0">
                <a:solidFill>
                  <a:schemeClr val="accent1"/>
                </a:solidFill>
              </a:rPr>
              <a:t>faster</a:t>
            </a:r>
            <a:r>
              <a:rPr lang="en-US" i="1" dirty="0">
                <a:solidFill>
                  <a:schemeClr val="accent1"/>
                </a:solidFill>
              </a:rPr>
              <a:t>, </a:t>
            </a:r>
            <a:r>
              <a:rPr lang="en-US" dirty="0">
                <a:solidFill>
                  <a:schemeClr val="accent1"/>
                </a:solidFill>
              </a:rPr>
              <a:t>bike), (bicycle</a:t>
            </a:r>
            <a:r>
              <a:rPr lang="en-US" i="1" dirty="0">
                <a:solidFill>
                  <a:schemeClr val="accent1"/>
                </a:solidFill>
              </a:rPr>
              <a:t>, </a:t>
            </a:r>
            <a:r>
              <a:rPr lang="en-US" dirty="0">
                <a:solidFill>
                  <a:schemeClr val="accent1"/>
                </a:solidFill>
              </a:rPr>
              <a:t>slower</a:t>
            </a:r>
            <a:r>
              <a:rPr lang="en-US" i="1" dirty="0">
                <a:solidFill>
                  <a:schemeClr val="accent1"/>
                </a:solidFill>
              </a:rPr>
              <a:t>, </a:t>
            </a:r>
            <a:r>
              <a:rPr lang="en-US" dirty="0">
                <a:solidFill>
                  <a:schemeClr val="accent1"/>
                </a:solidFill>
              </a:rPr>
              <a:t>automobile)</a:t>
            </a:r>
            <a:endParaRPr lang="en-US" dirty="0"/>
          </a:p>
          <a:p>
            <a:pPr lvl="1"/>
            <a:r>
              <a:rPr lang="en-US" dirty="0"/>
              <a:t>Negation: treat negated adjectives like antonyms</a:t>
            </a:r>
          </a:p>
        </p:txBody>
      </p:sp>
    </p:spTree>
    <p:extLst>
      <p:ext uri="{BB962C8B-B14F-4D97-AF65-F5344CB8AC3E}">
        <p14:creationId xmlns:p14="http://schemas.microsoft.com/office/powerpoint/2010/main" val="1871397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3108CB8-FF12-41E1-B676-A47BA462B5CC}"/>
              </a:ext>
            </a:extLst>
          </p:cNvPr>
          <p:cNvSpPr>
            <a:spLocks noGrp="1"/>
          </p:cNvSpPr>
          <p:nvPr>
            <p:ph type="sldNum" sz="quarter" idx="12"/>
          </p:nvPr>
        </p:nvSpPr>
        <p:spPr/>
        <p:txBody>
          <a:bodyPr/>
          <a:lstStyle/>
          <a:p>
            <a:fld id="{8A758EFE-665F-4341-B5B8-2DAEADA52F6C}" type="slidenum">
              <a:rPr lang="en-US" smtClean="0"/>
              <a:pPr/>
              <a:t>14</a:t>
            </a:fld>
            <a:endParaRPr lang="en-US" dirty="0"/>
          </a:p>
        </p:txBody>
      </p:sp>
      <p:sp>
        <p:nvSpPr>
          <p:cNvPr id="3" name="Title 2">
            <a:extLst>
              <a:ext uri="{FF2B5EF4-FFF2-40B4-BE49-F238E27FC236}">
                <a16:creationId xmlns:a16="http://schemas.microsoft.com/office/drawing/2014/main" id="{EB91B51C-8294-4B8A-A54F-AD2E2DAAB2DB}"/>
              </a:ext>
            </a:extLst>
          </p:cNvPr>
          <p:cNvSpPr>
            <a:spLocks noGrp="1"/>
          </p:cNvSpPr>
          <p:nvPr>
            <p:ph type="title"/>
          </p:nvPr>
        </p:nvSpPr>
        <p:spPr/>
        <p:txBody>
          <a:bodyPr/>
          <a:lstStyle/>
          <a:p>
            <a:r>
              <a:rPr lang="en-US" dirty="0"/>
              <a:t>Experiments</a:t>
            </a:r>
          </a:p>
        </p:txBody>
      </p:sp>
      <p:sp>
        <p:nvSpPr>
          <p:cNvPr id="4" name="Content Placeholder 3">
            <a:extLst>
              <a:ext uri="{FF2B5EF4-FFF2-40B4-BE49-F238E27FC236}">
                <a16:creationId xmlns:a16="http://schemas.microsoft.com/office/drawing/2014/main" id="{39B17BD4-3E0A-4950-B557-B30A904BE2E8}"/>
              </a:ext>
            </a:extLst>
          </p:cNvPr>
          <p:cNvSpPr>
            <a:spLocks noGrp="1"/>
          </p:cNvSpPr>
          <p:nvPr>
            <p:ph sz="half" idx="1"/>
          </p:nvPr>
        </p:nvSpPr>
        <p:spPr/>
        <p:txBody>
          <a:bodyPr>
            <a:normAutofit fontScale="92500" lnSpcReduction="20000"/>
          </a:bodyPr>
          <a:lstStyle/>
          <a:p>
            <a:r>
              <a:rPr lang="en-US" dirty="0"/>
              <a:t>The extraction system was run on two Web corpora to compile triples from each:</a:t>
            </a:r>
          </a:p>
          <a:p>
            <a:pPr lvl="1"/>
            <a:r>
              <a:rPr lang="en-US" dirty="0"/>
              <a:t>ClueWeb09 (504 million web pages) </a:t>
            </a:r>
            <a:r>
              <a:rPr lang="en-US" dirty="0">
                <a:sym typeface="Wingdings" panose="05000000000000000000" pitchFamily="2" charset="2"/>
              </a:rPr>
              <a:t> 488,055 triples</a:t>
            </a:r>
            <a:endParaRPr lang="en-US" dirty="0"/>
          </a:p>
          <a:p>
            <a:pPr lvl="1"/>
            <a:r>
              <a:rPr lang="en-US" dirty="0"/>
              <a:t>ClueWeb12 (773 million web pages) </a:t>
            </a:r>
            <a:r>
              <a:rPr lang="en-US" dirty="0">
                <a:sym typeface="Wingdings" panose="05000000000000000000" pitchFamily="2" charset="2"/>
              </a:rPr>
              <a:t> 781,216 triples</a:t>
            </a:r>
          </a:p>
          <a:p>
            <a:r>
              <a:rPr lang="en-US" dirty="0">
                <a:sym typeface="Wingdings" panose="05000000000000000000" pitchFamily="2" charset="2"/>
              </a:rPr>
              <a:t>To evaluate, 100 observations were sampled for each of three sampling sets:</a:t>
            </a:r>
          </a:p>
          <a:p>
            <a:pPr lvl="1"/>
            <a:r>
              <a:rPr lang="en-US" u="sng" dirty="0">
                <a:sym typeface="Wingdings" panose="05000000000000000000" pitchFamily="2" charset="2"/>
              </a:rPr>
              <a:t>WN</a:t>
            </a:r>
            <a:r>
              <a:rPr lang="en-US" dirty="0">
                <a:sym typeface="Wingdings" panose="05000000000000000000" pitchFamily="2" charset="2"/>
              </a:rPr>
              <a:t>: both noun phrases of the triple appear in WordNet</a:t>
            </a:r>
          </a:p>
          <a:p>
            <a:pPr lvl="1"/>
            <a:r>
              <a:rPr lang="en-US" u="sng" dirty="0">
                <a:sym typeface="Wingdings" panose="05000000000000000000" pitchFamily="2" charset="2"/>
              </a:rPr>
              <a:t>Ad-hoc</a:t>
            </a:r>
            <a:r>
              <a:rPr lang="en-US" dirty="0">
                <a:sym typeface="Wingdings" panose="05000000000000000000" pitchFamily="2" charset="2"/>
              </a:rPr>
              <a:t>: both noun phrases do not occur in WordNet</a:t>
            </a:r>
          </a:p>
          <a:p>
            <a:pPr lvl="1"/>
            <a:r>
              <a:rPr lang="en-US" u="sng" dirty="0">
                <a:sym typeface="Wingdings" panose="05000000000000000000" pitchFamily="2" charset="2"/>
              </a:rPr>
              <a:t>WN/ad-hoc</a:t>
            </a:r>
            <a:r>
              <a:rPr lang="en-US" dirty="0">
                <a:sym typeface="Wingdings" panose="05000000000000000000" pitchFamily="2" charset="2"/>
              </a:rPr>
              <a:t>: One noun phrase in WordNet, other isn’t.</a:t>
            </a:r>
          </a:p>
          <a:p>
            <a:r>
              <a:rPr lang="en-US" dirty="0">
                <a:sym typeface="Wingdings" panose="05000000000000000000" pitchFamily="2" charset="2"/>
              </a:rPr>
              <a:t>Manual disambiguation was performed for each triple by selecting the best WordNet sense according to the annotators.</a:t>
            </a:r>
            <a:endParaRPr lang="en-US" dirty="0"/>
          </a:p>
        </p:txBody>
      </p:sp>
    </p:spTree>
    <p:extLst>
      <p:ext uri="{BB962C8B-B14F-4D97-AF65-F5344CB8AC3E}">
        <p14:creationId xmlns:p14="http://schemas.microsoft.com/office/powerpoint/2010/main" val="359566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8F96DDE-668F-41CE-ABD2-09C6B37F7094}"/>
              </a:ext>
            </a:extLst>
          </p:cNvPr>
          <p:cNvSpPr>
            <a:spLocks noGrp="1"/>
          </p:cNvSpPr>
          <p:nvPr>
            <p:ph type="sldNum" sz="quarter" idx="12"/>
          </p:nvPr>
        </p:nvSpPr>
        <p:spPr/>
        <p:txBody>
          <a:bodyPr/>
          <a:lstStyle/>
          <a:p>
            <a:fld id="{8A758EFE-665F-4341-B5B8-2DAEADA52F6C}" type="slidenum">
              <a:rPr lang="en-US" smtClean="0"/>
              <a:pPr/>
              <a:t>15</a:t>
            </a:fld>
            <a:endParaRPr lang="en-US" dirty="0"/>
          </a:p>
        </p:txBody>
      </p:sp>
      <p:sp>
        <p:nvSpPr>
          <p:cNvPr id="3" name="Title 2">
            <a:extLst>
              <a:ext uri="{FF2B5EF4-FFF2-40B4-BE49-F238E27FC236}">
                <a16:creationId xmlns:a16="http://schemas.microsoft.com/office/drawing/2014/main" id="{420AC0F6-6F69-4E14-B807-48073119FBCB}"/>
              </a:ext>
            </a:extLst>
          </p:cNvPr>
          <p:cNvSpPr>
            <a:spLocks noGrp="1"/>
          </p:cNvSpPr>
          <p:nvPr>
            <p:ph type="title"/>
          </p:nvPr>
        </p:nvSpPr>
        <p:spPr/>
        <p:txBody>
          <a:bodyPr/>
          <a:lstStyle/>
          <a:p>
            <a:r>
              <a:rPr lang="en-US" dirty="0"/>
              <a:t>Baselines and Results</a:t>
            </a:r>
          </a:p>
        </p:txBody>
      </p:sp>
      <p:sp>
        <p:nvSpPr>
          <p:cNvPr id="4" name="Content Placeholder 3">
            <a:extLst>
              <a:ext uri="{FF2B5EF4-FFF2-40B4-BE49-F238E27FC236}">
                <a16:creationId xmlns:a16="http://schemas.microsoft.com/office/drawing/2014/main" id="{1E8C8A0E-DCEA-4800-A08E-7FD13E8A4622}"/>
              </a:ext>
            </a:extLst>
          </p:cNvPr>
          <p:cNvSpPr>
            <a:spLocks noGrp="1"/>
          </p:cNvSpPr>
          <p:nvPr>
            <p:ph sz="half" idx="1"/>
          </p:nvPr>
        </p:nvSpPr>
        <p:spPr>
          <a:xfrm>
            <a:off x="72838" y="755833"/>
            <a:ext cx="6357941" cy="4132724"/>
          </a:xfrm>
        </p:spPr>
        <p:txBody>
          <a:bodyPr>
            <a:normAutofit fontScale="85000" lnSpcReduction="10000"/>
          </a:bodyPr>
          <a:lstStyle/>
          <a:p>
            <a:r>
              <a:rPr lang="en-US" dirty="0"/>
              <a:t>Baselines considered for evaluation:</a:t>
            </a:r>
          </a:p>
          <a:p>
            <a:pPr lvl="1"/>
            <a:r>
              <a:rPr lang="en-US" dirty="0"/>
              <a:t>Most-frequent sense heuristic (MFS): Standard baseline for disambiguation tasks.</a:t>
            </a:r>
          </a:p>
          <a:p>
            <a:pPr lvl="1"/>
            <a:r>
              <a:rPr lang="en-US" dirty="0"/>
              <a:t>Local model: Incorporates intra-grounding coherence. Ignores coherence across triples.</a:t>
            </a:r>
          </a:p>
          <a:p>
            <a:r>
              <a:rPr lang="en-US" dirty="0"/>
              <a:t>Accuracy scores (95% Wilson confidence intervals)</a:t>
            </a:r>
          </a:p>
          <a:p>
            <a:pPr lvl="1"/>
            <a:r>
              <a:rPr lang="en-US" dirty="0"/>
              <a:t>Local model outperforms the MFS baseline by a small margin</a:t>
            </a:r>
          </a:p>
          <a:p>
            <a:pPr lvl="2"/>
            <a:r>
              <a:rPr lang="en-US" dirty="0"/>
              <a:t>Failure case: </a:t>
            </a:r>
            <a:r>
              <a:rPr lang="en-US" dirty="0">
                <a:solidFill>
                  <a:schemeClr val="accent1"/>
                </a:solidFill>
              </a:rPr>
              <a:t>(tiger, fast, auto) </a:t>
            </a:r>
            <a:r>
              <a:rPr lang="en-US" dirty="0">
                <a:sym typeface="Wingdings" panose="05000000000000000000" pitchFamily="2" charset="2"/>
              </a:rPr>
              <a:t> </a:t>
            </a:r>
            <a:r>
              <a:rPr lang="en-US" dirty="0">
                <a:solidFill>
                  <a:schemeClr val="accent1"/>
                </a:solidFill>
                <a:sym typeface="Wingdings" panose="05000000000000000000" pitchFamily="2" charset="2"/>
              </a:rPr>
              <a:t>(tiger-1 </a:t>
            </a:r>
            <a:r>
              <a:rPr lang="en-US" sz="1400" i="1" dirty="0">
                <a:solidFill>
                  <a:schemeClr val="accent1"/>
                </a:solidFill>
                <a:sym typeface="Wingdings" panose="05000000000000000000" pitchFamily="2" charset="2"/>
              </a:rPr>
              <a:t>(strongperson) </a:t>
            </a:r>
            <a:r>
              <a:rPr lang="en-US" dirty="0">
                <a:solidFill>
                  <a:schemeClr val="accent1"/>
                </a:solidFill>
                <a:sym typeface="Wingdings" panose="05000000000000000000" pitchFamily="2" charset="2"/>
              </a:rPr>
              <a:t>, fast-1, auto-1)</a:t>
            </a:r>
            <a:endParaRPr lang="en-US" dirty="0">
              <a:solidFill>
                <a:schemeClr val="accent1"/>
              </a:solidFill>
            </a:endParaRPr>
          </a:p>
          <a:p>
            <a:pPr lvl="1"/>
            <a:r>
              <a:rPr lang="en-US" dirty="0"/>
              <a:t>Joint ILP model is the clear winner!!</a:t>
            </a:r>
          </a:p>
          <a:p>
            <a:pPr lvl="2"/>
            <a:r>
              <a:rPr lang="en-US" dirty="0"/>
              <a:t>Takes into account additional information about</a:t>
            </a:r>
            <a:br>
              <a:rPr lang="en-US" dirty="0"/>
            </a:br>
            <a:r>
              <a:rPr lang="en-US" dirty="0"/>
              <a:t>other related triples.</a:t>
            </a:r>
          </a:p>
          <a:p>
            <a:pPr lvl="2"/>
            <a:r>
              <a:rPr lang="en-US" dirty="0"/>
              <a:t>E.g. </a:t>
            </a:r>
            <a:r>
              <a:rPr lang="en-US" dirty="0">
                <a:solidFill>
                  <a:schemeClr val="accent1"/>
                </a:solidFill>
              </a:rPr>
              <a:t>(pork</a:t>
            </a:r>
            <a:r>
              <a:rPr lang="en-US" i="1" dirty="0">
                <a:solidFill>
                  <a:schemeClr val="accent1"/>
                </a:solidFill>
              </a:rPr>
              <a:t>, </a:t>
            </a:r>
            <a:r>
              <a:rPr lang="en-US" dirty="0">
                <a:solidFill>
                  <a:schemeClr val="accent1"/>
                </a:solidFill>
              </a:rPr>
              <a:t>more tender</a:t>
            </a:r>
            <a:r>
              <a:rPr lang="en-US" i="1" dirty="0">
                <a:solidFill>
                  <a:schemeClr val="accent1"/>
                </a:solidFill>
              </a:rPr>
              <a:t>, </a:t>
            </a:r>
            <a:r>
              <a:rPr lang="en-US" dirty="0">
                <a:solidFill>
                  <a:schemeClr val="accent1"/>
                </a:solidFill>
              </a:rPr>
              <a:t>beef)</a:t>
            </a:r>
          </a:p>
          <a:p>
            <a:pPr lvl="3"/>
            <a:r>
              <a:rPr lang="en-US" dirty="0"/>
              <a:t>Model can infer that the ambiguous adjective </a:t>
            </a:r>
            <a:r>
              <a:rPr lang="en-US" dirty="0">
                <a:solidFill>
                  <a:schemeClr val="accent1"/>
                </a:solidFill>
              </a:rPr>
              <a:t>“</a:t>
            </a:r>
            <a:r>
              <a:rPr lang="en-US" i="1" dirty="0">
                <a:solidFill>
                  <a:schemeClr val="accent1"/>
                </a:solidFill>
              </a:rPr>
              <a:t>tender</a:t>
            </a:r>
            <a:r>
              <a:rPr lang="en-US" dirty="0">
                <a:solidFill>
                  <a:schemeClr val="accent1"/>
                </a:solidFill>
              </a:rPr>
              <a:t>”</a:t>
            </a:r>
            <a:r>
              <a:rPr lang="en-US" dirty="0"/>
              <a:t>, with 8 total senses in Wordnet, is not used in its initial senses but in its fifth sense.</a:t>
            </a:r>
          </a:p>
        </p:txBody>
      </p:sp>
      <p:graphicFrame>
        <p:nvGraphicFramePr>
          <p:cNvPr id="5" name="Content Placeholder 6">
            <a:extLst>
              <a:ext uri="{FF2B5EF4-FFF2-40B4-BE49-F238E27FC236}">
                <a16:creationId xmlns:a16="http://schemas.microsoft.com/office/drawing/2014/main" id="{2C881667-4BAD-450D-932B-6C0662A0DC58}"/>
              </a:ext>
            </a:extLst>
          </p:cNvPr>
          <p:cNvGraphicFramePr>
            <a:graphicFrameLocks/>
          </p:cNvGraphicFramePr>
          <p:nvPr>
            <p:extLst>
              <p:ext uri="{D42A27DB-BD31-4B8C-83A1-F6EECF244321}">
                <p14:modId xmlns:p14="http://schemas.microsoft.com/office/powerpoint/2010/main" val="1205265268"/>
              </p:ext>
            </p:extLst>
          </p:nvPr>
        </p:nvGraphicFramePr>
        <p:xfrm>
          <a:off x="6663128" y="923371"/>
          <a:ext cx="2241029" cy="1135110"/>
        </p:xfrm>
        <a:graphic>
          <a:graphicData uri="http://schemas.openxmlformats.org/drawingml/2006/table">
            <a:tbl>
              <a:tblPr firstRow="1" bandRow="1">
                <a:tableStyleId>{8EC20E35-A176-4012-BC5E-935CFFF8708E}</a:tableStyleId>
              </a:tblPr>
              <a:tblGrid>
                <a:gridCol w="1125450">
                  <a:extLst>
                    <a:ext uri="{9D8B030D-6E8A-4147-A177-3AD203B41FA5}">
                      <a16:colId xmlns:a16="http://schemas.microsoft.com/office/drawing/2014/main" val="20001"/>
                    </a:ext>
                  </a:extLst>
                </a:gridCol>
                <a:gridCol w="1115579">
                  <a:extLst>
                    <a:ext uri="{9D8B030D-6E8A-4147-A177-3AD203B41FA5}">
                      <a16:colId xmlns:a16="http://schemas.microsoft.com/office/drawing/2014/main" val="20004"/>
                    </a:ext>
                  </a:extLst>
                </a:gridCol>
              </a:tblGrid>
              <a:tr h="226645">
                <a:tc>
                  <a:txBody>
                    <a:bodyPr/>
                    <a:lstStyle/>
                    <a:p>
                      <a:pPr algn="ctr"/>
                      <a:r>
                        <a:rPr lang="en-US" sz="1100" dirty="0">
                          <a:latin typeface="Gill Sans"/>
                          <a:cs typeface="Gill Sans"/>
                        </a:rPr>
                        <a:t>Approach</a:t>
                      </a:r>
                    </a:p>
                  </a:txBody>
                  <a:tcPr marT="34290" marB="34290"/>
                </a:tc>
                <a:tc>
                  <a:txBody>
                    <a:bodyPr/>
                    <a:lstStyle/>
                    <a:p>
                      <a:pPr algn="ctr"/>
                      <a:r>
                        <a:rPr lang="en-US" sz="1100" dirty="0">
                          <a:latin typeface="Gill Sans"/>
                          <a:cs typeface="Gill Sans"/>
                        </a:rPr>
                        <a:t>Accuracy (All sets)</a:t>
                      </a:r>
                    </a:p>
                  </a:txBody>
                  <a:tcPr marT="34290" marB="34290"/>
                </a:tc>
                <a:extLst>
                  <a:ext uri="{0D108BD9-81ED-4DB2-BD59-A6C34878D82A}">
                    <a16:rowId xmlns:a16="http://schemas.microsoft.com/office/drawing/2014/main" val="10000"/>
                  </a:ext>
                </a:extLst>
              </a:tr>
              <a:tr h="243750">
                <a:tc>
                  <a:txBody>
                    <a:bodyPr/>
                    <a:lstStyle/>
                    <a:p>
                      <a:pPr algn="ctr" fontAlgn="ctr"/>
                      <a:r>
                        <a:rPr lang="en-US" sz="1100" b="0" i="0" u="none" strike="noStrike" dirty="0">
                          <a:solidFill>
                            <a:srgbClr val="800000"/>
                          </a:solidFill>
                          <a:effectLst/>
                          <a:latin typeface="Gill Sans"/>
                          <a:cs typeface="Gill Sans"/>
                        </a:rPr>
                        <a:t>MFS</a:t>
                      </a:r>
                      <a:endParaRPr lang="en-US" sz="1200" b="0" i="0" u="none" strike="noStrike" dirty="0">
                        <a:solidFill>
                          <a:srgbClr val="800000"/>
                        </a:solidFill>
                        <a:effectLst/>
                        <a:latin typeface="Gill Sans"/>
                        <a:cs typeface="Gill Sans"/>
                      </a:endParaRPr>
                    </a:p>
                  </a:txBody>
                  <a:tcPr marL="8859" marR="8859" marT="6541" marB="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dirty="0">
                          <a:latin typeface="Gill Sans"/>
                          <a:cs typeface="Gill Sans"/>
                        </a:rPr>
                        <a:t>0.43±0.05</a:t>
                      </a:r>
                    </a:p>
                  </a:txBody>
                  <a:tcPr marT="34290" marB="34290"/>
                </a:tc>
                <a:extLst>
                  <a:ext uri="{0D108BD9-81ED-4DB2-BD59-A6C34878D82A}">
                    <a16:rowId xmlns:a16="http://schemas.microsoft.com/office/drawing/2014/main" val="10001"/>
                  </a:ext>
                </a:extLst>
              </a:tr>
              <a:tr h="243750">
                <a:tc>
                  <a:txBody>
                    <a:bodyPr/>
                    <a:lstStyle/>
                    <a:p>
                      <a:pPr algn="ctr" fontAlgn="ctr"/>
                      <a:r>
                        <a:rPr lang="en-US" sz="1100" b="0" i="0" u="none" strike="noStrike" dirty="0">
                          <a:solidFill>
                            <a:srgbClr val="800000"/>
                          </a:solidFill>
                          <a:effectLst/>
                          <a:latin typeface="Gill Sans"/>
                          <a:cs typeface="Gill Sans"/>
                        </a:rPr>
                        <a:t>Local Model</a:t>
                      </a:r>
                      <a:endParaRPr lang="en-US" sz="1200" b="0" i="0" u="none" strike="noStrike" dirty="0">
                        <a:solidFill>
                          <a:srgbClr val="800000"/>
                        </a:solidFill>
                        <a:effectLst/>
                        <a:latin typeface="Gill Sans"/>
                        <a:cs typeface="Gill Sans"/>
                      </a:endParaRPr>
                    </a:p>
                  </a:txBody>
                  <a:tcPr marL="8859" marR="8859" marT="6541" marB="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dirty="0">
                          <a:latin typeface="Gill Sans"/>
                          <a:cs typeface="Gill Sans"/>
                        </a:rPr>
                        <a:t>0.47±0.09</a:t>
                      </a:r>
                    </a:p>
                  </a:txBody>
                  <a:tcPr marT="34290" marB="34290"/>
                </a:tc>
                <a:extLst>
                  <a:ext uri="{0D108BD9-81ED-4DB2-BD59-A6C34878D82A}">
                    <a16:rowId xmlns:a16="http://schemas.microsoft.com/office/drawing/2014/main" val="10002"/>
                  </a:ext>
                </a:extLst>
              </a:tr>
              <a:tr h="243750">
                <a:tc>
                  <a:txBody>
                    <a:bodyPr/>
                    <a:lstStyle/>
                    <a:p>
                      <a:pPr algn="ctr" fontAlgn="ctr"/>
                      <a:r>
                        <a:rPr lang="en-US" sz="1100" b="0" i="0" u="none" strike="noStrike" dirty="0">
                          <a:solidFill>
                            <a:srgbClr val="800000"/>
                          </a:solidFill>
                          <a:effectLst/>
                          <a:latin typeface="Gill Sans"/>
                          <a:cs typeface="Gill Sans"/>
                        </a:rPr>
                        <a:t>Joint Model</a:t>
                      </a:r>
                      <a:endParaRPr lang="en-US" sz="1200" b="0" i="0" u="none" strike="noStrike" dirty="0">
                        <a:solidFill>
                          <a:srgbClr val="800000"/>
                        </a:solidFill>
                        <a:effectLst/>
                        <a:latin typeface="Gill Sans"/>
                        <a:cs typeface="Gill Sans"/>
                      </a:endParaRPr>
                    </a:p>
                  </a:txBody>
                  <a:tcPr marL="8859" marR="8859" marT="6541" marB="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dirty="0">
                          <a:latin typeface="Gill Sans"/>
                          <a:cs typeface="Gill Sans"/>
                        </a:rPr>
                        <a:t>0.83±0.04</a:t>
                      </a:r>
                    </a:p>
                  </a:txBody>
                  <a:tcPr marT="34290" marB="3429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40032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E978227-53D9-468B-9C0C-862B4050D64F}"/>
              </a:ext>
            </a:extLst>
          </p:cNvPr>
          <p:cNvSpPr>
            <a:spLocks noGrp="1"/>
          </p:cNvSpPr>
          <p:nvPr>
            <p:ph type="sldNum" sz="quarter" idx="12"/>
          </p:nvPr>
        </p:nvSpPr>
        <p:spPr/>
        <p:txBody>
          <a:bodyPr/>
          <a:lstStyle/>
          <a:p>
            <a:fld id="{8A758EFE-665F-4341-B5B8-2DAEADA52F6C}" type="slidenum">
              <a:rPr lang="en-US" smtClean="0"/>
              <a:pPr/>
              <a:t>16</a:t>
            </a:fld>
            <a:endParaRPr lang="en-US" dirty="0"/>
          </a:p>
        </p:txBody>
      </p:sp>
      <p:sp>
        <p:nvSpPr>
          <p:cNvPr id="3" name="Title 2">
            <a:extLst>
              <a:ext uri="{FF2B5EF4-FFF2-40B4-BE49-F238E27FC236}">
                <a16:creationId xmlns:a16="http://schemas.microsoft.com/office/drawing/2014/main" id="{724B8661-E1E9-4D4E-818A-D86FD5292EF4}"/>
              </a:ext>
            </a:extLst>
          </p:cNvPr>
          <p:cNvSpPr>
            <a:spLocks noGrp="1"/>
          </p:cNvSpPr>
          <p:nvPr>
            <p:ph type="title"/>
          </p:nvPr>
        </p:nvSpPr>
        <p:spPr/>
        <p:txBody>
          <a:bodyPr>
            <a:normAutofit/>
          </a:bodyPr>
          <a:lstStyle/>
          <a:p>
            <a:r>
              <a:rPr lang="en-US" dirty="0"/>
              <a:t>Conclusions</a:t>
            </a:r>
          </a:p>
        </p:txBody>
      </p:sp>
      <p:sp>
        <p:nvSpPr>
          <p:cNvPr id="4" name="Content Placeholder 3">
            <a:extLst>
              <a:ext uri="{FF2B5EF4-FFF2-40B4-BE49-F238E27FC236}">
                <a16:creationId xmlns:a16="http://schemas.microsoft.com/office/drawing/2014/main" id="{EE323736-5F64-49B5-94AD-8FC35E647D47}"/>
              </a:ext>
            </a:extLst>
          </p:cNvPr>
          <p:cNvSpPr>
            <a:spLocks noGrp="1"/>
          </p:cNvSpPr>
          <p:nvPr>
            <p:ph sz="half" idx="1"/>
          </p:nvPr>
        </p:nvSpPr>
        <p:spPr>
          <a:xfrm>
            <a:off x="235655" y="861796"/>
            <a:ext cx="4479206" cy="3837203"/>
          </a:xfrm>
        </p:spPr>
        <p:txBody>
          <a:bodyPr>
            <a:normAutofit fontScale="92500" lnSpcReduction="20000"/>
          </a:bodyPr>
          <a:lstStyle/>
          <a:p>
            <a:r>
              <a:rPr lang="en-US" dirty="0"/>
              <a:t>Utilized open information extraction methods to obtain large amounts</a:t>
            </a:r>
            <a:br>
              <a:rPr lang="en-US" dirty="0"/>
            </a:br>
            <a:r>
              <a:rPr lang="en-US" dirty="0"/>
              <a:t>of disambiguated comparisons from the Web.</a:t>
            </a:r>
          </a:p>
          <a:p>
            <a:r>
              <a:rPr lang="en-US" dirty="0"/>
              <a:t>The knowledge base provides </a:t>
            </a:r>
            <a:r>
              <a:rPr lang="en-US" dirty="0">
                <a:solidFill>
                  <a:schemeClr val="accent1"/>
                </a:solidFill>
              </a:rPr>
              <a:t>a million</a:t>
            </a:r>
            <a:br>
              <a:rPr lang="en-US" dirty="0"/>
            </a:br>
            <a:r>
              <a:rPr lang="en-US" dirty="0"/>
              <a:t>disambiguated comparative assertions.  </a:t>
            </a:r>
          </a:p>
          <a:p>
            <a:r>
              <a:rPr lang="en-US" dirty="0"/>
              <a:t>Scalable and does not require any labeled data.</a:t>
            </a:r>
          </a:p>
          <a:p>
            <a:pPr lvl="1"/>
            <a:r>
              <a:rPr lang="en-US" dirty="0"/>
              <a:t>Could work with any corpora and lexical resource</a:t>
            </a:r>
          </a:p>
        </p:txBody>
      </p:sp>
      <p:pic>
        <p:nvPicPr>
          <p:cNvPr id="6" name="Picture 5">
            <a:extLst>
              <a:ext uri="{FF2B5EF4-FFF2-40B4-BE49-F238E27FC236}">
                <a16:creationId xmlns:a16="http://schemas.microsoft.com/office/drawing/2014/main" id="{377E2929-A8E6-4085-A285-C4E12B0C426C}"/>
              </a:ext>
            </a:extLst>
          </p:cNvPr>
          <p:cNvPicPr>
            <a:picLocks noChangeAspect="1"/>
          </p:cNvPicPr>
          <p:nvPr/>
        </p:nvPicPr>
        <p:blipFill>
          <a:blip r:embed="rId2"/>
          <a:stretch>
            <a:fillRect/>
          </a:stretch>
        </p:blipFill>
        <p:spPr>
          <a:xfrm>
            <a:off x="4714861" y="1035183"/>
            <a:ext cx="4227227" cy="3256234"/>
          </a:xfrm>
          <a:prstGeom prst="rect">
            <a:avLst/>
          </a:prstGeom>
        </p:spPr>
      </p:pic>
    </p:spTree>
    <p:extLst>
      <p:ext uri="{BB962C8B-B14F-4D97-AF65-F5344CB8AC3E}">
        <p14:creationId xmlns:p14="http://schemas.microsoft.com/office/powerpoint/2010/main" val="1613424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962DA82-12BD-4B71-B0B3-129847ED7FF9}"/>
              </a:ext>
            </a:extLst>
          </p:cNvPr>
          <p:cNvSpPr>
            <a:spLocks noGrp="1"/>
          </p:cNvSpPr>
          <p:nvPr>
            <p:ph type="sldNum" sz="quarter" idx="12"/>
          </p:nvPr>
        </p:nvSpPr>
        <p:spPr/>
        <p:txBody>
          <a:bodyPr/>
          <a:lstStyle/>
          <a:p>
            <a:fld id="{8A758EFE-665F-4341-B5B8-2DAEADA52F6C}" type="slidenum">
              <a:rPr lang="en-US" smtClean="0"/>
              <a:pPr/>
              <a:t>17</a:t>
            </a:fld>
            <a:endParaRPr lang="en-US" dirty="0"/>
          </a:p>
        </p:txBody>
      </p:sp>
      <p:sp>
        <p:nvSpPr>
          <p:cNvPr id="3" name="Title 2">
            <a:extLst>
              <a:ext uri="{FF2B5EF4-FFF2-40B4-BE49-F238E27FC236}">
                <a16:creationId xmlns:a16="http://schemas.microsoft.com/office/drawing/2014/main" id="{009FF664-6CDB-4944-88B8-1B098BC750DF}"/>
              </a:ext>
            </a:extLst>
          </p:cNvPr>
          <p:cNvSpPr>
            <a:spLocks noGrp="1"/>
          </p:cNvSpPr>
          <p:nvPr>
            <p:ph type="title"/>
          </p:nvPr>
        </p:nvSpPr>
        <p:spPr/>
        <p:txBody>
          <a:bodyPr/>
          <a:lstStyle/>
          <a:p>
            <a:r>
              <a:rPr lang="en-US" dirty="0"/>
              <a:t>Shortcomings and Future Work</a:t>
            </a:r>
          </a:p>
        </p:txBody>
      </p:sp>
      <p:sp>
        <p:nvSpPr>
          <p:cNvPr id="4" name="Content Placeholder 3">
            <a:extLst>
              <a:ext uri="{FF2B5EF4-FFF2-40B4-BE49-F238E27FC236}">
                <a16:creationId xmlns:a16="http://schemas.microsoft.com/office/drawing/2014/main" id="{BE5B5AC7-8A01-485C-9457-77869FD3F559}"/>
              </a:ext>
            </a:extLst>
          </p:cNvPr>
          <p:cNvSpPr>
            <a:spLocks noGrp="1"/>
          </p:cNvSpPr>
          <p:nvPr>
            <p:ph sz="half" idx="1"/>
          </p:nvPr>
        </p:nvSpPr>
        <p:spPr>
          <a:xfrm>
            <a:off x="383676" y="851801"/>
            <a:ext cx="8082552" cy="4038596"/>
          </a:xfrm>
        </p:spPr>
        <p:txBody>
          <a:bodyPr>
            <a:normAutofit fontScale="85000" lnSpcReduction="20000"/>
          </a:bodyPr>
          <a:lstStyle/>
          <a:p>
            <a:r>
              <a:rPr lang="en-US" dirty="0"/>
              <a:t>Performed poor evaluation on the disambiguated triples</a:t>
            </a:r>
          </a:p>
          <a:p>
            <a:pPr lvl="1"/>
            <a:r>
              <a:rPr lang="en-US" dirty="0"/>
              <a:t>Used only 100 triples each for 3 sample sets even though they harvested a million triples.</a:t>
            </a:r>
          </a:p>
          <a:p>
            <a:r>
              <a:rPr lang="en-US" dirty="0"/>
              <a:t>Limitation of Web extraction and their model:</a:t>
            </a:r>
          </a:p>
          <a:p>
            <a:pPr lvl="1"/>
            <a:r>
              <a:rPr lang="en-US" dirty="0"/>
              <a:t>Most trivial commonsense knowledge is rarely stated explicitly in text on the Web</a:t>
            </a:r>
          </a:p>
          <a:p>
            <a:pPr lvl="1"/>
            <a:r>
              <a:rPr lang="en-US" dirty="0"/>
              <a:t>Unlikely to find a sentence that says: </a:t>
            </a:r>
            <a:r>
              <a:rPr lang="en-US" dirty="0">
                <a:solidFill>
                  <a:schemeClr val="accent1"/>
                </a:solidFill>
              </a:rPr>
              <a:t>“car is bigger than an orange”</a:t>
            </a:r>
          </a:p>
          <a:p>
            <a:pPr marL="400050"/>
            <a:r>
              <a:rPr lang="en-US" dirty="0"/>
              <a:t>Their model does not extend to zero-shot settings for never seen before instances. </a:t>
            </a:r>
          </a:p>
          <a:p>
            <a:pPr marL="800100" lvl="1"/>
            <a:r>
              <a:rPr lang="en-US" dirty="0"/>
              <a:t>Will not be able to give relation </a:t>
            </a:r>
            <a:r>
              <a:rPr lang="en-US" dirty="0">
                <a:solidFill>
                  <a:schemeClr val="accent1"/>
                </a:solidFill>
              </a:rPr>
              <a:t>(car, bigger, orange)</a:t>
            </a:r>
          </a:p>
          <a:p>
            <a:r>
              <a:rPr lang="en-US" dirty="0"/>
              <a:t>Future Work:</a:t>
            </a:r>
          </a:p>
          <a:p>
            <a:pPr lvl="1"/>
            <a:r>
              <a:rPr lang="en-US" dirty="0"/>
              <a:t>Extend model to work for zero-shot settings.</a:t>
            </a:r>
          </a:p>
          <a:p>
            <a:pPr lvl="1"/>
            <a:r>
              <a:rPr lang="en-US" dirty="0"/>
              <a:t>Supplementing with methods that mine comparable commonsense from numerical data</a:t>
            </a:r>
          </a:p>
          <a:p>
            <a:pPr lvl="1"/>
            <a:r>
              <a:rPr lang="en-US" dirty="0"/>
              <a:t>Computational Advertisement: Querying against adjective to retrieve noun arguments and create metaphors.</a:t>
            </a:r>
          </a:p>
        </p:txBody>
      </p:sp>
    </p:spTree>
    <p:extLst>
      <p:ext uri="{BB962C8B-B14F-4D97-AF65-F5344CB8AC3E}">
        <p14:creationId xmlns:p14="http://schemas.microsoft.com/office/powerpoint/2010/main" val="1917008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BA699C0-65CB-4DA9-B186-C0F460610DF2}"/>
              </a:ext>
            </a:extLst>
          </p:cNvPr>
          <p:cNvSpPr>
            <a:spLocks noGrp="1"/>
          </p:cNvSpPr>
          <p:nvPr>
            <p:ph type="sldNum" sz="quarter" idx="12"/>
          </p:nvPr>
        </p:nvSpPr>
        <p:spPr/>
        <p:txBody>
          <a:bodyPr/>
          <a:lstStyle/>
          <a:p>
            <a:fld id="{8A758EFE-665F-4341-B5B8-2DAEADA52F6C}" type="slidenum">
              <a:rPr lang="en-US" smtClean="0"/>
              <a:pPr/>
              <a:t>2</a:t>
            </a:fld>
            <a:endParaRPr lang="en-US" dirty="0"/>
          </a:p>
        </p:txBody>
      </p:sp>
      <p:sp>
        <p:nvSpPr>
          <p:cNvPr id="3" name="Title 2">
            <a:extLst>
              <a:ext uri="{FF2B5EF4-FFF2-40B4-BE49-F238E27FC236}">
                <a16:creationId xmlns:a16="http://schemas.microsoft.com/office/drawing/2014/main" id="{71B987BF-C558-4A92-9A62-9369B3D88B2F}"/>
              </a:ext>
            </a:extLst>
          </p:cNvPr>
          <p:cNvSpPr>
            <a:spLocks noGrp="1"/>
          </p:cNvSpPr>
          <p:nvPr>
            <p:ph type="title"/>
          </p:nvPr>
        </p:nvSpPr>
        <p:spPr/>
        <p:txBody>
          <a:bodyPr/>
          <a:lstStyle/>
          <a:p>
            <a:r>
              <a:rPr lang="en-US" dirty="0"/>
              <a:t>Problem &amp; Motivation</a:t>
            </a:r>
          </a:p>
        </p:txBody>
      </p:sp>
      <p:sp>
        <p:nvSpPr>
          <p:cNvPr id="4" name="Content Placeholder 3">
            <a:extLst>
              <a:ext uri="{FF2B5EF4-FFF2-40B4-BE49-F238E27FC236}">
                <a16:creationId xmlns:a16="http://schemas.microsoft.com/office/drawing/2014/main" id="{E4EB7CB0-3DED-45A2-BF47-90DAEDEB2FDC}"/>
              </a:ext>
            </a:extLst>
          </p:cNvPr>
          <p:cNvSpPr>
            <a:spLocks noGrp="1"/>
          </p:cNvSpPr>
          <p:nvPr>
            <p:ph sz="half" idx="1"/>
          </p:nvPr>
        </p:nvSpPr>
        <p:spPr>
          <a:xfrm>
            <a:off x="457200" y="1104903"/>
            <a:ext cx="8082552" cy="3789825"/>
          </a:xfrm>
        </p:spPr>
        <p:txBody>
          <a:bodyPr/>
          <a:lstStyle/>
          <a:p>
            <a:r>
              <a:rPr lang="en-US" dirty="0"/>
              <a:t>Genuine machine intelligence requires drawing commonsense inferences from large amounts of data.</a:t>
            </a:r>
          </a:p>
          <a:p>
            <a:r>
              <a:rPr lang="en-US" dirty="0"/>
              <a:t>This was the first attempt to harvest large amounts of </a:t>
            </a:r>
            <a:r>
              <a:rPr lang="en-US" i="1" dirty="0"/>
              <a:t>disambiguated comparative knowledge</a:t>
            </a:r>
            <a:r>
              <a:rPr lang="en-US" dirty="0"/>
              <a:t> from the </a:t>
            </a:r>
            <a:r>
              <a:rPr lang="en-US" i="1" dirty="0"/>
              <a:t>Web</a:t>
            </a:r>
            <a:r>
              <a:rPr lang="en-US" dirty="0"/>
              <a:t>. </a:t>
            </a:r>
          </a:p>
          <a:p>
            <a:r>
              <a:rPr lang="en-US" dirty="0">
                <a:solidFill>
                  <a:schemeClr val="accent1"/>
                </a:solidFill>
              </a:rPr>
              <a:t>Steel is sharper than wood.</a:t>
            </a:r>
          </a:p>
          <a:p>
            <a:pPr lvl="1"/>
            <a:r>
              <a:rPr lang="en-US" dirty="0"/>
              <a:t>Done by extracting triplets from the Web corpora of the form </a:t>
            </a:r>
            <a:r>
              <a:rPr lang="en-US" i="1" dirty="0"/>
              <a:t>(Noun, Adjective, Noun)</a:t>
            </a:r>
            <a:r>
              <a:rPr lang="en-US" dirty="0"/>
              <a:t>: </a:t>
            </a:r>
            <a:r>
              <a:rPr lang="en-US" dirty="0">
                <a:solidFill>
                  <a:schemeClr val="accent1"/>
                </a:solidFill>
              </a:rPr>
              <a:t>(steel, sharper, wood).</a:t>
            </a:r>
          </a:p>
          <a:p>
            <a:pPr lvl="1"/>
            <a:r>
              <a:rPr lang="en-US" dirty="0"/>
              <a:t>These triplets are sense-disambiguated using WordNet: </a:t>
            </a:r>
            <a:r>
              <a:rPr lang="en-US" dirty="0">
                <a:solidFill>
                  <a:schemeClr val="accent1"/>
                </a:solidFill>
              </a:rPr>
              <a:t>(steel-noun-2, sharper-adj-2, wood-noun-1) </a:t>
            </a:r>
          </a:p>
          <a:p>
            <a:pPr lvl="1"/>
            <a:endParaRPr lang="en-US" dirty="0"/>
          </a:p>
        </p:txBody>
      </p:sp>
    </p:spTree>
    <p:extLst>
      <p:ext uri="{BB962C8B-B14F-4D97-AF65-F5344CB8AC3E}">
        <p14:creationId xmlns:p14="http://schemas.microsoft.com/office/powerpoint/2010/main" val="2510737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B9537EC-30B2-4B98-8AA5-F0F51A8C5DD0}"/>
              </a:ext>
            </a:extLst>
          </p:cNvPr>
          <p:cNvSpPr>
            <a:spLocks noGrp="1"/>
          </p:cNvSpPr>
          <p:nvPr>
            <p:ph type="sldNum" sz="quarter" idx="12"/>
          </p:nvPr>
        </p:nvSpPr>
        <p:spPr/>
        <p:txBody>
          <a:bodyPr/>
          <a:lstStyle/>
          <a:p>
            <a:fld id="{8A758EFE-665F-4341-B5B8-2DAEADA52F6C}" type="slidenum">
              <a:rPr lang="en-US" smtClean="0"/>
              <a:pPr/>
              <a:t>3</a:t>
            </a:fld>
            <a:endParaRPr lang="en-US" dirty="0"/>
          </a:p>
        </p:txBody>
      </p:sp>
      <p:sp>
        <p:nvSpPr>
          <p:cNvPr id="3" name="Title 2">
            <a:extLst>
              <a:ext uri="{FF2B5EF4-FFF2-40B4-BE49-F238E27FC236}">
                <a16:creationId xmlns:a16="http://schemas.microsoft.com/office/drawing/2014/main" id="{CE91C334-BCEB-49F6-A287-497A536307A9}"/>
              </a:ext>
            </a:extLst>
          </p:cNvPr>
          <p:cNvSpPr>
            <a:spLocks noGrp="1"/>
          </p:cNvSpPr>
          <p:nvPr>
            <p:ph type="title"/>
          </p:nvPr>
        </p:nvSpPr>
        <p:spPr/>
        <p:txBody>
          <a:bodyPr/>
          <a:lstStyle/>
          <a:p>
            <a:r>
              <a:rPr lang="en-US" dirty="0"/>
              <a:t>Problem &amp; Motivation</a:t>
            </a:r>
          </a:p>
        </p:txBody>
      </p:sp>
      <p:sp>
        <p:nvSpPr>
          <p:cNvPr id="4" name="Content Placeholder 3">
            <a:extLst>
              <a:ext uri="{FF2B5EF4-FFF2-40B4-BE49-F238E27FC236}">
                <a16:creationId xmlns:a16="http://schemas.microsoft.com/office/drawing/2014/main" id="{D6BE7F35-4364-4693-A496-CE1CA4C4BC52}"/>
              </a:ext>
            </a:extLst>
          </p:cNvPr>
          <p:cNvSpPr>
            <a:spLocks noGrp="1"/>
          </p:cNvSpPr>
          <p:nvPr>
            <p:ph sz="half" idx="1"/>
          </p:nvPr>
        </p:nvSpPr>
        <p:spPr/>
        <p:txBody>
          <a:bodyPr/>
          <a:lstStyle/>
          <a:p>
            <a:r>
              <a:rPr lang="en-US" dirty="0"/>
              <a:t>Not just restricted to WordNet nouns- </a:t>
            </a:r>
            <a:r>
              <a:rPr lang="en-US" b="1" i="1" dirty="0"/>
              <a:t>Ad-hoc concepts</a:t>
            </a:r>
          </a:p>
          <a:p>
            <a:pPr lvl="1"/>
            <a:r>
              <a:rPr lang="en-US" dirty="0"/>
              <a:t>Disambiguated adjective-noun and noun-noun combinations</a:t>
            </a:r>
          </a:p>
          <a:p>
            <a:pPr lvl="1"/>
            <a:r>
              <a:rPr lang="en-US" dirty="0">
                <a:solidFill>
                  <a:schemeClr val="accent1"/>
                </a:solidFill>
              </a:rPr>
              <a:t>young lions, vegetable dumpling</a:t>
            </a:r>
          </a:p>
          <a:p>
            <a:pPr lvl="1"/>
            <a:r>
              <a:rPr lang="en-US" dirty="0"/>
              <a:t>Covers a wider range of commonsense phenomena: </a:t>
            </a:r>
            <a:r>
              <a:rPr lang="en-US" dirty="0">
                <a:solidFill>
                  <a:schemeClr val="accent1"/>
                </a:solidFill>
              </a:rPr>
              <a:t>“lions can be young”, “dumplings can be made of vegetables”</a:t>
            </a:r>
          </a:p>
          <a:p>
            <a:pPr marL="0" indent="0">
              <a:buNone/>
            </a:pPr>
            <a:endParaRPr lang="en-US" dirty="0"/>
          </a:p>
          <a:p>
            <a:pPr lvl="1"/>
            <a:endParaRPr lang="en-US" i="1" dirty="0">
              <a:solidFill>
                <a:schemeClr val="accent1"/>
              </a:solidFill>
            </a:endParaRPr>
          </a:p>
        </p:txBody>
      </p:sp>
    </p:spTree>
    <p:extLst>
      <p:ext uri="{BB962C8B-B14F-4D97-AF65-F5344CB8AC3E}">
        <p14:creationId xmlns:p14="http://schemas.microsoft.com/office/powerpoint/2010/main" val="2711636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A758EFE-665F-4341-B5B8-2DAEADA52F6C}" type="slidenum">
              <a:rPr lang="en-US" smtClean="0"/>
              <a:pPr/>
              <a:t>4</a:t>
            </a:fld>
            <a:endParaRPr lang="en-US" dirty="0"/>
          </a:p>
        </p:txBody>
      </p:sp>
      <p:sp>
        <p:nvSpPr>
          <p:cNvPr id="2" name="Title 1"/>
          <p:cNvSpPr>
            <a:spLocks noGrp="1"/>
          </p:cNvSpPr>
          <p:nvPr>
            <p:ph type="title"/>
          </p:nvPr>
        </p:nvSpPr>
        <p:spPr/>
        <p:txBody>
          <a:bodyPr>
            <a:normAutofit/>
          </a:bodyPr>
          <a:lstStyle/>
          <a:p>
            <a:r>
              <a:rPr lang="en-US" dirty="0"/>
              <a:t>Contents:</a:t>
            </a:r>
          </a:p>
        </p:txBody>
      </p:sp>
      <p:sp>
        <p:nvSpPr>
          <p:cNvPr id="3" name="Content Placeholder 2"/>
          <p:cNvSpPr>
            <a:spLocks noGrp="1"/>
          </p:cNvSpPr>
          <p:nvPr>
            <p:ph idx="1"/>
          </p:nvPr>
        </p:nvSpPr>
        <p:spPr>
          <a:xfrm>
            <a:off x="430464" y="902369"/>
            <a:ext cx="8229600" cy="3857890"/>
          </a:xfrm>
        </p:spPr>
        <p:txBody>
          <a:bodyPr>
            <a:normAutofit fontScale="77500" lnSpcReduction="20000"/>
          </a:bodyPr>
          <a:lstStyle/>
          <a:p>
            <a:r>
              <a:rPr lang="en-US" dirty="0"/>
              <a:t>Previous approaches</a:t>
            </a:r>
          </a:p>
          <a:p>
            <a:r>
              <a:rPr lang="en-US" dirty="0"/>
              <a:t>Contributions of this work</a:t>
            </a:r>
          </a:p>
          <a:p>
            <a:r>
              <a:rPr lang="en-US" dirty="0"/>
              <a:t>Methodology</a:t>
            </a:r>
          </a:p>
          <a:p>
            <a:pPr lvl="1"/>
            <a:r>
              <a:rPr lang="en-US" dirty="0"/>
              <a:t>Open Information Extraction</a:t>
            </a:r>
          </a:p>
          <a:p>
            <a:pPr lvl="1"/>
            <a:r>
              <a:rPr lang="en-US" dirty="0"/>
              <a:t>Disambiguation</a:t>
            </a:r>
          </a:p>
          <a:p>
            <a:pPr lvl="2"/>
            <a:r>
              <a:rPr lang="en-US" dirty="0"/>
              <a:t>Local Model </a:t>
            </a:r>
          </a:p>
          <a:p>
            <a:pPr lvl="2"/>
            <a:r>
              <a:rPr lang="en-US" dirty="0"/>
              <a:t>Joint Model</a:t>
            </a:r>
          </a:p>
          <a:p>
            <a:pPr lvl="1"/>
            <a:r>
              <a:rPr lang="en-US" dirty="0"/>
              <a:t>Triple Organization</a:t>
            </a:r>
          </a:p>
          <a:p>
            <a:r>
              <a:rPr lang="en-US" dirty="0"/>
              <a:t>Experiments</a:t>
            </a:r>
          </a:p>
          <a:p>
            <a:r>
              <a:rPr lang="en-US" dirty="0"/>
              <a:t>Baselines and Results</a:t>
            </a:r>
          </a:p>
          <a:p>
            <a:r>
              <a:rPr lang="en-US" dirty="0"/>
              <a:t>Conclusions</a:t>
            </a:r>
          </a:p>
          <a:p>
            <a:r>
              <a:rPr lang="en-US" dirty="0"/>
              <a:t>Shortcomings and Future Work</a:t>
            </a:r>
          </a:p>
        </p:txBody>
      </p:sp>
    </p:spTree>
    <p:extLst>
      <p:ext uri="{BB962C8B-B14F-4D97-AF65-F5344CB8AC3E}">
        <p14:creationId xmlns:p14="http://schemas.microsoft.com/office/powerpoint/2010/main" val="3544514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758EFE-665F-4341-B5B8-2DAEADA52F6C}" type="slidenum">
              <a:rPr lang="en-US" smtClean="0"/>
              <a:pPr/>
              <a:t>5</a:t>
            </a:fld>
            <a:endParaRPr lang="en-US" dirty="0"/>
          </a:p>
        </p:txBody>
      </p:sp>
      <p:sp>
        <p:nvSpPr>
          <p:cNvPr id="3" name="Title 2"/>
          <p:cNvSpPr>
            <a:spLocks noGrp="1"/>
          </p:cNvSpPr>
          <p:nvPr>
            <p:ph type="title"/>
          </p:nvPr>
        </p:nvSpPr>
        <p:spPr/>
        <p:txBody>
          <a:bodyPr>
            <a:normAutofit/>
          </a:bodyPr>
          <a:lstStyle/>
          <a:p>
            <a:r>
              <a:rPr lang="en-US" dirty="0"/>
              <a:t>Previous approaches (</a:t>
            </a:r>
            <a:r>
              <a:rPr lang="en-US" dirty="0" err="1"/>
              <a:t>SoTA</a:t>
            </a:r>
            <a:r>
              <a:rPr lang="en-US" dirty="0"/>
              <a:t>)</a:t>
            </a:r>
          </a:p>
        </p:txBody>
      </p:sp>
      <p:sp>
        <p:nvSpPr>
          <p:cNvPr id="5" name="Content Placeholder 3"/>
          <p:cNvSpPr txBox="1">
            <a:spLocks/>
          </p:cNvSpPr>
          <p:nvPr/>
        </p:nvSpPr>
        <p:spPr>
          <a:xfrm>
            <a:off x="457199" y="1016001"/>
            <a:ext cx="7890933" cy="3578622"/>
          </a:xfrm>
          <a:prstGeom prst="rect">
            <a:avLst/>
          </a:prstGeom>
        </p:spPr>
        <p:txBody>
          <a:bodyPr>
            <a:normAutofit fontScale="85000" lnSpcReduction="20000"/>
          </a:bodyPr>
          <a:lstStyle>
            <a:lvl1pPr marL="342900" indent="-342900" algn="l" defTabSz="457200" rtl="0" eaLnBrk="1" latinLnBrk="0" hangingPunct="1">
              <a:spcBef>
                <a:spcPct val="20000"/>
              </a:spcBef>
              <a:buClr>
                <a:schemeClr val="tx1"/>
              </a:buClr>
              <a:buFont typeface="Arial"/>
              <a:buChar char="•"/>
              <a:defRPr sz="2800" kern="1200">
                <a:solidFill>
                  <a:schemeClr val="accent6"/>
                </a:solidFill>
                <a:latin typeface="Gill Sans"/>
                <a:ea typeface="+mn-ea"/>
                <a:cs typeface="Gill Sans"/>
              </a:defRPr>
            </a:lvl1pPr>
            <a:lvl2pPr marL="742950" indent="-285750" algn="l" defTabSz="457200" rtl="0" eaLnBrk="1" latinLnBrk="0" hangingPunct="1">
              <a:spcBef>
                <a:spcPct val="20000"/>
              </a:spcBef>
              <a:buClr>
                <a:schemeClr val="tx1"/>
              </a:buClr>
              <a:buFont typeface="Arial"/>
              <a:buChar char="–"/>
              <a:defRPr sz="2400" kern="1200">
                <a:solidFill>
                  <a:schemeClr val="accent6"/>
                </a:solidFill>
                <a:latin typeface="Gill Sans"/>
                <a:ea typeface="+mn-ea"/>
                <a:cs typeface="Gill Sans"/>
              </a:defRPr>
            </a:lvl2pPr>
            <a:lvl3pPr marL="1143000" indent="-228600" algn="l" defTabSz="457200" rtl="0" eaLnBrk="1" latinLnBrk="0" hangingPunct="1">
              <a:spcBef>
                <a:spcPct val="20000"/>
              </a:spcBef>
              <a:buClr>
                <a:schemeClr val="tx1"/>
              </a:buClr>
              <a:buFont typeface="Arial"/>
              <a:buChar char="•"/>
              <a:defRPr sz="2000" kern="1200">
                <a:solidFill>
                  <a:schemeClr val="accent6"/>
                </a:solidFill>
                <a:latin typeface="Gill Sans"/>
                <a:ea typeface="+mn-ea"/>
                <a:cs typeface="Gill Sans"/>
              </a:defRPr>
            </a:lvl3pPr>
            <a:lvl4pPr marL="1600200" indent="-228600" algn="l" defTabSz="457200" rtl="0" eaLnBrk="1" latinLnBrk="0" hangingPunct="1">
              <a:spcBef>
                <a:spcPct val="20000"/>
              </a:spcBef>
              <a:buClr>
                <a:schemeClr val="tx1"/>
              </a:buClr>
              <a:buFont typeface="Arial"/>
              <a:buChar char="–"/>
              <a:defRPr sz="1800" kern="1200">
                <a:solidFill>
                  <a:schemeClr val="accent6"/>
                </a:solidFill>
                <a:latin typeface="Gill Sans"/>
                <a:ea typeface="+mn-ea"/>
                <a:cs typeface="Gill Sans"/>
              </a:defRPr>
            </a:lvl4pPr>
            <a:lvl5pPr marL="2057400" indent="-228600" algn="l" defTabSz="457200" rtl="0" eaLnBrk="1" latinLnBrk="0" hangingPunct="1">
              <a:spcBef>
                <a:spcPct val="20000"/>
              </a:spcBef>
              <a:buClr>
                <a:schemeClr val="tx1"/>
              </a:buClr>
              <a:buFont typeface="Arial"/>
              <a:buChar char="»"/>
              <a:defRPr sz="1800" kern="1200">
                <a:solidFill>
                  <a:schemeClr val="accent6"/>
                </a:solidFill>
                <a:latin typeface="Gill Sans"/>
                <a:ea typeface="+mn-ea"/>
                <a:cs typeface="Gill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b="1" dirty="0"/>
              <a:t>Knowledge Harvesting:</a:t>
            </a:r>
          </a:p>
          <a:p>
            <a:pPr lvl="1"/>
            <a:r>
              <a:rPr lang="en-US" dirty="0"/>
              <a:t>YAGO (</a:t>
            </a:r>
            <a:r>
              <a:rPr lang="en-US" dirty="0" err="1"/>
              <a:t>Hoffart</a:t>
            </a:r>
            <a:r>
              <a:rPr lang="en-US" dirty="0"/>
              <a:t> et al. 2011), </a:t>
            </a:r>
            <a:r>
              <a:rPr lang="en-US" dirty="0" err="1"/>
              <a:t>OpenIE</a:t>
            </a:r>
            <a:r>
              <a:rPr lang="en-US" dirty="0"/>
              <a:t> (</a:t>
            </a:r>
            <a:r>
              <a:rPr lang="en-US" dirty="0" err="1"/>
              <a:t>Banko</a:t>
            </a:r>
            <a:r>
              <a:rPr lang="en-US" dirty="0"/>
              <a:t> et al. 2007) </a:t>
            </a:r>
          </a:p>
          <a:p>
            <a:pPr lvl="2"/>
            <a:r>
              <a:rPr lang="en-US" dirty="0"/>
              <a:t>cover only a small amount of relations</a:t>
            </a:r>
          </a:p>
          <a:p>
            <a:pPr lvl="1"/>
            <a:r>
              <a:rPr lang="en-US" dirty="0"/>
              <a:t>Need for more domain specific knowledge:</a:t>
            </a:r>
          </a:p>
          <a:p>
            <a:pPr lvl="2"/>
            <a:r>
              <a:rPr lang="en-US" dirty="0"/>
              <a:t>Temporal (</a:t>
            </a:r>
            <a:r>
              <a:rPr lang="en-US" dirty="0" err="1"/>
              <a:t>Kozareva</a:t>
            </a:r>
            <a:r>
              <a:rPr lang="en-US" dirty="0"/>
              <a:t> et al. 2011), Psychology (</a:t>
            </a:r>
            <a:r>
              <a:rPr lang="en-US" dirty="0" err="1"/>
              <a:t>Rashkin</a:t>
            </a:r>
            <a:r>
              <a:rPr lang="en-US" dirty="0"/>
              <a:t> et al. 2018), Spatial (</a:t>
            </a:r>
            <a:r>
              <a:rPr lang="en-US" dirty="0" err="1"/>
              <a:t>Collell</a:t>
            </a:r>
            <a:r>
              <a:rPr lang="en-US" dirty="0"/>
              <a:t> et al. 2018) </a:t>
            </a:r>
          </a:p>
          <a:p>
            <a:r>
              <a:rPr lang="en-US" b="1" dirty="0"/>
              <a:t>Comparative Knowledge:</a:t>
            </a:r>
          </a:p>
          <a:p>
            <a:pPr lvl="1"/>
            <a:r>
              <a:rPr lang="en-US" dirty="0"/>
              <a:t>Until this paper, large scale data had not been used.</a:t>
            </a:r>
          </a:p>
          <a:p>
            <a:pPr lvl="2"/>
            <a:r>
              <a:rPr lang="en-US" dirty="0"/>
              <a:t>Jindal and Liu (2006) identified potential comparative sentences and their elements using sequence mining techniques.</a:t>
            </a:r>
          </a:p>
          <a:p>
            <a:pPr lvl="2"/>
            <a:r>
              <a:rPr lang="en-US" dirty="0"/>
              <a:t>Cao et al. (2010) extracted comparative observations using manually defined patterns.</a:t>
            </a:r>
          </a:p>
          <a:p>
            <a:pPr lvl="1"/>
            <a:endParaRPr lang="en-US" dirty="0"/>
          </a:p>
        </p:txBody>
      </p:sp>
    </p:spTree>
    <p:extLst>
      <p:ext uri="{BB962C8B-B14F-4D97-AF65-F5344CB8AC3E}">
        <p14:creationId xmlns:p14="http://schemas.microsoft.com/office/powerpoint/2010/main" val="937808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758EFE-665F-4341-B5B8-2DAEADA52F6C}" type="slidenum">
              <a:rPr lang="en-US" smtClean="0"/>
              <a:pPr/>
              <a:t>6</a:t>
            </a:fld>
            <a:endParaRPr lang="en-US" dirty="0"/>
          </a:p>
        </p:txBody>
      </p:sp>
      <p:sp>
        <p:nvSpPr>
          <p:cNvPr id="3" name="Title 2"/>
          <p:cNvSpPr>
            <a:spLocks noGrp="1"/>
          </p:cNvSpPr>
          <p:nvPr>
            <p:ph type="title"/>
          </p:nvPr>
        </p:nvSpPr>
        <p:spPr/>
        <p:txBody>
          <a:bodyPr>
            <a:normAutofit/>
          </a:bodyPr>
          <a:lstStyle/>
          <a:p>
            <a:r>
              <a:rPr lang="en-US" dirty="0"/>
              <a:t>Contributions of this work</a:t>
            </a:r>
          </a:p>
        </p:txBody>
      </p:sp>
      <p:sp>
        <p:nvSpPr>
          <p:cNvPr id="5" name="Content Placeholder 3"/>
          <p:cNvSpPr txBox="1">
            <a:spLocks/>
          </p:cNvSpPr>
          <p:nvPr/>
        </p:nvSpPr>
        <p:spPr>
          <a:xfrm>
            <a:off x="457199" y="1016001"/>
            <a:ext cx="7890933" cy="3578622"/>
          </a:xfrm>
          <a:prstGeom prst="rect">
            <a:avLst/>
          </a:prstGeom>
        </p:spPr>
        <p:txBody>
          <a:bodyPr>
            <a:normAutofit/>
          </a:bodyPr>
          <a:lstStyle>
            <a:lvl1pPr marL="342900" indent="-342900" algn="l" defTabSz="457200" rtl="0" eaLnBrk="1" latinLnBrk="0" hangingPunct="1">
              <a:spcBef>
                <a:spcPct val="20000"/>
              </a:spcBef>
              <a:buClr>
                <a:schemeClr val="tx1"/>
              </a:buClr>
              <a:buFont typeface="Arial"/>
              <a:buChar char="•"/>
              <a:defRPr sz="2800" kern="1200">
                <a:solidFill>
                  <a:schemeClr val="accent6"/>
                </a:solidFill>
                <a:latin typeface="Gill Sans"/>
                <a:ea typeface="+mn-ea"/>
                <a:cs typeface="Gill Sans"/>
              </a:defRPr>
            </a:lvl1pPr>
            <a:lvl2pPr marL="742950" indent="-285750" algn="l" defTabSz="457200" rtl="0" eaLnBrk="1" latinLnBrk="0" hangingPunct="1">
              <a:spcBef>
                <a:spcPct val="20000"/>
              </a:spcBef>
              <a:buClr>
                <a:schemeClr val="tx1"/>
              </a:buClr>
              <a:buFont typeface="Arial"/>
              <a:buChar char="–"/>
              <a:defRPr sz="2400" kern="1200">
                <a:solidFill>
                  <a:schemeClr val="accent6"/>
                </a:solidFill>
                <a:latin typeface="Gill Sans"/>
                <a:ea typeface="+mn-ea"/>
                <a:cs typeface="Gill Sans"/>
              </a:defRPr>
            </a:lvl2pPr>
            <a:lvl3pPr marL="1143000" indent="-228600" algn="l" defTabSz="457200" rtl="0" eaLnBrk="1" latinLnBrk="0" hangingPunct="1">
              <a:spcBef>
                <a:spcPct val="20000"/>
              </a:spcBef>
              <a:buClr>
                <a:schemeClr val="tx1"/>
              </a:buClr>
              <a:buFont typeface="Arial"/>
              <a:buChar char="•"/>
              <a:defRPr sz="2000" kern="1200">
                <a:solidFill>
                  <a:schemeClr val="accent6"/>
                </a:solidFill>
                <a:latin typeface="Gill Sans"/>
                <a:ea typeface="+mn-ea"/>
                <a:cs typeface="Gill Sans"/>
              </a:defRPr>
            </a:lvl3pPr>
            <a:lvl4pPr marL="1600200" indent="-228600" algn="l" defTabSz="457200" rtl="0" eaLnBrk="1" latinLnBrk="0" hangingPunct="1">
              <a:spcBef>
                <a:spcPct val="20000"/>
              </a:spcBef>
              <a:buClr>
                <a:schemeClr val="tx1"/>
              </a:buClr>
              <a:buFont typeface="Arial"/>
              <a:buChar char="–"/>
              <a:defRPr sz="1800" kern="1200">
                <a:solidFill>
                  <a:schemeClr val="accent6"/>
                </a:solidFill>
                <a:latin typeface="Gill Sans"/>
                <a:ea typeface="+mn-ea"/>
                <a:cs typeface="Gill Sans"/>
              </a:defRPr>
            </a:lvl4pPr>
            <a:lvl5pPr marL="2057400" indent="-228600" algn="l" defTabSz="457200" rtl="0" eaLnBrk="1" latinLnBrk="0" hangingPunct="1">
              <a:spcBef>
                <a:spcPct val="20000"/>
              </a:spcBef>
              <a:buClr>
                <a:schemeClr val="tx1"/>
              </a:buClr>
              <a:buFont typeface="Arial"/>
              <a:buChar char="»"/>
              <a:defRPr sz="1800" kern="1200">
                <a:solidFill>
                  <a:schemeClr val="accent6"/>
                </a:solidFill>
                <a:latin typeface="Gill Sans"/>
                <a:ea typeface="+mn-ea"/>
                <a:cs typeface="Gill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Constructed a comparative knowledge base by:</a:t>
            </a:r>
          </a:p>
          <a:p>
            <a:pPr lvl="1"/>
            <a:r>
              <a:rPr lang="en-US" dirty="0"/>
              <a:t>Using Open Information Extraction from Web corpus to obtain observed textual facts</a:t>
            </a:r>
          </a:p>
          <a:p>
            <a:pPr lvl="1"/>
            <a:r>
              <a:rPr lang="en-US" dirty="0"/>
              <a:t>Developed a Joint Optimization Model using ILP to disambiguate and semantically organize this extracted data with respect to a lexical knowledge base: WordNet.</a:t>
            </a:r>
          </a:p>
        </p:txBody>
      </p:sp>
    </p:spTree>
    <p:extLst>
      <p:ext uri="{BB962C8B-B14F-4D97-AF65-F5344CB8AC3E}">
        <p14:creationId xmlns:p14="http://schemas.microsoft.com/office/powerpoint/2010/main" val="1846913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992FD-3D1E-4381-92A2-060E46FB1EFE}"/>
              </a:ext>
            </a:extLst>
          </p:cNvPr>
          <p:cNvSpPr>
            <a:spLocks noGrp="1"/>
          </p:cNvSpPr>
          <p:nvPr>
            <p:ph type="ctrTitle"/>
          </p:nvPr>
        </p:nvSpPr>
        <p:spPr/>
        <p:txBody>
          <a:bodyPr/>
          <a:lstStyle/>
          <a:p>
            <a:r>
              <a:rPr lang="en-US" dirty="0"/>
              <a:t>METHODOLOGY</a:t>
            </a:r>
          </a:p>
        </p:txBody>
      </p:sp>
      <p:sp>
        <p:nvSpPr>
          <p:cNvPr id="3" name="Subtitle 2">
            <a:extLst>
              <a:ext uri="{FF2B5EF4-FFF2-40B4-BE49-F238E27FC236}">
                <a16:creationId xmlns:a16="http://schemas.microsoft.com/office/drawing/2014/main" id="{480B599C-7F26-4280-A6DF-FF67978A051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76917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45ED12E-14EC-46F0-B7B9-C2CD1F17CDF8}"/>
              </a:ext>
            </a:extLst>
          </p:cNvPr>
          <p:cNvSpPr>
            <a:spLocks noGrp="1"/>
          </p:cNvSpPr>
          <p:nvPr>
            <p:ph type="sldNum" sz="quarter" idx="12"/>
          </p:nvPr>
        </p:nvSpPr>
        <p:spPr/>
        <p:txBody>
          <a:bodyPr/>
          <a:lstStyle/>
          <a:p>
            <a:fld id="{8A758EFE-665F-4341-B5B8-2DAEADA52F6C}" type="slidenum">
              <a:rPr lang="en-US" smtClean="0"/>
              <a:pPr/>
              <a:t>8</a:t>
            </a:fld>
            <a:endParaRPr lang="en-US" dirty="0"/>
          </a:p>
        </p:txBody>
      </p:sp>
      <p:sp>
        <p:nvSpPr>
          <p:cNvPr id="3" name="Title 2">
            <a:extLst>
              <a:ext uri="{FF2B5EF4-FFF2-40B4-BE49-F238E27FC236}">
                <a16:creationId xmlns:a16="http://schemas.microsoft.com/office/drawing/2014/main" id="{51AEEA5A-AE06-4F3D-9617-6D38C3811230}"/>
              </a:ext>
            </a:extLst>
          </p:cNvPr>
          <p:cNvSpPr>
            <a:spLocks noGrp="1"/>
          </p:cNvSpPr>
          <p:nvPr>
            <p:ph type="title"/>
          </p:nvPr>
        </p:nvSpPr>
        <p:spPr/>
        <p:txBody>
          <a:bodyPr/>
          <a:lstStyle/>
          <a:p>
            <a:r>
              <a:rPr lang="en-US" dirty="0"/>
              <a:t>Open Information Extraction</a:t>
            </a:r>
          </a:p>
        </p:txBody>
      </p:sp>
      <p:sp>
        <p:nvSpPr>
          <p:cNvPr id="4" name="Content Placeholder 3">
            <a:extLst>
              <a:ext uri="{FF2B5EF4-FFF2-40B4-BE49-F238E27FC236}">
                <a16:creationId xmlns:a16="http://schemas.microsoft.com/office/drawing/2014/main" id="{7BBF0BCE-45C3-4688-9366-AF391BE3F704}"/>
              </a:ext>
            </a:extLst>
          </p:cNvPr>
          <p:cNvSpPr>
            <a:spLocks noGrp="1"/>
          </p:cNvSpPr>
          <p:nvPr>
            <p:ph sz="half" idx="1"/>
          </p:nvPr>
        </p:nvSpPr>
        <p:spPr/>
        <p:txBody>
          <a:bodyPr>
            <a:normAutofit fontScale="92500"/>
          </a:bodyPr>
          <a:lstStyle/>
          <a:p>
            <a:r>
              <a:rPr lang="en-US" dirty="0"/>
              <a:t>All triples matching the template: </a:t>
            </a:r>
            <a:r>
              <a:rPr lang="en-US" i="1" dirty="0">
                <a:solidFill>
                  <a:schemeClr val="tx1"/>
                </a:solidFill>
              </a:rPr>
              <a:t>(Noun Phrase) + (Comparative Phrase) + (Noun Phrase)</a:t>
            </a:r>
            <a:r>
              <a:rPr lang="en-US" i="1" dirty="0"/>
              <a:t> extracted from the corpus</a:t>
            </a:r>
          </a:p>
          <a:p>
            <a:pPr lvl="1"/>
            <a:r>
              <a:rPr lang="en-US" b="1" dirty="0"/>
              <a:t>Noun Phrases</a:t>
            </a:r>
            <a:r>
              <a:rPr lang="en-US" dirty="0"/>
              <a:t>: WordNet nouns (water, dark chocolate), adjective-noun pairs (cold water) and noun-noun pairs (football manager)</a:t>
            </a:r>
          </a:p>
          <a:p>
            <a:pPr lvl="1"/>
            <a:r>
              <a:rPr lang="en-US" b="1" dirty="0"/>
              <a:t>Comparative Phrases</a:t>
            </a:r>
            <a:r>
              <a:rPr lang="en-US" dirty="0"/>
              <a:t>: Adjectives. Also captures negation, modifiers. </a:t>
            </a:r>
          </a:p>
          <a:p>
            <a:r>
              <a:rPr lang="en-US" dirty="0"/>
              <a:t>Based on Hadoop MapReduce (distributed hardware clusters) due to large size of Web corpora.</a:t>
            </a:r>
          </a:p>
          <a:p>
            <a:r>
              <a:rPr lang="en-US" dirty="0"/>
              <a:t>Output: (Noun-1 + Relation + Noun-2 + Frequency + Direction)</a:t>
            </a:r>
          </a:p>
          <a:p>
            <a:pPr lvl="1"/>
            <a:r>
              <a:rPr lang="en-US" dirty="0">
                <a:solidFill>
                  <a:schemeClr val="accent1"/>
                </a:solidFill>
              </a:rPr>
              <a:t>(car, bigger, dog, 10, &gt;)</a:t>
            </a:r>
          </a:p>
          <a:p>
            <a:pPr lvl="1"/>
            <a:endParaRPr lang="en-US" dirty="0"/>
          </a:p>
        </p:txBody>
      </p:sp>
    </p:spTree>
    <p:extLst>
      <p:ext uri="{BB962C8B-B14F-4D97-AF65-F5344CB8AC3E}">
        <p14:creationId xmlns:p14="http://schemas.microsoft.com/office/powerpoint/2010/main" val="3544327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458C02F-6584-4FA3-974F-4E120576EEA8}"/>
              </a:ext>
            </a:extLst>
          </p:cNvPr>
          <p:cNvSpPr>
            <a:spLocks noGrp="1"/>
          </p:cNvSpPr>
          <p:nvPr>
            <p:ph type="sldNum" sz="quarter" idx="12"/>
          </p:nvPr>
        </p:nvSpPr>
        <p:spPr/>
        <p:txBody>
          <a:bodyPr/>
          <a:lstStyle/>
          <a:p>
            <a:fld id="{8A758EFE-665F-4341-B5B8-2DAEADA52F6C}" type="slidenum">
              <a:rPr lang="en-US" smtClean="0"/>
              <a:pPr/>
              <a:t>9</a:t>
            </a:fld>
            <a:endParaRPr lang="en-US" dirty="0"/>
          </a:p>
        </p:txBody>
      </p:sp>
      <p:sp>
        <p:nvSpPr>
          <p:cNvPr id="3" name="Title 2">
            <a:extLst>
              <a:ext uri="{FF2B5EF4-FFF2-40B4-BE49-F238E27FC236}">
                <a16:creationId xmlns:a16="http://schemas.microsoft.com/office/drawing/2014/main" id="{018A48D3-8D10-4E70-9014-52A452BA2C8E}"/>
              </a:ext>
            </a:extLst>
          </p:cNvPr>
          <p:cNvSpPr>
            <a:spLocks noGrp="1"/>
          </p:cNvSpPr>
          <p:nvPr>
            <p:ph type="title"/>
          </p:nvPr>
        </p:nvSpPr>
        <p:spPr/>
        <p:txBody>
          <a:bodyPr/>
          <a:lstStyle/>
          <a:p>
            <a:r>
              <a:rPr lang="en-US" dirty="0"/>
              <a:t>Disambiguation</a:t>
            </a:r>
          </a:p>
        </p:txBody>
      </p:sp>
      <p:sp>
        <p:nvSpPr>
          <p:cNvPr id="4" name="Content Placeholder 3">
            <a:extLst>
              <a:ext uri="{FF2B5EF4-FFF2-40B4-BE49-F238E27FC236}">
                <a16:creationId xmlns:a16="http://schemas.microsoft.com/office/drawing/2014/main" id="{852D6092-2F48-4AE3-9598-BFDABE63CD45}"/>
              </a:ext>
            </a:extLst>
          </p:cNvPr>
          <p:cNvSpPr>
            <a:spLocks noGrp="1"/>
          </p:cNvSpPr>
          <p:nvPr>
            <p:ph sz="half" idx="1"/>
          </p:nvPr>
        </p:nvSpPr>
        <p:spPr/>
        <p:txBody>
          <a:bodyPr>
            <a:normAutofit/>
          </a:bodyPr>
          <a:lstStyle/>
          <a:p>
            <a:r>
              <a:rPr lang="en-US" dirty="0"/>
              <a:t>Original extractions have ambiguity.</a:t>
            </a:r>
          </a:p>
          <a:p>
            <a:pPr lvl="1"/>
            <a:r>
              <a:rPr lang="en-US" dirty="0"/>
              <a:t>“</a:t>
            </a:r>
            <a:r>
              <a:rPr lang="en-US" dirty="0">
                <a:solidFill>
                  <a:schemeClr val="accent1"/>
                </a:solidFill>
              </a:rPr>
              <a:t>richer than</a:t>
            </a:r>
            <a:r>
              <a:rPr lang="en-US" dirty="0"/>
              <a:t>”: money or calories</a:t>
            </a:r>
          </a:p>
          <a:p>
            <a:r>
              <a:rPr lang="en-US" dirty="0"/>
              <a:t>Goal of this phase: </a:t>
            </a:r>
          </a:p>
          <a:p>
            <a:pPr lvl="1"/>
            <a:r>
              <a:rPr lang="en-US" dirty="0"/>
              <a:t>Original Triple </a:t>
            </a:r>
            <a:r>
              <a:rPr lang="en-US" dirty="0">
                <a:solidFill>
                  <a:schemeClr val="tx1"/>
                </a:solidFill>
              </a:rPr>
              <a:t>(string) </a:t>
            </a:r>
            <a:r>
              <a:rPr lang="en-US" dirty="0">
                <a:sym typeface="Wingdings" panose="05000000000000000000" pitchFamily="2" charset="2"/>
              </a:rPr>
              <a:t> </a:t>
            </a:r>
            <a:r>
              <a:rPr lang="en-US" dirty="0"/>
              <a:t> Relevant Grounded Triple </a:t>
            </a:r>
            <a:r>
              <a:rPr lang="en-US" dirty="0">
                <a:solidFill>
                  <a:schemeClr val="accent1"/>
                </a:solidFill>
              </a:rPr>
              <a:t>(disambiguated word sense IDs)</a:t>
            </a:r>
          </a:p>
          <a:p>
            <a:r>
              <a:rPr lang="en-US" dirty="0"/>
              <a:t>Achieved using:</a:t>
            </a:r>
          </a:p>
          <a:p>
            <a:pPr lvl="1"/>
            <a:r>
              <a:rPr lang="en-US" u="sng" dirty="0"/>
              <a:t>Local Model</a:t>
            </a:r>
            <a:r>
              <a:rPr lang="en-US" dirty="0"/>
              <a:t>: assumes independence between triples.</a:t>
            </a:r>
          </a:p>
          <a:p>
            <a:pPr lvl="1"/>
            <a:r>
              <a:rPr lang="en-US" u="sng" dirty="0"/>
              <a:t>Joint Optimization Model</a:t>
            </a:r>
            <a:r>
              <a:rPr lang="en-US" dirty="0"/>
              <a:t>: does not assume independence between triples.</a:t>
            </a:r>
          </a:p>
        </p:txBody>
      </p:sp>
    </p:spTree>
    <p:extLst>
      <p:ext uri="{BB962C8B-B14F-4D97-AF65-F5344CB8AC3E}">
        <p14:creationId xmlns:p14="http://schemas.microsoft.com/office/powerpoint/2010/main" val="3079273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23">
      <a:dk1>
        <a:srgbClr val="00144D"/>
      </a:dk1>
      <a:lt1>
        <a:sysClr val="window" lastClr="FFFFFF"/>
      </a:lt1>
      <a:dk2>
        <a:srgbClr val="57000A"/>
      </a:dk2>
      <a:lt2>
        <a:srgbClr val="82AFD3"/>
      </a:lt2>
      <a:accent1>
        <a:srgbClr val="95001A"/>
      </a:accent1>
      <a:accent2>
        <a:srgbClr val="C0504D"/>
      </a:accent2>
      <a:accent3>
        <a:srgbClr val="045EA7"/>
      </a:accent3>
      <a:accent4>
        <a:srgbClr val="F2C100"/>
      </a:accent4>
      <a:accent5>
        <a:srgbClr val="00144D"/>
      </a:accent5>
      <a:accent6>
        <a:srgbClr val="44464B"/>
      </a:accent6>
      <a:hlink>
        <a:srgbClr val="00144D"/>
      </a:hlink>
      <a:folHlink>
        <a:srgbClr val="82AFD3"/>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13033</TotalTime>
  <Words>2058</Words>
  <Application>Microsoft Office PowerPoint</Application>
  <PresentationFormat>On-screen Show (16:9)</PresentationFormat>
  <Paragraphs>221</Paragraphs>
  <Slides>17</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Cambria</vt:lpstr>
      <vt:lpstr>Cambria Math</vt:lpstr>
      <vt:lpstr>Gill Sans</vt:lpstr>
      <vt:lpstr>Gill Sans MT</vt:lpstr>
      <vt:lpstr>Office Theme</vt:lpstr>
      <vt:lpstr>Acquiring Comparative Commonsense Knowledge from the Web Niket Tandon, Gerard de Melo, Gerhard Weikum 28th AAAI Conference on Artificial Intelligence, 2014</vt:lpstr>
      <vt:lpstr>Problem &amp; Motivation</vt:lpstr>
      <vt:lpstr>Problem &amp; Motivation</vt:lpstr>
      <vt:lpstr>Contents:</vt:lpstr>
      <vt:lpstr>Previous approaches (SoTA)</vt:lpstr>
      <vt:lpstr>Contributions of this work</vt:lpstr>
      <vt:lpstr>METHODOLOGY</vt:lpstr>
      <vt:lpstr>Open Information Extraction</vt:lpstr>
      <vt:lpstr>Disambiguation</vt:lpstr>
      <vt:lpstr>Local Model</vt:lpstr>
      <vt:lpstr>Local Model</vt:lpstr>
      <vt:lpstr>Joint Model</vt:lpstr>
      <vt:lpstr>Triple Organization</vt:lpstr>
      <vt:lpstr>Experiments</vt:lpstr>
      <vt:lpstr>Baselines and Results</vt:lpstr>
      <vt:lpstr>Conclusions</vt:lpstr>
      <vt:lpstr>Shortcomings and Future Work</vt:lpstr>
    </vt:vector>
  </TitlesOfParts>
  <Company>Zder0to5ive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Lindsey Tabor</dc:creator>
  <cp:lastModifiedBy>Singh, Aishwarya</cp:lastModifiedBy>
  <cp:revision>248</cp:revision>
  <dcterms:created xsi:type="dcterms:W3CDTF">2017-09-22T15:37:04Z</dcterms:created>
  <dcterms:modified xsi:type="dcterms:W3CDTF">2019-03-19T05:46:27Z</dcterms:modified>
</cp:coreProperties>
</file>