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3" r:id="rId2"/>
    <p:sldId id="311" r:id="rId3"/>
    <p:sldId id="320" r:id="rId4"/>
    <p:sldId id="296" r:id="rId5"/>
    <p:sldId id="305" r:id="rId6"/>
    <p:sldId id="333" r:id="rId7"/>
    <p:sldId id="334" r:id="rId8"/>
    <p:sldId id="321" r:id="rId9"/>
    <p:sldId id="335" r:id="rId10"/>
    <p:sldId id="322" r:id="rId11"/>
    <p:sldId id="336" r:id="rId12"/>
    <p:sldId id="337" r:id="rId13"/>
    <p:sldId id="323" r:id="rId14"/>
    <p:sldId id="314" r:id="rId15"/>
    <p:sldId id="338" r:id="rId16"/>
    <p:sldId id="324" r:id="rId17"/>
    <p:sldId id="339" r:id="rId18"/>
    <p:sldId id="340" r:id="rId19"/>
    <p:sldId id="325" r:id="rId20"/>
    <p:sldId id="326" r:id="rId21"/>
    <p:sldId id="327" r:id="rId22"/>
    <p:sldId id="329" r:id="rId23"/>
    <p:sldId id="330" r:id="rId24"/>
    <p:sldId id="331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3149"/>
    <a:srgbClr val="662D49"/>
    <a:srgbClr val="663749"/>
    <a:srgbClr val="662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41" autoAdjust="0"/>
    <p:restoredTop sz="98887" autoAdjust="0"/>
  </p:normalViewPr>
  <p:slideViewPr>
    <p:cSldViewPr snapToGrid="0" snapToObjects="1">
      <p:cViewPr varScale="1">
        <p:scale>
          <a:sx n="152" d="100"/>
          <a:sy n="152" d="100"/>
        </p:scale>
        <p:origin x="85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Weighted MAP</c:v>
                </c:pt>
              </c:strCache>
            </c:strRef>
          </c:tx>
          <c:spPr>
            <a:solidFill>
              <a:schemeClr val="dk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MI09</c:v>
                </c:pt>
                <c:pt idx="1">
                  <c:v>YA11</c:v>
                </c:pt>
                <c:pt idx="2">
                  <c:v>SU12</c:v>
                </c:pt>
                <c:pt idx="3">
                  <c:v>N</c:v>
                </c:pt>
                <c:pt idx="4">
                  <c:v>F</c:v>
                </c:pt>
                <c:pt idx="5">
                  <c:v>NF</c:v>
                </c:pt>
                <c:pt idx="6">
                  <c:v>NFE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0.48</c:v>
                </c:pt>
                <c:pt idx="1">
                  <c:v>0.52</c:v>
                </c:pt>
                <c:pt idx="2">
                  <c:v>0.56999999999999995</c:v>
                </c:pt>
                <c:pt idx="3">
                  <c:v>0.52</c:v>
                </c:pt>
                <c:pt idx="4">
                  <c:v>0.66</c:v>
                </c:pt>
                <c:pt idx="5">
                  <c:v>0.67</c:v>
                </c:pt>
                <c:pt idx="6">
                  <c:v>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4B-0B4D-97F9-AECF39C05C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MI09</c:v>
                </c:pt>
                <c:pt idx="1">
                  <c:v>YA11</c:v>
                </c:pt>
                <c:pt idx="2">
                  <c:v>SU12</c:v>
                </c:pt>
                <c:pt idx="3">
                  <c:v>N</c:v>
                </c:pt>
                <c:pt idx="4">
                  <c:v>F</c:v>
                </c:pt>
                <c:pt idx="5">
                  <c:v>NF</c:v>
                </c:pt>
                <c:pt idx="6">
                  <c:v>NFE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0.32</c:v>
                </c:pt>
                <c:pt idx="1">
                  <c:v>0.42</c:v>
                </c:pt>
                <c:pt idx="2">
                  <c:v>0.56000000000000005</c:v>
                </c:pt>
                <c:pt idx="3">
                  <c:v>0.45</c:v>
                </c:pt>
                <c:pt idx="4">
                  <c:v>0.61</c:v>
                </c:pt>
                <c:pt idx="5">
                  <c:v>0.66</c:v>
                </c:pt>
                <c:pt idx="6">
                  <c:v>0.63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4B-0B4D-97F9-AECF39C05C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583936"/>
        <c:axId val="256681296"/>
      </c:barChart>
      <c:catAx>
        <c:axId val="193583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681296"/>
        <c:crosses val="autoZero"/>
        <c:auto val="1"/>
        <c:lblAlgn val="ctr"/>
        <c:lblOffset val="100"/>
        <c:noMultiLvlLbl val="0"/>
      </c:catAx>
      <c:valAx>
        <c:axId val="256681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583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</c:v>
                </c:pt>
                <c:pt idx="1">
                  <c:v>F</c:v>
                </c:pt>
                <c:pt idx="2">
                  <c:v>NF</c:v>
                </c:pt>
                <c:pt idx="3">
                  <c:v>NFE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0.22</c:v>
                </c:pt>
                <c:pt idx="1">
                  <c:v>0.44</c:v>
                </c:pt>
                <c:pt idx="2">
                  <c:v>0.44</c:v>
                </c:pt>
                <c:pt idx="3">
                  <c:v>0.43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E4-9F42-B067-DD5C0BC08B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Weighted MAP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</c:v>
                </c:pt>
                <c:pt idx="1">
                  <c:v>F</c:v>
                </c:pt>
                <c:pt idx="2">
                  <c:v>NF</c:v>
                </c:pt>
                <c:pt idx="3">
                  <c:v>NFE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0.28000000000000003</c:v>
                </c:pt>
                <c:pt idx="1">
                  <c:v>0.56000000000000005</c:v>
                </c:pt>
                <c:pt idx="2">
                  <c:v>0.5</c:v>
                </c:pt>
                <c:pt idx="3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6E4-9F42-B067-DD5C0BC08B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1738704"/>
        <c:axId val="254560416"/>
      </c:barChart>
      <c:catAx>
        <c:axId val="251738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560416"/>
        <c:crosses val="autoZero"/>
        <c:auto val="1"/>
        <c:lblAlgn val="ctr"/>
        <c:lblOffset val="100"/>
        <c:noMultiLvlLbl val="0"/>
      </c:catAx>
      <c:valAx>
        <c:axId val="25456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1738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5E162-9D79-2943-B0A3-211BF28B7513}" type="datetimeFigureOut">
              <a:rPr lang="en-US" smtClean="0"/>
              <a:t>3/20/19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2E400-0EC4-CD46-9C72-78BD5E9427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242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BAB52-94AF-9448-9B1C-7768B1879D49}" type="datetimeFigureOut">
              <a:rPr lang="en-US" smtClean="0"/>
              <a:t>3/20/19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47283-AD3B-EE49-8B53-C7D74121EF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120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56445" y="5"/>
            <a:ext cx="9206200" cy="515143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Picture 13" descr="2-line-whitetext-colorshield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599" y="4296762"/>
            <a:ext cx="1769927" cy="650138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 userDrawn="1"/>
        </p:nvPicPr>
        <p:blipFill>
          <a:blip r:embed="rId3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51675"/>
            <a:ext cx="3080816" cy="3457724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ctrTitle"/>
          </p:nvPr>
        </p:nvSpPr>
        <p:spPr>
          <a:xfrm>
            <a:off x="958151" y="1073526"/>
            <a:ext cx="7397039" cy="1747125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Subtitle 2"/>
          <p:cNvSpPr>
            <a:spLocks noGrp="1"/>
          </p:cNvSpPr>
          <p:nvPr userDrawn="1">
            <p:ph type="subTitle" idx="1"/>
          </p:nvPr>
        </p:nvSpPr>
        <p:spPr>
          <a:xfrm>
            <a:off x="958151" y="3255792"/>
            <a:ext cx="7397039" cy="73152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 rot="10800000">
            <a:off x="0" y="3001092"/>
            <a:ext cx="8355526" cy="57487"/>
            <a:chOff x="685800" y="1794746"/>
            <a:chExt cx="7772400" cy="179475"/>
          </a:xfrm>
        </p:grpSpPr>
        <p:sp>
          <p:nvSpPr>
            <p:cNvPr id="35" name="Rectangle 34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234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42182" y="1782939"/>
            <a:ext cx="2544621" cy="47982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42182" y="2310651"/>
            <a:ext cx="2544621" cy="2282515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 sz="16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908842" y="1099992"/>
            <a:ext cx="0" cy="3599013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5"/>
          <p:cNvSpPr>
            <a:spLocks noGrp="1"/>
          </p:cNvSpPr>
          <p:nvPr>
            <p:ph sz="quarter" idx="14"/>
          </p:nvPr>
        </p:nvSpPr>
        <p:spPr>
          <a:xfrm>
            <a:off x="310162" y="1485154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10162" y="180834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6" name="Content Placeholder 5"/>
          <p:cNvSpPr>
            <a:spLocks noGrp="1"/>
          </p:cNvSpPr>
          <p:nvPr>
            <p:ph sz="quarter" idx="16"/>
          </p:nvPr>
        </p:nvSpPr>
        <p:spPr>
          <a:xfrm>
            <a:off x="310162" y="2353694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310162" y="267688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8" name="Content Placeholder 5"/>
          <p:cNvSpPr>
            <a:spLocks noGrp="1"/>
          </p:cNvSpPr>
          <p:nvPr>
            <p:ph sz="quarter" idx="18"/>
          </p:nvPr>
        </p:nvSpPr>
        <p:spPr>
          <a:xfrm>
            <a:off x="310162" y="3191895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Content Placeholder 5"/>
          <p:cNvSpPr>
            <a:spLocks noGrp="1"/>
          </p:cNvSpPr>
          <p:nvPr>
            <p:ph sz="quarter" idx="19"/>
          </p:nvPr>
        </p:nvSpPr>
        <p:spPr>
          <a:xfrm>
            <a:off x="310162" y="351508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9033" y="965872"/>
            <a:ext cx="5295900" cy="41910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0144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612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57210" y="1110136"/>
            <a:ext cx="2198255" cy="10297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  <a:latin typeface="Gill Sans"/>
              <a:cs typeface="Gill Sans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457209" y="1110132"/>
            <a:ext cx="2198255" cy="4750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457198" y="2210973"/>
            <a:ext cx="3035300" cy="1029799"/>
            <a:chOff x="457198" y="2913323"/>
            <a:chExt cx="3035300" cy="1373065"/>
          </a:xfrm>
        </p:grpSpPr>
        <p:sp>
          <p:nvSpPr>
            <p:cNvPr id="31" name="Rectangle 30"/>
            <p:cNvSpPr/>
            <p:nvPr/>
          </p:nvSpPr>
          <p:spPr>
            <a:xfrm>
              <a:off x="457199" y="2913323"/>
              <a:ext cx="3035299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Gill Sans"/>
                <a:cs typeface="Gill Sans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457198" y="2913323"/>
              <a:ext cx="3035300" cy="633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457199" y="3303510"/>
            <a:ext cx="8181976" cy="1029799"/>
            <a:chOff x="457199" y="4370039"/>
            <a:chExt cx="8181976" cy="1373065"/>
          </a:xfrm>
        </p:grpSpPr>
        <p:sp>
          <p:nvSpPr>
            <p:cNvPr id="34" name="Rectangle 33"/>
            <p:cNvSpPr/>
            <p:nvPr/>
          </p:nvSpPr>
          <p:spPr>
            <a:xfrm>
              <a:off x="457199" y="4370039"/>
              <a:ext cx="8181976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457199" y="4370039"/>
              <a:ext cx="8181975" cy="63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2746375" y="1110136"/>
            <a:ext cx="2762250" cy="1029799"/>
            <a:chOff x="2746375" y="1480176"/>
            <a:chExt cx="2762250" cy="1373065"/>
          </a:xfrm>
        </p:grpSpPr>
        <p:sp>
          <p:nvSpPr>
            <p:cNvPr id="37" name="Rectangle 36"/>
            <p:cNvSpPr/>
            <p:nvPr/>
          </p:nvSpPr>
          <p:spPr>
            <a:xfrm>
              <a:off x="2746375" y="1480176"/>
              <a:ext cx="2762250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  <a:latin typeface="Gill Sans"/>
                <a:cs typeface="Gill San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746375" y="1480176"/>
              <a:ext cx="2762250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9" name="Group 38"/>
          <p:cNvGrpSpPr/>
          <p:nvPr userDrawn="1"/>
        </p:nvGrpSpPr>
        <p:grpSpPr>
          <a:xfrm>
            <a:off x="5611092" y="1110136"/>
            <a:ext cx="3028082" cy="1029799"/>
            <a:chOff x="5556249" y="1480176"/>
            <a:chExt cx="3082926" cy="1373065"/>
          </a:xfrm>
        </p:grpSpPr>
        <p:sp>
          <p:nvSpPr>
            <p:cNvPr id="40" name="Rectangle 39"/>
            <p:cNvSpPr/>
            <p:nvPr/>
          </p:nvSpPr>
          <p:spPr>
            <a:xfrm>
              <a:off x="5556250" y="1480176"/>
              <a:ext cx="3082925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  <a:latin typeface="Gill Sans"/>
                <a:cs typeface="Gill San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56249" y="1480176"/>
              <a:ext cx="3082925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3582730" y="2210973"/>
            <a:ext cx="5056446" cy="1029799"/>
            <a:chOff x="3556000" y="2913323"/>
            <a:chExt cx="5083175" cy="1373065"/>
          </a:xfrm>
        </p:grpSpPr>
        <p:sp>
          <p:nvSpPr>
            <p:cNvPr id="43" name="Rectangle 42"/>
            <p:cNvSpPr/>
            <p:nvPr/>
          </p:nvSpPr>
          <p:spPr>
            <a:xfrm>
              <a:off x="3556000" y="2913323"/>
              <a:ext cx="5083175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Gill Sans"/>
                <a:cs typeface="Gill San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56000" y="2913323"/>
              <a:ext cx="5083174" cy="633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sp>
        <p:nvSpPr>
          <p:cNvPr id="24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457201" y="1197944"/>
            <a:ext cx="2198254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457210" y="1775180"/>
            <a:ext cx="2198255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5" name="Content Placeholder 5"/>
          <p:cNvSpPr>
            <a:spLocks noGrp="1"/>
          </p:cNvSpPr>
          <p:nvPr>
            <p:ph sz="quarter" idx="21" hasCustomPrompt="1"/>
          </p:nvPr>
        </p:nvSpPr>
        <p:spPr>
          <a:xfrm>
            <a:off x="2746376" y="1197944"/>
            <a:ext cx="2762250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46" name="Content Placeholder 5"/>
          <p:cNvSpPr>
            <a:spLocks noGrp="1"/>
          </p:cNvSpPr>
          <p:nvPr>
            <p:ph sz="quarter" idx="22"/>
          </p:nvPr>
        </p:nvSpPr>
        <p:spPr>
          <a:xfrm>
            <a:off x="2746378" y="1775180"/>
            <a:ext cx="2762251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7" name="Content Placeholder 5"/>
          <p:cNvSpPr>
            <a:spLocks noGrp="1"/>
          </p:cNvSpPr>
          <p:nvPr>
            <p:ph sz="quarter" idx="23" hasCustomPrompt="1"/>
          </p:nvPr>
        </p:nvSpPr>
        <p:spPr>
          <a:xfrm>
            <a:off x="5611093" y="1197944"/>
            <a:ext cx="3028080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48" name="Content Placeholder 5"/>
          <p:cNvSpPr>
            <a:spLocks noGrp="1"/>
          </p:cNvSpPr>
          <p:nvPr>
            <p:ph sz="quarter" idx="24"/>
          </p:nvPr>
        </p:nvSpPr>
        <p:spPr>
          <a:xfrm>
            <a:off x="5611099" y="1775180"/>
            <a:ext cx="3028081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9" name="Content Placeholder 5"/>
          <p:cNvSpPr>
            <a:spLocks noGrp="1"/>
          </p:cNvSpPr>
          <p:nvPr>
            <p:ph sz="quarter" idx="25" hasCustomPrompt="1"/>
          </p:nvPr>
        </p:nvSpPr>
        <p:spPr>
          <a:xfrm>
            <a:off x="3582731" y="2283875"/>
            <a:ext cx="5056442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0" name="Content Placeholder 5"/>
          <p:cNvSpPr>
            <a:spLocks noGrp="1"/>
          </p:cNvSpPr>
          <p:nvPr>
            <p:ph sz="quarter" idx="26"/>
          </p:nvPr>
        </p:nvSpPr>
        <p:spPr>
          <a:xfrm>
            <a:off x="3582730" y="2861109"/>
            <a:ext cx="5056446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Content Placeholder 5"/>
          <p:cNvSpPr>
            <a:spLocks noGrp="1"/>
          </p:cNvSpPr>
          <p:nvPr>
            <p:ph sz="quarter" idx="27" hasCustomPrompt="1"/>
          </p:nvPr>
        </p:nvSpPr>
        <p:spPr>
          <a:xfrm>
            <a:off x="457200" y="2283875"/>
            <a:ext cx="3035298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2" name="Content Placeholder 5"/>
          <p:cNvSpPr>
            <a:spLocks noGrp="1"/>
          </p:cNvSpPr>
          <p:nvPr>
            <p:ph sz="quarter" idx="28"/>
          </p:nvPr>
        </p:nvSpPr>
        <p:spPr>
          <a:xfrm>
            <a:off x="457206" y="2861109"/>
            <a:ext cx="3035299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Content Placeholder 5"/>
          <p:cNvSpPr>
            <a:spLocks noGrp="1"/>
          </p:cNvSpPr>
          <p:nvPr>
            <p:ph sz="quarter" idx="29" hasCustomPrompt="1"/>
          </p:nvPr>
        </p:nvSpPr>
        <p:spPr>
          <a:xfrm>
            <a:off x="457201" y="3385708"/>
            <a:ext cx="8181972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bg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4" name="Content Placeholder 5"/>
          <p:cNvSpPr>
            <a:spLocks noGrp="1"/>
          </p:cNvSpPr>
          <p:nvPr>
            <p:ph sz="quarter" idx="30"/>
          </p:nvPr>
        </p:nvSpPr>
        <p:spPr>
          <a:xfrm>
            <a:off x="457197" y="3962944"/>
            <a:ext cx="8181980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bg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09585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0" name="Rectangle 9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04904"/>
            <a:ext cx="8082552" cy="34897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6028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4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n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 userDrawn="1"/>
        </p:nvSpPr>
        <p:spPr>
          <a:xfrm>
            <a:off x="1602040" y="1009064"/>
            <a:ext cx="3742766" cy="37410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41" name="Oval 40"/>
          <p:cNvSpPr/>
          <p:nvPr userDrawn="1"/>
        </p:nvSpPr>
        <p:spPr>
          <a:xfrm>
            <a:off x="3764025" y="997539"/>
            <a:ext cx="3742766" cy="3742764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22280" y="2589950"/>
            <a:ext cx="1947510" cy="65225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7" name="Rectangle 16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310162" y="0"/>
            <a:ext cx="7986713" cy="708422"/>
          </a:xfr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3569790" y="2589610"/>
            <a:ext cx="1968500" cy="65246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5538290" y="2589610"/>
            <a:ext cx="1968500" cy="65246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135514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39899" y="4582584"/>
            <a:ext cx="2229555" cy="390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5075" y="0"/>
            <a:ext cx="9186334" cy="4185826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42334" y="4233334"/>
            <a:ext cx="9242778" cy="91657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4471120"/>
            <a:ext cx="5813600" cy="455768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42334" y="4185826"/>
            <a:ext cx="9203267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962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12469" y="4593469"/>
            <a:ext cx="2229555" cy="528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4817" y="0"/>
            <a:ext cx="9186334" cy="4185826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4471120"/>
            <a:ext cx="5813600" cy="455768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42334" y="4185826"/>
            <a:ext cx="9203267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20860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63798" y="4553643"/>
            <a:ext cx="2229555" cy="5898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25400" y="1011586"/>
            <a:ext cx="9186334" cy="4138319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21167" y="-3292"/>
            <a:ext cx="9178768" cy="96737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231435"/>
            <a:ext cx="8220956" cy="455768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168" y="964078"/>
            <a:ext cx="9175834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985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-line-bluetext-colorshield.pn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57" b="-1906"/>
          <a:stretch/>
        </p:blipFill>
        <p:spPr>
          <a:xfrm>
            <a:off x="6585599" y="4296761"/>
            <a:ext cx="1769927" cy="656963"/>
          </a:xfrm>
          <a:prstGeom prst="rect">
            <a:avLst/>
          </a:prstGeom>
        </p:spPr>
      </p:pic>
      <p:pic>
        <p:nvPicPr>
          <p:cNvPr id="14" name="Picture 13" descr="upennwatermark.pdf"/>
          <p:cNvPicPr>
            <a:picLocks/>
          </p:cNvPicPr>
          <p:nvPr userDrawn="1"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36510"/>
            <a:ext cx="3080816" cy="34728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151" y="1073526"/>
            <a:ext cx="7397039" cy="1747125"/>
          </a:xfrm>
          <a:prstGeom prst="rect">
            <a:avLst/>
          </a:prstGeom>
        </p:spPr>
        <p:txBody>
          <a:bodyPr anchor="b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151" y="3255792"/>
            <a:ext cx="7397039" cy="65811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 rot="10800000">
            <a:off x="0" y="3001092"/>
            <a:ext cx="8355526" cy="57487"/>
            <a:chOff x="685800" y="1794746"/>
            <a:chExt cx="7772400" cy="179475"/>
          </a:xfrm>
        </p:grpSpPr>
        <p:sp>
          <p:nvSpPr>
            <p:cNvPr id="7" name="Rectangle 6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254010" y="4572000"/>
            <a:ext cx="2243667" cy="571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959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9" y="0"/>
            <a:ext cx="9143999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pic>
        <p:nvPicPr>
          <p:cNvPr id="13" name="Picture 12" descr="1-line-bluetext-colorshield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99003"/>
            <a:ext cx="1809092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2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upennwatermark.pdf"/>
          <p:cNvPicPr>
            <a:picLocks/>
          </p:cNvPicPr>
          <p:nvPr userDrawn="1"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05531"/>
            <a:ext cx="3336156" cy="3745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485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>
          <a:xfrm>
            <a:off x="4811889" y="1066670"/>
            <a:ext cx="3874912" cy="35279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669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261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upennwatermark.pdf"/>
          <p:cNvPicPr>
            <a:picLocks noChangeAspect="1"/>
          </p:cNvPicPr>
          <p:nvPr userDrawn="1"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05531"/>
            <a:ext cx="3338896" cy="3749040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>
          <a:xfrm>
            <a:off x="4811889" y="1066670"/>
            <a:ext cx="3874912" cy="35279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669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939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04904"/>
            <a:ext cx="4038600" cy="34897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04902"/>
            <a:ext cx="4038600" cy="34897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384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7992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46495"/>
            <a:ext cx="4040188" cy="30481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066669"/>
            <a:ext cx="4041775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546495"/>
            <a:ext cx="4041775" cy="30481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427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-line-bluetext-colorshield.png"/>
          <p:cNvPicPr>
            <a:picLocks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99003"/>
            <a:ext cx="1809092" cy="3474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464" y="102970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323520" y="-19089"/>
            <a:ext cx="8229600" cy="72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783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70" r:id="rId4"/>
    <p:sldLayoutId id="2147483668" r:id="rId5"/>
    <p:sldLayoutId id="2147483658" r:id="rId6"/>
    <p:sldLayoutId id="2147483667" r:id="rId7"/>
    <p:sldLayoutId id="2147483652" r:id="rId8"/>
    <p:sldLayoutId id="2147483653" r:id="rId9"/>
    <p:sldLayoutId id="2147483671" r:id="rId10"/>
    <p:sldLayoutId id="2147483672" r:id="rId11"/>
    <p:sldLayoutId id="2147483654" r:id="rId12"/>
    <p:sldLayoutId id="2147483655" r:id="rId13"/>
    <p:sldLayoutId id="2147483656" r:id="rId14"/>
    <p:sldLayoutId id="2147483657" r:id="rId15"/>
    <p:sldLayoutId id="2147483666" r:id="rId16"/>
    <p:sldLayoutId id="214748366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95001A"/>
          </a:solidFill>
          <a:latin typeface="Gill Sans"/>
          <a:ea typeface="+mj-ea"/>
          <a:cs typeface="Gill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800" kern="1200">
          <a:solidFill>
            <a:schemeClr val="accent6"/>
          </a:solidFill>
          <a:latin typeface="Gill Sans"/>
          <a:ea typeface="+mn-ea"/>
          <a:cs typeface="Gill San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2400" kern="1200">
          <a:solidFill>
            <a:schemeClr val="accent6"/>
          </a:solidFill>
          <a:latin typeface="Gill Sans"/>
          <a:ea typeface="+mn-ea"/>
          <a:cs typeface="Gill San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000" kern="1200">
          <a:solidFill>
            <a:schemeClr val="accent6"/>
          </a:solidFill>
          <a:latin typeface="Gill Sans"/>
          <a:ea typeface="+mn-ea"/>
          <a:cs typeface="Gill San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1800" kern="1200">
          <a:solidFill>
            <a:schemeClr val="accent6"/>
          </a:solidFill>
          <a:latin typeface="Gill Sans"/>
          <a:ea typeface="+mn-ea"/>
          <a:cs typeface="Gill San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»"/>
        <a:defRPr sz="1800" kern="1200">
          <a:solidFill>
            <a:schemeClr val="accent6"/>
          </a:solidFill>
          <a:latin typeface="Gill Sans"/>
          <a:ea typeface="+mn-ea"/>
          <a:cs typeface="Gill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151" y="620786"/>
            <a:ext cx="7397039" cy="2199866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Relation Extraction with Matrix Factorization and Universal Schemas </a:t>
            </a:r>
            <a:br>
              <a:rPr lang="en-US" b="0" dirty="0"/>
            </a:br>
            <a:r>
              <a:rPr lang="en-US" sz="2400" b="0" dirty="0"/>
              <a:t>Sebastian Riedel, </a:t>
            </a:r>
            <a:r>
              <a:rPr lang="en-US" sz="2400" b="0" dirty="0" err="1"/>
              <a:t>Limin</a:t>
            </a:r>
            <a:r>
              <a:rPr lang="en-US" sz="2400" b="0" dirty="0"/>
              <a:t> Yao, Andrew McCallum, Benjamin M. Marlin </a:t>
            </a:r>
            <a:br>
              <a:rPr lang="en-US" sz="2600" dirty="0"/>
            </a:br>
            <a:r>
              <a:rPr lang="en-US" sz="2600" b="0" dirty="0"/>
              <a:t>NAACL 2013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Rachit Saluja (</a:t>
            </a:r>
            <a:r>
              <a:rPr lang="en-US" dirty="0" err="1"/>
              <a:t>rsaluja@seas.upenn.edu</a:t>
            </a:r>
            <a:r>
              <a:rPr lang="en-US" dirty="0"/>
              <a:t>)</a:t>
            </a:r>
          </a:p>
          <a:p>
            <a:r>
              <a:rPr lang="en-US" dirty="0"/>
              <a:t>03/20/2019</a:t>
            </a:r>
          </a:p>
        </p:txBody>
      </p:sp>
    </p:spTree>
    <p:extLst>
      <p:ext uri="{BB962C8B-B14F-4D97-AF65-F5344CB8AC3E}">
        <p14:creationId xmlns:p14="http://schemas.microsoft.com/office/powerpoint/2010/main" val="394757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370CD1-1A59-9743-A8AE-4C7736E22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8D7CE3-1C7E-2540-BD91-1CF1A7DB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Factorization and Universal Schemas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699C4-FB46-C24B-BA15-E8914A88EF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u="sng" dirty="0"/>
              <a:t>Step 1</a:t>
            </a:r>
            <a:r>
              <a:rPr lang="en-US" dirty="0"/>
              <a:t>: Defining the schema to be the union of all source schemas: original input forms, e.g. variants of surface pat- terns similarly to </a:t>
            </a:r>
            <a:r>
              <a:rPr lang="en-US" dirty="0" err="1"/>
              <a:t>OpenIE</a:t>
            </a:r>
            <a:r>
              <a:rPr lang="en-US" dirty="0"/>
              <a:t>, as well as relations in the schemas of many available pre-existing structured databases. </a:t>
            </a:r>
          </a:p>
          <a:p>
            <a:pPr marL="0" indent="0">
              <a:buNone/>
            </a:pPr>
            <a:r>
              <a:rPr lang="en-US" dirty="0"/>
              <a:t>    Schema is defined as the database + corpus that the system    uses to extract relations.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49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E5DE49-BF6D-D148-9BBF-73A3D6946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349894-69E2-2247-985B-5B9988996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Factorization and Universal Schemas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D6BD1-8032-B248-9AC4-FD9663E957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u="sng" dirty="0"/>
              <a:t>Step 2</a:t>
            </a:r>
            <a:r>
              <a:rPr lang="en-US" dirty="0"/>
              <a:t>: Represent the probabilistic knowledge base as a matrix with entity-entity pairs in the rows and relations in the columns. The probabilities are obtained by the logistic function on the scores obtained for a tuple and relation.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64FFDB-715F-EF41-B87B-0538ED9F7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584" y="2836043"/>
            <a:ext cx="5631672" cy="120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15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612C38-8A1B-C14B-876B-1F657EC1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E75CF1-B1F8-1E42-8754-4FCB4412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Factorization and Universal Schemas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1A671-6226-0B41-9E59-4A19952DD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104904"/>
            <a:ext cx="8082552" cy="3489722"/>
          </a:xfrm>
        </p:spPr>
        <p:txBody>
          <a:bodyPr>
            <a:normAutofit fontScale="85000" lnSpcReduction="10000"/>
          </a:bodyPr>
          <a:lstStyle/>
          <a:p>
            <a:r>
              <a:rPr lang="en-US" u="sng" dirty="0"/>
              <a:t>Step 3</a:t>
            </a:r>
            <a:r>
              <a:rPr lang="en-US" dirty="0"/>
              <a:t>: Matrix factorization and collaborative filtering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Intuition to use Matrix Factorization is to find the missing relations that previous models can’t capture. (Like recommendation systems)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D33B14-D743-7544-9962-13C4505BB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0" y="1527535"/>
            <a:ext cx="29972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8BB992-5D81-6C47-93B4-B0908F7D8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0" y="2639842"/>
            <a:ext cx="4610100" cy="1219200"/>
          </a:xfrm>
          <a:prstGeom prst="rect">
            <a:avLst/>
          </a:prstGeom>
        </p:spPr>
      </p:pic>
      <p:pic>
        <p:nvPicPr>
          <p:cNvPr id="1030" name="Picture 6" descr="Image result for matrix factorization">
            <a:extLst>
              <a:ext uri="{FF2B5EF4-FFF2-40B4-BE49-F238E27FC236}">
                <a16:creationId xmlns:a16="http://schemas.microsoft.com/office/drawing/2014/main" id="{35E3D533-3666-DE48-AF62-8C97DCC53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48" y="1392100"/>
            <a:ext cx="46863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65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1AF9EF-82EF-1A40-A9CA-E2BD134B5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4BA206-4EC7-1A40-B337-990363FA5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Matrix look like?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E3DA7-BBE9-5D45-B080-914453A72F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rows are a pair predicates </a:t>
            </a:r>
          </a:p>
          <a:p>
            <a:pPr marL="0" indent="0">
              <a:buNone/>
            </a:pPr>
            <a:r>
              <a:rPr lang="en-US" dirty="0"/>
              <a:t>or words. (like user ratings )</a:t>
            </a:r>
          </a:p>
          <a:p>
            <a:r>
              <a:rPr lang="en-US" dirty="0"/>
              <a:t>The columns are the relations. </a:t>
            </a:r>
          </a:p>
          <a:p>
            <a:pPr marL="0" indent="0">
              <a:buNone/>
            </a:pPr>
            <a:r>
              <a:rPr lang="en-US" dirty="0"/>
              <a:t>(like move names)</a:t>
            </a:r>
          </a:p>
          <a:p>
            <a:r>
              <a:rPr lang="en-US" dirty="0"/>
              <a:t>We try to predict which</a:t>
            </a:r>
          </a:p>
          <a:p>
            <a:pPr marL="0" indent="0">
              <a:buNone/>
            </a:pPr>
            <a:r>
              <a:rPr lang="en-US" dirty="0"/>
              <a:t>relation(movie) would be applicable</a:t>
            </a:r>
          </a:p>
          <a:p>
            <a:pPr marL="0" indent="0">
              <a:buNone/>
            </a:pPr>
            <a:r>
              <a:rPr lang="en-US" dirty="0"/>
              <a:t>(liked by) to a pair (user)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7CA56-6B8B-8443-8C8D-C62C35F3C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609" y="529216"/>
            <a:ext cx="4067835" cy="461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6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Contributions of this work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Latent Features in Matrix Factorization.</a:t>
            </a:r>
          </a:p>
          <a:p>
            <a:pPr lvl="1"/>
            <a:r>
              <a:rPr lang="en-US" dirty="0"/>
              <a:t>Captures missing relationships (like missing values in </a:t>
            </a:r>
            <a:r>
              <a:rPr lang="en-US" dirty="0" err="1"/>
              <a:t>RecSys</a:t>
            </a:r>
            <a:r>
              <a:rPr lang="en-US" dirty="0"/>
              <a:t>) </a:t>
            </a:r>
          </a:p>
          <a:p>
            <a:r>
              <a:rPr lang="en-US" dirty="0"/>
              <a:t>Neighborhood approach.</a:t>
            </a:r>
          </a:p>
          <a:p>
            <a:pPr lvl="1"/>
            <a:r>
              <a:rPr lang="en-US" dirty="0"/>
              <a:t>Captures features that are analogous to genre. </a:t>
            </a:r>
          </a:p>
          <a:p>
            <a:pPr lvl="1"/>
            <a:r>
              <a:rPr lang="en-US" i="1" dirty="0"/>
              <a:t>(historian-at</a:t>
            </a:r>
            <a:r>
              <a:rPr lang="en-US" dirty="0"/>
              <a:t>, </a:t>
            </a:r>
            <a:r>
              <a:rPr lang="en-US" i="1" dirty="0"/>
              <a:t>professor-at</a:t>
            </a:r>
            <a:r>
              <a:rPr lang="en-US" dirty="0"/>
              <a:t>, </a:t>
            </a:r>
            <a:r>
              <a:rPr lang="en-US" i="1" dirty="0"/>
              <a:t>scientist- at</a:t>
            </a:r>
            <a:r>
              <a:rPr lang="en-US" dirty="0"/>
              <a:t>, </a:t>
            </a:r>
            <a:r>
              <a:rPr lang="en-US" i="1" dirty="0"/>
              <a:t>worked-at)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13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703BFB-680F-4D4D-AF6A-D54132CE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865567-3643-7A45-AA0F-CECB946DB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of this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4EF4C-9EF2-704B-B6C1-1E82FFEA78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Entity Model</a:t>
            </a:r>
          </a:p>
          <a:p>
            <a:pPr lvl="1"/>
            <a:r>
              <a:rPr lang="en-US" dirty="0"/>
              <a:t>Captures understanding that (p1 – relation – p2), can only have a small set of (p1 and p2) which helps in learning. </a:t>
            </a:r>
          </a:p>
          <a:p>
            <a:pPr lvl="1"/>
            <a:r>
              <a:rPr lang="en-US" dirty="0"/>
              <a:t>[(Name) – scientist – Penn] and we know that it can never be </a:t>
            </a:r>
          </a:p>
          <a:p>
            <a:pPr marL="457200" lvl="1" indent="0">
              <a:buNone/>
            </a:pPr>
            <a:r>
              <a:rPr lang="en-US" dirty="0"/>
              <a:t>    [(Place) – scientist – Penn ]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14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DDEC51-CBCC-DC42-9234-73882251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542631-D9C1-7545-926F-7F9FCB144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 Function and Matrix Factorization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04487-9CE2-8C4B-AB51-F0ACAA8171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Neighborhood features</a:t>
            </a:r>
          </a:p>
          <a:p>
            <a:pPr marL="0" indent="0">
              <a:buNone/>
            </a:pPr>
            <a:r>
              <a:rPr lang="en-US" dirty="0"/>
              <a:t>                                             </a:t>
            </a:r>
            <a:r>
              <a:rPr lang="en-US" dirty="0">
                <a:solidFill>
                  <a:srgbClr val="FF0000"/>
                </a:solidFill>
              </a:rPr>
              <a:t>Latent features                Entity Model</a:t>
            </a:r>
            <a:endParaRPr lang="en-US" dirty="0"/>
          </a:p>
          <a:p>
            <a:endParaRPr lang="en-US" dirty="0"/>
          </a:p>
          <a:p>
            <a:r>
              <a:rPr lang="en-US" dirty="0"/>
              <a:t>r = relation, t = tuple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FD880-DAF8-B948-9C9A-644D8561C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049" y="813463"/>
            <a:ext cx="4339901" cy="106086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102578-7149-E544-A3F6-2D9781D2773D}"/>
              </a:ext>
            </a:extLst>
          </p:cNvPr>
          <p:cNvCxnSpPr>
            <a:cxnSpLocks/>
          </p:cNvCxnSpPr>
          <p:nvPr/>
        </p:nvCxnSpPr>
        <p:spPr>
          <a:xfrm flipH="1">
            <a:off x="3267635" y="1573641"/>
            <a:ext cx="1025978" cy="405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4448AD-8FD1-E94A-B348-36974991D156}"/>
              </a:ext>
            </a:extLst>
          </p:cNvPr>
          <p:cNvCxnSpPr>
            <a:cxnSpLocks/>
          </p:cNvCxnSpPr>
          <p:nvPr/>
        </p:nvCxnSpPr>
        <p:spPr>
          <a:xfrm>
            <a:off x="5159829" y="1547027"/>
            <a:ext cx="0" cy="431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48E623-9A36-5446-BED2-305D299086FA}"/>
              </a:ext>
            </a:extLst>
          </p:cNvPr>
          <p:cNvCxnSpPr>
            <a:cxnSpLocks/>
          </p:cNvCxnSpPr>
          <p:nvPr/>
        </p:nvCxnSpPr>
        <p:spPr>
          <a:xfrm>
            <a:off x="5925307" y="1617573"/>
            <a:ext cx="506280" cy="268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46487BC-8525-7742-AC81-21B5BB1B1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940" y="1959819"/>
            <a:ext cx="1917778" cy="9220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2CA2D6-7BEE-F741-A1AB-856F9F92B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355" y="1617573"/>
            <a:ext cx="2497280" cy="8280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29ABDF-D9A6-FC47-9532-4FC6D45ED4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6023" y="1646632"/>
            <a:ext cx="2430381" cy="886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321CF6-9EF4-FB44-8CCF-2F7B5D363A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3256" y="3592377"/>
            <a:ext cx="5159822" cy="61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0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E0B79E-D907-3E41-861C-3B3604970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6D3B20-9733-A54C-8232-7A035217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6B8FA-6B63-774C-9EBD-713FA717D9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Bayesian Personalized Ranking. SGD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Used to provide more weight to positive examples and less to negative examples.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4FD9B6-548F-B545-B730-DAB241D7C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825" y="1658777"/>
            <a:ext cx="4058816" cy="91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9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DB1889-25AB-AD42-AE00-AAA339BB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E0F483-F2B3-F640-8047-7E213582E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D4D10-EE2B-A648-A841-691B2F3728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They use Freebase here, with NYT corpus. </a:t>
            </a:r>
          </a:p>
          <a:p>
            <a:r>
              <a:rPr lang="en-US" dirty="0"/>
              <a:t>Freebase helps to capture the relations and predicate pairs easily. Easier to make the Matrix in Matrix Factorization. </a:t>
            </a:r>
          </a:p>
          <a:p>
            <a:r>
              <a:rPr lang="en-US" dirty="0"/>
              <a:t>NYT corpus, has a lot text, which helps to build a very big dataset. </a:t>
            </a:r>
          </a:p>
        </p:txBody>
      </p:sp>
    </p:spTree>
    <p:extLst>
      <p:ext uri="{BB962C8B-B14F-4D97-AF65-F5344CB8AC3E}">
        <p14:creationId xmlns:p14="http://schemas.microsoft.com/office/powerpoint/2010/main" val="1261610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CEFA79-3E9D-4A43-BA3F-609F9F2F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8B851C-A53C-3849-A5F8-AB8BBA88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Preprocessing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0F492-5F04-BF4C-9309-E312B00FD3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Freebase Evaluation: Articles from NYT after 2000 are used as training corpus, articles from 1990 to 1999 as test corpus. Freebase facts 50/50 into train and test facts, and their corresponding tuples into train and test tuples. Coupled together. 200k Training set, 200k Test set (10k For evaluation)</a:t>
            </a:r>
          </a:p>
          <a:p>
            <a:r>
              <a:rPr lang="en-US" dirty="0"/>
              <a:t>Surface patterns: Extract </a:t>
            </a:r>
            <a:r>
              <a:rPr lang="en-US" i="1" dirty="0"/>
              <a:t>lexicalized dependency paths </a:t>
            </a:r>
            <a:r>
              <a:rPr lang="en-US" dirty="0"/>
              <a:t>between predicates to produce 4k more examples. </a:t>
            </a:r>
          </a:p>
          <a:p>
            <a:r>
              <a:rPr lang="en-US" dirty="0"/>
              <a:t>They take the union of both.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7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&amp; Motivation 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This paper tries to tackle the problem of Relation Extraction. </a:t>
            </a:r>
          </a:p>
          <a:p>
            <a:r>
              <a:rPr lang="en-US" sz="2200" dirty="0"/>
              <a:t>Relation extraction involves determining relations between predicates.</a:t>
            </a:r>
          </a:p>
          <a:p>
            <a:pPr marL="0" indent="0">
              <a:buNone/>
            </a:pPr>
            <a:r>
              <a:rPr lang="en-US" sz="2200" dirty="0"/>
              <a:t>     </a:t>
            </a:r>
            <a:r>
              <a:rPr lang="en-US" sz="2200" dirty="0">
                <a:solidFill>
                  <a:srgbClr val="FF0000"/>
                </a:solidFill>
              </a:rPr>
              <a:t>Text: Mark works in the history department at Harvard.</a:t>
            </a:r>
            <a:r>
              <a:rPr lang="en-US" sz="2200" dirty="0"/>
              <a:t>  </a:t>
            </a:r>
          </a:p>
          <a:p>
            <a:pPr marL="0" indent="0">
              <a:buNone/>
            </a:pPr>
            <a:r>
              <a:rPr lang="en-US" sz="2200" dirty="0"/>
              <a:t>     </a:t>
            </a:r>
            <a:r>
              <a:rPr lang="en-US" sz="2200" dirty="0">
                <a:solidFill>
                  <a:srgbClr val="FF0000"/>
                </a:solidFill>
              </a:rPr>
              <a:t>Relation extraction: [Mark, </a:t>
            </a:r>
            <a:r>
              <a:rPr lang="en-US" sz="2200" i="1" dirty="0">
                <a:solidFill>
                  <a:srgbClr val="FF0000"/>
                </a:solidFill>
              </a:rPr>
              <a:t>Relation: is a historian</a:t>
            </a:r>
            <a:r>
              <a:rPr lang="en-US" sz="2200" dirty="0">
                <a:solidFill>
                  <a:srgbClr val="FF0000"/>
                </a:solidFill>
              </a:rPr>
              <a:t>, Harvard]</a:t>
            </a:r>
            <a:r>
              <a:rPr lang="en-US" sz="2200" dirty="0"/>
              <a:t> </a:t>
            </a:r>
          </a:p>
          <a:p>
            <a:r>
              <a:rPr lang="en-US" sz="2200" dirty="0"/>
              <a:t>More Traditional Techniques use Supervised Learning which is very time consuming to annotate. </a:t>
            </a:r>
          </a:p>
          <a:p>
            <a:pPr lvl="1"/>
            <a:r>
              <a:rPr lang="en-US" sz="1800" dirty="0"/>
              <a:t>Multiclass classification on a closed set of relations.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9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85EFD8-1659-834A-A335-3796245C0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D7696B-90E1-1843-B48D-F9D85100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on Freebase Dataset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33AF062-6A36-E349-B136-1B513D53827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72760942"/>
              </p:ext>
            </p:extLst>
          </p:nvPr>
        </p:nvGraphicFramePr>
        <p:xfrm>
          <a:off x="457201" y="1104900"/>
          <a:ext cx="5094513" cy="3489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E55EF8B-828E-6441-9FDF-EE21421B808F}"/>
              </a:ext>
            </a:extLst>
          </p:cNvPr>
          <p:cNvSpPr/>
          <p:nvPr/>
        </p:nvSpPr>
        <p:spPr>
          <a:xfrm>
            <a:off x="7371184" y="1436914"/>
            <a:ext cx="998375" cy="29671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69087E-E5C2-8C4A-A590-47D54DB5F837}"/>
              </a:ext>
            </a:extLst>
          </p:cNvPr>
          <p:cNvSpPr/>
          <p:nvPr/>
        </p:nvSpPr>
        <p:spPr>
          <a:xfrm>
            <a:off x="7371183" y="795921"/>
            <a:ext cx="998375" cy="51318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B17270A9-BB3A-1243-AD5E-A07DFCAA58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4487517"/>
              </p:ext>
            </p:extLst>
          </p:nvPr>
        </p:nvGraphicFramePr>
        <p:xfrm>
          <a:off x="5719666" y="1148537"/>
          <a:ext cx="2901819" cy="319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1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Gill Sans"/>
                          <a:cs typeface="Gill Sans"/>
                        </a:rPr>
                        <a:t>Lorem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Gill Sans"/>
                          <a:cs typeface="Gill Sans"/>
                        </a:rPr>
                        <a:t>MAP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Gill Sans"/>
                          <a:cs typeface="Gill Sans"/>
                        </a:rPr>
                        <a:t>Weighted MAP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19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Gill Sans"/>
                          <a:cs typeface="Gill Sans"/>
                        </a:rPr>
                        <a:t>MI09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800000"/>
                          </a:solidFill>
                          <a:effectLst/>
                          <a:latin typeface="Gill Sans"/>
                          <a:cs typeface="Gill Sans"/>
                        </a:rPr>
                        <a:t>0.32</a:t>
                      </a:r>
                      <a:endParaRPr lang="en-US" sz="1200" b="0" i="0" u="none" strike="noStrike" dirty="0">
                        <a:solidFill>
                          <a:srgbClr val="8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marL="8859" marR="8859" marT="654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Gill Sans"/>
                          <a:cs typeface="Gill Sans"/>
                        </a:rPr>
                        <a:t>0.48</a:t>
                      </a:r>
                      <a:endParaRPr lang="en-US" sz="12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6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Gill Sans"/>
                          <a:cs typeface="Gill Sans"/>
                        </a:rPr>
                        <a:t>YA11</a:t>
                      </a:r>
                      <a:endParaRPr lang="en-US" sz="12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800000"/>
                          </a:solidFill>
                          <a:effectLst/>
                          <a:latin typeface="Gill Sans"/>
                          <a:cs typeface="Gill Sans"/>
                        </a:rPr>
                        <a:t>0.42</a:t>
                      </a:r>
                      <a:endParaRPr lang="en-US" sz="1200" b="0" i="0" u="none" strike="noStrike" dirty="0">
                        <a:solidFill>
                          <a:srgbClr val="8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marL="8859" marR="8859" marT="654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Gill Sans"/>
                          <a:cs typeface="Gill Sans"/>
                        </a:rPr>
                        <a:t>0.52</a:t>
                      </a:r>
                      <a:endParaRPr lang="en-US" sz="12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6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Gill Sans"/>
                          <a:cs typeface="Gill Sans"/>
                        </a:rPr>
                        <a:t>SU12</a:t>
                      </a:r>
                      <a:endParaRPr lang="en-US" sz="12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800000"/>
                          </a:solidFill>
                          <a:effectLst/>
                          <a:latin typeface="Gill Sans"/>
                          <a:cs typeface="Gill Sans"/>
                        </a:rPr>
                        <a:t>0.56</a:t>
                      </a:r>
                      <a:endParaRPr lang="en-US" sz="1200" b="0" i="0" u="none" strike="noStrike" dirty="0">
                        <a:solidFill>
                          <a:srgbClr val="8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marL="8859" marR="8859" marT="654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Gill Sans"/>
                          <a:cs typeface="Gill Sans"/>
                        </a:rPr>
                        <a:t>0.57</a:t>
                      </a:r>
                      <a:endParaRPr lang="en-US" sz="12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6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Gill Sans"/>
                          <a:cs typeface="Gill Sans"/>
                        </a:rPr>
                        <a:t>N</a:t>
                      </a:r>
                      <a:endParaRPr lang="en-US" sz="12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800000"/>
                          </a:solidFill>
                          <a:effectLst/>
                          <a:latin typeface="Gill Sans"/>
                          <a:cs typeface="Gill Sans"/>
                        </a:rPr>
                        <a:t>0.45</a:t>
                      </a:r>
                      <a:endParaRPr lang="en-US" sz="1200" b="0" i="0" u="none" strike="noStrike" dirty="0">
                        <a:solidFill>
                          <a:srgbClr val="8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marL="8859" marR="8859" marT="654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Gill Sans"/>
                          <a:cs typeface="Gill Sans"/>
                        </a:rPr>
                        <a:t>0.52</a:t>
                      </a:r>
                      <a:endParaRPr lang="en-US" sz="12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66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Gill Sans"/>
                          <a:cs typeface="Gill Sans"/>
                        </a:rPr>
                        <a:t>F</a:t>
                      </a:r>
                      <a:endParaRPr lang="en-US" sz="12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800000"/>
                          </a:solidFill>
                          <a:effectLst/>
                          <a:latin typeface="Gill Sans"/>
                          <a:cs typeface="Gill Sans"/>
                        </a:rPr>
                        <a:t>0.61</a:t>
                      </a:r>
                      <a:endParaRPr lang="en-US" sz="1200" b="0" i="0" u="none" strike="noStrike" dirty="0">
                        <a:solidFill>
                          <a:srgbClr val="8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marL="8859" marR="8859" marT="654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Gill Sans"/>
                          <a:cs typeface="Gill Sans"/>
                        </a:rPr>
                        <a:t>0.66</a:t>
                      </a:r>
                      <a:endParaRPr lang="en-US" sz="12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66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Gill Sans"/>
                          <a:cs typeface="Gill Sans"/>
                        </a:rPr>
                        <a:t>NF</a:t>
                      </a:r>
                      <a:endParaRPr lang="en-US" sz="12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800000"/>
                          </a:solidFill>
                          <a:effectLst/>
                          <a:latin typeface="Gill Sans"/>
                          <a:cs typeface="Gill Sans"/>
                        </a:rPr>
                        <a:t>0.66</a:t>
                      </a:r>
                      <a:endParaRPr lang="en-US" sz="1200" b="0" i="0" u="none" strike="noStrike" dirty="0">
                        <a:solidFill>
                          <a:srgbClr val="8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marL="8859" marR="8859" marT="654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Gill Sans"/>
                          <a:cs typeface="Gill Sans"/>
                        </a:rPr>
                        <a:t>0.67</a:t>
                      </a:r>
                      <a:endParaRPr lang="en-US" sz="12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66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Gill Sans"/>
                          <a:cs typeface="Gill Sans"/>
                        </a:rPr>
                        <a:t>NFE</a:t>
                      </a:r>
                      <a:endParaRPr lang="en-US" sz="12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800000"/>
                          </a:solidFill>
                          <a:effectLst/>
                          <a:latin typeface="Gill Sans"/>
                          <a:cs typeface="Gill Sans"/>
                        </a:rPr>
                        <a:t>0.63</a:t>
                      </a:r>
                      <a:endParaRPr lang="en-US" sz="1200" b="0" i="0" u="none" strike="noStrike" dirty="0">
                        <a:solidFill>
                          <a:srgbClr val="8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marL="8859" marR="8859" marT="654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Gill Sans"/>
                          <a:cs typeface="Gill Sans"/>
                        </a:rPr>
                        <a:t>0.69</a:t>
                      </a:r>
                      <a:endParaRPr lang="en-US" sz="12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135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0025D2-000C-A646-8715-A080FC32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7E3DE2-51D5-E54F-8B4D-CBD599B80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on Surface Patterns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8703F19-DFB8-0C4A-BCE4-402FAF764E2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57113025"/>
              </p:ext>
            </p:extLst>
          </p:nvPr>
        </p:nvGraphicFramePr>
        <p:xfrm>
          <a:off x="457200" y="1104900"/>
          <a:ext cx="8081963" cy="3489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2407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748032-69B0-8A47-A6CE-68F1F822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9B5F60-9D50-CF40-97F1-9FE645700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Shortcomings: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9481E-D702-544A-8E50-3279D693DA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Haven't done any comparative analysis with any other algorithm for Surface Patterns. </a:t>
            </a:r>
          </a:p>
          <a:p>
            <a:r>
              <a:rPr lang="en-US" dirty="0"/>
              <a:t>Have not released an explicit dataset, for future competitions and benchmarks, even though it is a very big dataset. </a:t>
            </a:r>
          </a:p>
          <a:p>
            <a:r>
              <a:rPr lang="en-US" dirty="0"/>
              <a:t>They claim that the algorithm moves closer to generalization, but don’t explicitly define what generalization is.</a:t>
            </a:r>
          </a:p>
          <a:p>
            <a:r>
              <a:rPr lang="en-US" dirty="0"/>
              <a:t>Have not discussed about transitivity relations.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87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71ADE3-6E47-0B46-808C-7F150531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E47D56-F3A1-0345-A19C-D57E23E7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Important Contributions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2DCEE-8536-A64C-AD93-C4F082AE16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Populating a database using Matrix Factorization.</a:t>
            </a:r>
          </a:p>
          <a:p>
            <a:r>
              <a:rPr lang="en-US" dirty="0"/>
              <a:t>Well done experiments to show how neighborhood and entity feature maps can affect the accuracy. </a:t>
            </a:r>
          </a:p>
          <a:p>
            <a:r>
              <a:rPr lang="en-US" dirty="0"/>
              <a:t>Great tool for information extraction.</a:t>
            </a:r>
          </a:p>
          <a:p>
            <a:pPr lvl="1"/>
            <a:r>
              <a:rPr lang="en-US" dirty="0"/>
              <a:t>Because it captures more relations between predicates than any other algorithm at the time</a:t>
            </a:r>
          </a:p>
          <a:p>
            <a:r>
              <a:rPr lang="en-US" dirty="0"/>
              <a:t>Code is available. </a:t>
            </a:r>
          </a:p>
          <a:p>
            <a:r>
              <a:rPr lang="en-US" dirty="0"/>
              <a:t>Uses surface patterns to improve the accuracy. </a:t>
            </a:r>
          </a:p>
          <a:p>
            <a:pPr lvl="1"/>
            <a:r>
              <a:rPr lang="en-US" dirty="0"/>
              <a:t>This is key, it helps capture relation like: </a:t>
            </a:r>
          </a:p>
          <a:p>
            <a:pPr marL="0" indent="0">
              <a:buNone/>
            </a:pPr>
            <a:r>
              <a:rPr lang="en-US" dirty="0"/>
              <a:t>	“Mozart was born in 1756.” “Gandhi (1869 -1948)...”</a:t>
            </a:r>
          </a:p>
          <a:p>
            <a:pPr marL="0" indent="0">
              <a:buNone/>
            </a:pPr>
            <a:r>
              <a:rPr lang="en-US" dirty="0"/>
              <a:t>	 “&lt;NAME&gt; was born in &lt;BIRTHDATE&gt;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62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9DD81F-DDA0-5F4A-8E0C-E0D9BE4A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284E09-E947-734D-A5EE-B3F90ACA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1F995-2E03-F64E-A33C-2BC886D671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Matrix Factorization can be used for Textual Entailment too! As graphs can be written in the form of an adjacency matrix. </a:t>
            </a:r>
          </a:p>
          <a:p>
            <a:r>
              <a:rPr lang="en-US" dirty="0"/>
              <a:t>Autoencoders? Instead of traditional Matrix Factorization.</a:t>
            </a:r>
          </a:p>
          <a:p>
            <a:r>
              <a:rPr lang="en-US" dirty="0"/>
              <a:t>Could it use Scalable ILPs (</a:t>
            </a:r>
            <a:r>
              <a:rPr lang="en-US" dirty="0" err="1"/>
              <a:t>Berant</a:t>
            </a:r>
            <a:r>
              <a:rPr lang="en-US" dirty="0"/>
              <a:t> et al.)?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2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1C45E3-BE07-9444-B40C-56613ED9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A84105-134D-0948-87CE-9DA2BF3F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and Motivation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E7088-EFC7-8144-A7A7-8FABE95894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Why do the algorithms not perform well?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dataset used to train the supervised learning algorithm may not even have that context. </a:t>
            </a:r>
            <a:r>
              <a:rPr lang="en-US" dirty="0">
                <a:solidFill>
                  <a:srgbClr val="FF0000"/>
                </a:solidFill>
              </a:rPr>
              <a:t>(works in history dept. -- &gt; professor)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Even if people did figure out a way to find all these relations, it would be impossible to annotate all of them.   </a:t>
            </a:r>
          </a:p>
          <a:p>
            <a:r>
              <a:rPr lang="en-US" dirty="0"/>
              <a:t>This paper tries to solve these problems!</a:t>
            </a:r>
          </a:p>
        </p:txBody>
      </p:sp>
    </p:spTree>
    <p:extLst>
      <p:ext uri="{BB962C8B-B14F-4D97-AF65-F5344CB8AC3E}">
        <p14:creationId xmlns:p14="http://schemas.microsoft.com/office/powerpoint/2010/main" val="272908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Previous approaches and how did we get there?</a:t>
            </a:r>
          </a:p>
          <a:p>
            <a:r>
              <a:rPr lang="en-US" sz="2000" dirty="0"/>
              <a:t>Matrix Factorization and Universal Schemas</a:t>
            </a:r>
          </a:p>
          <a:p>
            <a:r>
              <a:rPr lang="en-US" sz="2000" dirty="0"/>
              <a:t>Contributions of this work</a:t>
            </a:r>
          </a:p>
          <a:p>
            <a:r>
              <a:rPr lang="en-US" sz="2000" dirty="0"/>
              <a:t>How does the Matrix look like?</a:t>
            </a:r>
          </a:p>
          <a:p>
            <a:r>
              <a:rPr lang="en-US" sz="2000" dirty="0"/>
              <a:t>Objective Function and Matrix Factorization</a:t>
            </a:r>
          </a:p>
          <a:p>
            <a:r>
              <a:rPr lang="en-US" sz="2000" dirty="0"/>
              <a:t>Data Used</a:t>
            </a:r>
          </a:p>
          <a:p>
            <a:r>
              <a:rPr lang="en-US" sz="2000" dirty="0"/>
              <a:t>Evaluation</a:t>
            </a:r>
          </a:p>
          <a:p>
            <a:r>
              <a:rPr lang="en-US" sz="2000" dirty="0"/>
              <a:t>Shortcomings</a:t>
            </a:r>
          </a:p>
          <a:p>
            <a:r>
              <a:rPr lang="en-US" sz="2000" dirty="0"/>
              <a:t>Conclusions and Future Work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1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Previous approaches and how did we get here?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8426742" cy="368299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/>
              <a:t>Approach 1</a:t>
            </a:r>
            <a:r>
              <a:rPr lang="en-US" sz="2000" dirty="0"/>
              <a:t>: </a:t>
            </a:r>
            <a:r>
              <a:rPr lang="en-US" sz="2000" dirty="0" err="1"/>
              <a:t>Culotta</a:t>
            </a:r>
            <a:r>
              <a:rPr lang="en-US" sz="2000" dirty="0"/>
              <a:t> and Sorensen (2004) </a:t>
            </a:r>
          </a:p>
          <a:p>
            <a:pPr marL="0" indent="0">
              <a:buNone/>
            </a:pPr>
            <a:r>
              <a:rPr lang="en-US" sz="2000" dirty="0"/>
              <a:t>Uses a predefined, finite and fixed schema of relation types, usually some textual data is labeled, and then we use Supervised Learning. </a:t>
            </a:r>
          </a:p>
          <a:p>
            <a:pPr marL="0" indent="0">
              <a:buNone/>
            </a:pPr>
            <a:r>
              <a:rPr lang="en-US" sz="2000" i="1" dirty="0"/>
              <a:t>Problem</a:t>
            </a:r>
            <a:r>
              <a:rPr lang="en-US" sz="2000" dirty="0"/>
              <a:t>: Labelling it is very difficult, and time consuming, doesn’t generalize.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Example: </a:t>
            </a:r>
            <a:r>
              <a:rPr lang="en-US" sz="2000" dirty="0" err="1"/>
              <a:t>Culotta</a:t>
            </a:r>
            <a:r>
              <a:rPr lang="en-US" sz="2000" dirty="0"/>
              <a:t> and Sorensen (2004) use SVMs to find the similarity between dependency trees and detect relations on the Automatic Content Extraction (ACE) corpus. 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da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0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58B8A4-4AFE-284F-A8DE-128819B7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92481E-6809-4B45-9C5D-52499D34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Previous approaches and how did we get here?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F2236-C2CA-1449-BC36-E551FD7745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u="sng" dirty="0"/>
              <a:t>Approach 2</a:t>
            </a:r>
            <a:r>
              <a:rPr lang="en-US" sz="2000" dirty="0"/>
              <a:t>: (Distant Supervision)</a:t>
            </a:r>
          </a:p>
          <a:p>
            <a:pPr marL="0" indent="0">
              <a:buNone/>
            </a:pPr>
            <a:r>
              <a:rPr lang="en-US" sz="2000" dirty="0"/>
              <a:t>One aligns existing database records with the sentences, creates the labels in a semi supervised form (distantly supervised) and then we use Supervised Learning. </a:t>
            </a:r>
          </a:p>
          <a:p>
            <a:pPr marL="0" indent="0">
              <a:buNone/>
            </a:pPr>
            <a:r>
              <a:rPr lang="en-US" sz="2000" dirty="0"/>
              <a:t>Example: </a:t>
            </a:r>
            <a:r>
              <a:rPr lang="da" sz="2000" dirty="0"/>
              <a:t>(Mintz et al., 2009) </a:t>
            </a:r>
            <a:r>
              <a:rPr lang="en-US" sz="1900" dirty="0"/>
              <a:t>For each pair of entities that appears in some large semantic relation database (Freebase), they find all sentences containing those entities in a large unlabeled corpus and extract textual features to train a relation classifier.</a:t>
            </a:r>
          </a:p>
          <a:p>
            <a:pPr marL="0" indent="0">
              <a:buNone/>
            </a:pPr>
            <a:r>
              <a:rPr lang="fr" sz="2000" dirty="0">
                <a:solidFill>
                  <a:srgbClr val="FF0000"/>
                </a:solidFill>
              </a:rPr>
              <a:t>/location/location/</a:t>
            </a:r>
            <a:r>
              <a:rPr lang="fr" sz="2000" dirty="0" err="1">
                <a:solidFill>
                  <a:srgbClr val="FF0000"/>
                </a:solidFill>
              </a:rPr>
              <a:t>contains</a:t>
            </a:r>
            <a:r>
              <a:rPr lang="fr" sz="2000" dirty="0">
                <a:solidFill>
                  <a:srgbClr val="FF0000"/>
                </a:solidFill>
              </a:rPr>
              <a:t> ---- &gt; Paris, Montmartre</a:t>
            </a:r>
          </a:p>
          <a:p>
            <a:pPr marL="0" indent="0">
              <a:buNone/>
            </a:pPr>
            <a:endParaRPr lang="da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30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D60274-D495-5B44-826E-F078E54F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CE80FC-3040-114C-9B7B-DE61307B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Previous approaches and how did we get here?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91C2F-3B2C-4942-AF70-4AC453E32E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Problems: </a:t>
            </a:r>
          </a:p>
          <a:p>
            <a:pPr marL="0" indent="0">
              <a:buNone/>
            </a:pPr>
            <a:r>
              <a:rPr lang="en-US" dirty="0"/>
              <a:t>1. Does not include surface patterns </a:t>
            </a:r>
          </a:p>
          <a:p>
            <a:pPr marL="0" indent="0">
              <a:buNone/>
            </a:pPr>
            <a:r>
              <a:rPr lang="en-US" dirty="0"/>
              <a:t>2. large databases are hard to get. </a:t>
            </a:r>
          </a:p>
          <a:p>
            <a:pPr marL="0" indent="0">
              <a:buNone/>
            </a:pPr>
            <a:r>
              <a:rPr lang="en-US" dirty="0"/>
              <a:t>3. Its extent to capture relations only remain to the pair of predicates that are present in database. </a:t>
            </a:r>
          </a:p>
          <a:p>
            <a:pPr marL="0" indent="0">
              <a:buNone/>
            </a:pPr>
            <a:r>
              <a:rPr lang="en-US" dirty="0"/>
              <a:t>“Mozart was born in 1756.” “Gandhi (1869 -1948)...”</a:t>
            </a:r>
          </a:p>
          <a:p>
            <a:pPr marL="0" indent="0">
              <a:buNone/>
            </a:pPr>
            <a:r>
              <a:rPr lang="en-US" dirty="0"/>
              <a:t>	 “&lt;NAME&gt; was born in &lt;BIRTHDATE&gt;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87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A5D720-2A14-F94D-A9B4-46A79331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364A9D-1FCF-F542-815F-616F24BD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Previous approaches and how did we get here?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63B60-7E61-C540-947E-A83745705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104903"/>
            <a:ext cx="8082552" cy="3693599"/>
          </a:xfrm>
        </p:spPr>
        <p:txBody>
          <a:bodyPr>
            <a:normAutofit/>
          </a:bodyPr>
          <a:lstStyle/>
          <a:p>
            <a:r>
              <a:rPr lang="en-US" sz="2000" u="sng" dirty="0"/>
              <a:t>Approach 3</a:t>
            </a:r>
            <a:r>
              <a:rPr lang="en-US" sz="2000" dirty="0"/>
              <a:t>: (Etzioni et al., 2008) [Getting Better]</a:t>
            </a:r>
          </a:p>
          <a:p>
            <a:pPr marL="0" indent="0">
              <a:buNone/>
            </a:pPr>
            <a:r>
              <a:rPr lang="en-US" sz="2000" dirty="0"/>
              <a:t>The need for pre-existing datasets can be avoided by using language itself. Here surface patterns between mentions of concepts serve as relations. (</a:t>
            </a:r>
            <a:r>
              <a:rPr lang="en-US" sz="2000" dirty="0" err="1"/>
              <a:t>OpenIE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i="1" dirty="0"/>
              <a:t>Problem: </a:t>
            </a:r>
            <a:r>
              <a:rPr lang="en-US" sz="2000" dirty="0"/>
              <a:t>extracts facts mentioned in text, but does not predict potential facts not mentioned in text.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For example, </a:t>
            </a:r>
            <a:r>
              <a:rPr lang="en-US" sz="2000" dirty="0" err="1"/>
              <a:t>OpenIE</a:t>
            </a:r>
            <a:r>
              <a:rPr lang="en-US" sz="2000" dirty="0"/>
              <a:t> may find </a:t>
            </a:r>
          </a:p>
          <a:p>
            <a:pPr marL="0" indent="0">
              <a:buNone/>
            </a:pPr>
            <a:r>
              <a:rPr lang="en-US" sz="2000" dirty="0"/>
              <a:t>Name–</a:t>
            </a:r>
            <a:r>
              <a:rPr lang="en-US" sz="2000" i="1" dirty="0"/>
              <a:t>historian-at</a:t>
            </a:r>
            <a:r>
              <a:rPr lang="en-US" sz="2000" dirty="0"/>
              <a:t>–HARVARD but does not know Name–</a:t>
            </a:r>
            <a:r>
              <a:rPr lang="en-US" sz="2000" i="1" dirty="0"/>
              <a:t>is-a-professor-at</a:t>
            </a:r>
            <a:r>
              <a:rPr lang="en-US" sz="2000" dirty="0"/>
              <a:t>– HARVARD.</a:t>
            </a:r>
            <a:r>
              <a:rPr lang="en-US" sz="1800" dirty="0"/>
              <a:t> Because this fact was not explicitly mentioned.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43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E99446-73AD-C448-ABB7-1657FD4C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D6F3CB-C96E-6747-BACA-81D221B1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Previous approaches and how did we get here?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C26B7-40E8-104A-99E3-B8A6E836AA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u="sng" dirty="0"/>
              <a:t>Approach 4</a:t>
            </a:r>
            <a:r>
              <a:rPr lang="en-US" dirty="0"/>
              <a:t>: (Yao et al., 2011) </a:t>
            </a:r>
          </a:p>
          <a:p>
            <a:pPr marL="0" indent="0">
              <a:buNone/>
            </a:pPr>
            <a:r>
              <a:rPr lang="en-US" dirty="0"/>
              <a:t>Way to improvement is to cluster textual surface forms that have similar meaning based on given database. </a:t>
            </a:r>
          </a:p>
          <a:p>
            <a:pPr marL="0" indent="0">
              <a:buNone/>
            </a:pPr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/>
              <a:t>Cluster could have (</a:t>
            </a:r>
            <a:r>
              <a:rPr lang="en-US" i="1" dirty="0"/>
              <a:t>historian-at</a:t>
            </a:r>
            <a:r>
              <a:rPr lang="en-US" dirty="0"/>
              <a:t>, </a:t>
            </a:r>
            <a:r>
              <a:rPr lang="en-US" i="1" dirty="0"/>
              <a:t>professor-at</a:t>
            </a:r>
            <a:r>
              <a:rPr lang="en-US" dirty="0"/>
              <a:t>, </a:t>
            </a:r>
            <a:r>
              <a:rPr lang="en-US" i="1" dirty="0"/>
              <a:t>scientist- at</a:t>
            </a:r>
            <a:r>
              <a:rPr lang="en-US" dirty="0"/>
              <a:t>, </a:t>
            </a:r>
            <a:r>
              <a:rPr lang="en-US" i="1" dirty="0"/>
              <a:t>worked-at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But that </a:t>
            </a:r>
            <a:r>
              <a:rPr lang="en-US" i="1" dirty="0"/>
              <a:t>scientist-at </a:t>
            </a:r>
            <a:r>
              <a:rPr lang="en-US" dirty="0"/>
              <a:t>does not necessarily imply </a:t>
            </a:r>
            <a:r>
              <a:rPr lang="en-US" i="1" dirty="0"/>
              <a:t>professor-at</a:t>
            </a:r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i="1" dirty="0"/>
              <a:t>worked-at </a:t>
            </a:r>
            <a:r>
              <a:rPr lang="en-US" dirty="0"/>
              <a:t>certainly does not imply </a:t>
            </a:r>
            <a:r>
              <a:rPr lang="en-US" i="1" dirty="0"/>
              <a:t>scientist-at</a:t>
            </a:r>
            <a:r>
              <a:rPr lang="en-US" dirty="0"/>
              <a:t>.</a:t>
            </a:r>
            <a:r>
              <a:rPr lang="en-US" sz="2800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25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3">
      <a:dk1>
        <a:srgbClr val="00144D"/>
      </a:dk1>
      <a:lt1>
        <a:sysClr val="window" lastClr="FFFFFF"/>
      </a:lt1>
      <a:dk2>
        <a:srgbClr val="57000A"/>
      </a:dk2>
      <a:lt2>
        <a:srgbClr val="82AFD3"/>
      </a:lt2>
      <a:accent1>
        <a:srgbClr val="95001A"/>
      </a:accent1>
      <a:accent2>
        <a:srgbClr val="C0504D"/>
      </a:accent2>
      <a:accent3>
        <a:srgbClr val="045EA7"/>
      </a:accent3>
      <a:accent4>
        <a:srgbClr val="F2C100"/>
      </a:accent4>
      <a:accent5>
        <a:srgbClr val="00144D"/>
      </a:accent5>
      <a:accent6>
        <a:srgbClr val="44464B"/>
      </a:accent6>
      <a:hlink>
        <a:srgbClr val="00144D"/>
      </a:hlink>
      <a:folHlink>
        <a:srgbClr val="82AFD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11441</TotalTime>
  <Words>1224</Words>
  <Application>Microsoft Macintosh PowerPoint</Application>
  <PresentationFormat>On-screen Show (16:9)</PresentationFormat>
  <Paragraphs>198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Gill Sans</vt:lpstr>
      <vt:lpstr>Gill Sans MT</vt:lpstr>
      <vt:lpstr>Office Theme</vt:lpstr>
      <vt:lpstr>Relation Extraction with Matrix Factorization and Universal Schemas  Sebastian Riedel, Limin Yao, Andrew McCallum, Benjamin M. Marlin  NAACL 2013</vt:lpstr>
      <vt:lpstr>Problem &amp; Motivation </vt:lpstr>
      <vt:lpstr>Problem and Motivation (cont.)</vt:lpstr>
      <vt:lpstr>Contents:</vt:lpstr>
      <vt:lpstr>Previous approaches and how did we get here?</vt:lpstr>
      <vt:lpstr>Previous approaches and how did we get here?</vt:lpstr>
      <vt:lpstr>Previous approaches and how did we get here?</vt:lpstr>
      <vt:lpstr>Previous approaches and how did we get here?</vt:lpstr>
      <vt:lpstr>Previous approaches and how did we get here?</vt:lpstr>
      <vt:lpstr>Matrix Factorization and Universal Schemas  </vt:lpstr>
      <vt:lpstr>Matrix Factorization and Universal Schemas</vt:lpstr>
      <vt:lpstr>Matrix Factorization and Universal Schemas</vt:lpstr>
      <vt:lpstr>How does the Matrix look like?</vt:lpstr>
      <vt:lpstr>Contributions of this work</vt:lpstr>
      <vt:lpstr>Contributions of this work</vt:lpstr>
      <vt:lpstr>Objective Function and Matrix Factorization</vt:lpstr>
      <vt:lpstr>Objective Function</vt:lpstr>
      <vt:lpstr>Data</vt:lpstr>
      <vt:lpstr>Data and Preprocessing</vt:lpstr>
      <vt:lpstr>Evaluation on Freebase Dataset</vt:lpstr>
      <vt:lpstr>Evaluation on Surface Patterns</vt:lpstr>
      <vt:lpstr>Shortcomings:</vt:lpstr>
      <vt:lpstr>Conclusions and Important Contributions</vt:lpstr>
      <vt:lpstr>Future Work</vt:lpstr>
    </vt:vector>
  </TitlesOfParts>
  <Company>Zder0to5ive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Lindsey Tabor</dc:creator>
  <cp:lastModifiedBy>Saluja, Rachit</cp:lastModifiedBy>
  <cp:revision>214</cp:revision>
  <dcterms:created xsi:type="dcterms:W3CDTF">2017-09-22T15:37:04Z</dcterms:created>
  <dcterms:modified xsi:type="dcterms:W3CDTF">2019-03-21T15:21:57Z</dcterms:modified>
</cp:coreProperties>
</file>