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330" r:id="rId3"/>
    <p:sldId id="320" r:id="rId4"/>
    <p:sldId id="321" r:id="rId5"/>
    <p:sldId id="296" r:id="rId6"/>
    <p:sldId id="305" r:id="rId7"/>
    <p:sldId id="331" r:id="rId8"/>
    <p:sldId id="332" r:id="rId9"/>
    <p:sldId id="323" r:id="rId10"/>
    <p:sldId id="322" r:id="rId11"/>
    <p:sldId id="324" r:id="rId12"/>
    <p:sldId id="325" r:id="rId13"/>
    <p:sldId id="326" r:id="rId14"/>
    <p:sldId id="328" r:id="rId15"/>
    <p:sldId id="327" r:id="rId16"/>
    <p:sldId id="329" r:id="rId17"/>
    <p:sldId id="31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86410" autoAdjust="0"/>
  </p:normalViewPr>
  <p:slideViewPr>
    <p:cSldViewPr snapToGrid="0" snapToObjects="1">
      <p:cViewPr varScale="1">
        <p:scale>
          <a:sx n="97" d="100"/>
          <a:sy n="97" d="100"/>
        </p:scale>
        <p:origin x="1435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61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80" y="3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PDP60</c:v>
                </c:pt>
                <c:pt idx="1">
                  <c:v>WSC273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56.7</c:v>
                </c:pt>
                <c:pt idx="1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F7-433A-AE4D-A2A73A98E7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CharLM-Partial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PDP60</c:v>
                </c:pt>
                <c:pt idx="1">
                  <c:v>WSC273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51.3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F7-433A-AE4D-A2A73A98E7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CharLM-Full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PDP60</c:v>
                </c:pt>
                <c:pt idx="1">
                  <c:v>WSC273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53.3</c:v>
                </c:pt>
                <c:pt idx="1">
                  <c:v>51.3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F7-433A-AE4D-A2A73A98E7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WordLM-Partial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PDP60</c:v>
                </c:pt>
                <c:pt idx="1">
                  <c:v>WSC273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53.3</c:v>
                </c:pt>
                <c:pt idx="1">
                  <c:v>56.4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F7-433A-AE4D-A2A73A98E7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WordLM-Full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PDP60</c:v>
                </c:pt>
                <c:pt idx="1">
                  <c:v>WSC273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60</c:v>
                </c:pt>
                <c:pt idx="1">
                  <c:v>53.8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F7-433A-AE4D-A2A73A98E79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Ensemble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PDP60</c:v>
                </c:pt>
                <c:pt idx="1">
                  <c:v>WSC273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70</c:v>
                </c:pt>
                <c:pt idx="1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F7-433A-AE4D-A2A73A98E79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30958960"/>
        <c:axId val="530960928"/>
      </c:barChart>
      <c:catAx>
        <c:axId val="5309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60928"/>
        <c:crosses val="autoZero"/>
        <c:auto val="1"/>
        <c:lblAlgn val="ctr"/>
        <c:lblOffset val="100"/>
        <c:noMultiLvlLbl val="0"/>
      </c:catAx>
      <c:valAx>
        <c:axId val="53096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5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4A248-6917-4BD4-9508-AF8CD4B51F9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8C1E2-66CD-4B16-BC5A-A09ADCD46587}">
      <dgm:prSet phldrT="[Text]"/>
      <dgm:spPr/>
      <dgm:t>
        <a:bodyPr/>
        <a:lstStyle/>
        <a:p>
          <a:r>
            <a:rPr lang="en-US" dirty="0"/>
            <a:t>Substitute pronoun with candidate answers</a:t>
          </a:r>
        </a:p>
      </dgm:t>
    </dgm:pt>
    <dgm:pt modelId="{2E18EF6A-0CAD-4C7D-9863-858D095B7FE1}" type="parTrans" cxnId="{777A80DB-3A8C-4D7D-90B1-4D98CC0E3B3C}">
      <dgm:prSet/>
      <dgm:spPr/>
      <dgm:t>
        <a:bodyPr/>
        <a:lstStyle/>
        <a:p>
          <a:endParaRPr lang="en-US"/>
        </a:p>
      </dgm:t>
    </dgm:pt>
    <dgm:pt modelId="{415E518B-26E5-4C26-9940-158684DA9CA9}" type="sibTrans" cxnId="{777A80DB-3A8C-4D7D-90B1-4D98CC0E3B3C}">
      <dgm:prSet/>
      <dgm:spPr/>
      <dgm:t>
        <a:bodyPr/>
        <a:lstStyle/>
        <a:p>
          <a:endParaRPr lang="en-US"/>
        </a:p>
      </dgm:t>
    </dgm:pt>
    <dgm:pt modelId="{78DE554C-B688-4B55-A2DD-CB3672931083}">
      <dgm:prSet phldrT="[Text]"/>
      <dgm:spPr/>
      <dgm:t>
        <a:bodyPr/>
        <a:lstStyle/>
        <a:p>
          <a:r>
            <a:rPr lang="en-US" dirty="0"/>
            <a:t>In this case,</a:t>
          </a:r>
          <a:br>
            <a:rPr lang="en-US" dirty="0"/>
          </a:br>
          <a:r>
            <a:rPr lang="en-US" dirty="0"/>
            <a:t>Replace it with trophy and suitcase</a:t>
          </a:r>
        </a:p>
      </dgm:t>
    </dgm:pt>
    <dgm:pt modelId="{BF6511F1-055C-497F-8B6A-DBAE60A0FB5C}" type="parTrans" cxnId="{91BE15B9-2899-4A26-B9AD-D6FD8AF778F0}">
      <dgm:prSet/>
      <dgm:spPr/>
      <dgm:t>
        <a:bodyPr/>
        <a:lstStyle/>
        <a:p>
          <a:endParaRPr lang="en-US"/>
        </a:p>
      </dgm:t>
    </dgm:pt>
    <dgm:pt modelId="{B8F0E721-1B4E-4AF0-A02F-FD342FA73E62}" type="sibTrans" cxnId="{91BE15B9-2899-4A26-B9AD-D6FD8AF778F0}">
      <dgm:prSet/>
      <dgm:spPr/>
      <dgm:t>
        <a:bodyPr/>
        <a:lstStyle/>
        <a:p>
          <a:endParaRPr lang="en-US"/>
        </a:p>
      </dgm:t>
    </dgm:pt>
    <dgm:pt modelId="{C778DC8E-BAEB-4880-A7AD-7627EC2154CD}">
      <dgm:prSet phldrT="[Text]"/>
      <dgm:spPr/>
      <dgm:t>
        <a:bodyPr/>
        <a:lstStyle/>
        <a:p>
          <a:r>
            <a:rPr lang="en-US" dirty="0"/>
            <a:t>Compute the probability of both the sentences</a:t>
          </a:r>
        </a:p>
      </dgm:t>
    </dgm:pt>
    <dgm:pt modelId="{2D9ABE85-16F5-4121-9DB6-BFC8324ABA76}" type="parTrans" cxnId="{F445C82D-691F-4423-B858-2FC72B64EBE2}">
      <dgm:prSet/>
      <dgm:spPr/>
      <dgm:t>
        <a:bodyPr/>
        <a:lstStyle/>
        <a:p>
          <a:endParaRPr lang="en-US"/>
        </a:p>
      </dgm:t>
    </dgm:pt>
    <dgm:pt modelId="{13CEBF88-8D73-48B7-AD24-81F88998FC35}" type="sibTrans" cxnId="{F445C82D-691F-4423-B858-2FC72B64EBE2}">
      <dgm:prSet/>
      <dgm:spPr/>
      <dgm:t>
        <a:bodyPr/>
        <a:lstStyle/>
        <a:p>
          <a:endParaRPr lang="en-US"/>
        </a:p>
      </dgm:t>
    </dgm:pt>
    <dgm:pt modelId="{D6F42379-2626-4B67-9C32-95EC9FCB1125}">
      <dgm:prSet phldrT="[Text]"/>
      <dgm:spPr/>
      <dgm:t>
        <a:bodyPr/>
        <a:lstStyle/>
        <a:p>
          <a:r>
            <a:rPr lang="en-US" dirty="0"/>
            <a:t>Sentence with higher probability is the right one</a:t>
          </a:r>
        </a:p>
      </dgm:t>
    </dgm:pt>
    <dgm:pt modelId="{EAB2ECC3-6BBD-48E0-8718-9985AC85CC1C}" type="parTrans" cxnId="{DD47AB9A-3AC8-4926-8FD0-07C0A939FB57}">
      <dgm:prSet/>
      <dgm:spPr/>
      <dgm:t>
        <a:bodyPr/>
        <a:lstStyle/>
        <a:p>
          <a:endParaRPr lang="en-US"/>
        </a:p>
      </dgm:t>
    </dgm:pt>
    <dgm:pt modelId="{985783AC-783E-4837-8CAE-38F1B059D335}" type="sibTrans" cxnId="{DD47AB9A-3AC8-4926-8FD0-07C0A939FB57}">
      <dgm:prSet/>
      <dgm:spPr/>
      <dgm:t>
        <a:bodyPr/>
        <a:lstStyle/>
        <a:p>
          <a:endParaRPr lang="en-US"/>
        </a:p>
      </dgm:t>
    </dgm:pt>
    <dgm:pt modelId="{B5E7F14C-4C3B-4331-9D08-4675162F782D}">
      <dgm:prSet phldrT="[Text]"/>
      <dgm:spPr/>
      <dgm:t>
        <a:bodyPr/>
        <a:lstStyle/>
        <a:p>
          <a:r>
            <a:rPr lang="en-US" dirty="0"/>
            <a:t>Identify special word by looking at probability ratios</a:t>
          </a:r>
        </a:p>
      </dgm:t>
    </dgm:pt>
    <dgm:pt modelId="{F74BD51F-36DE-48FE-91F0-BF32E06A4210}" type="parTrans" cxnId="{E7A0EDC0-DE1D-4635-B56B-1EF77B9996DA}">
      <dgm:prSet/>
      <dgm:spPr/>
      <dgm:t>
        <a:bodyPr/>
        <a:lstStyle/>
        <a:p>
          <a:endParaRPr lang="en-US"/>
        </a:p>
      </dgm:t>
    </dgm:pt>
    <dgm:pt modelId="{26B52554-1335-4DB8-B95C-95FD6B60894C}" type="sibTrans" cxnId="{E7A0EDC0-DE1D-4635-B56B-1EF77B9996DA}">
      <dgm:prSet/>
      <dgm:spPr/>
      <dgm:t>
        <a:bodyPr/>
        <a:lstStyle/>
        <a:p>
          <a:endParaRPr lang="en-US"/>
        </a:p>
      </dgm:t>
    </dgm:pt>
    <dgm:pt modelId="{C528C8C0-2E0F-45C9-AC08-E01DB0E81407}">
      <dgm:prSet phldrT="[Text]"/>
      <dgm:spPr/>
      <dgm:t>
        <a:bodyPr/>
        <a:lstStyle/>
        <a:p>
          <a:r>
            <a:rPr lang="en-US" dirty="0"/>
            <a:t>Look</a:t>
          </a:r>
          <a:r>
            <a:rPr lang="en-US" baseline="0" dirty="0"/>
            <a:t> at every word position </a:t>
          </a:r>
          <a:endParaRPr lang="en-US" dirty="0"/>
        </a:p>
      </dgm:t>
    </dgm:pt>
    <dgm:pt modelId="{29F532D3-44DE-402A-88A3-C0C6C6649B6C}" type="parTrans" cxnId="{61DF3C7B-6A13-4E8C-BEB3-8370B526F1C1}">
      <dgm:prSet/>
      <dgm:spPr/>
      <dgm:t>
        <a:bodyPr/>
        <a:lstStyle/>
        <a:p>
          <a:endParaRPr lang="en-US"/>
        </a:p>
      </dgm:t>
    </dgm:pt>
    <dgm:pt modelId="{BFBF5D58-0A32-4883-8BD0-EB54C12DD5C9}" type="sibTrans" cxnId="{61DF3C7B-6A13-4E8C-BEB3-8370B526F1C1}">
      <dgm:prSet/>
      <dgm:spPr/>
      <dgm:t>
        <a:bodyPr/>
        <a:lstStyle/>
        <a:p>
          <a:endParaRPr lang="en-US"/>
        </a:p>
      </dgm:t>
    </dgm:pt>
    <dgm:pt modelId="{99D3271A-3B10-42D6-9C31-DD6D65B97AB5}" type="pres">
      <dgm:prSet presAssocID="{0984A248-6917-4BD4-9508-AF8CD4B51F9B}" presName="linearFlow" presStyleCnt="0">
        <dgm:presLayoutVars>
          <dgm:dir/>
          <dgm:animLvl val="lvl"/>
          <dgm:resizeHandles val="exact"/>
        </dgm:presLayoutVars>
      </dgm:prSet>
      <dgm:spPr/>
    </dgm:pt>
    <dgm:pt modelId="{F72E57D9-C994-49C4-8D4F-E69386946F09}" type="pres">
      <dgm:prSet presAssocID="{8318C1E2-66CD-4B16-BC5A-A09ADCD46587}" presName="composite" presStyleCnt="0"/>
      <dgm:spPr/>
    </dgm:pt>
    <dgm:pt modelId="{E0DCCB8B-8208-4253-8C5E-C3B62C2033F0}" type="pres">
      <dgm:prSet presAssocID="{8318C1E2-66CD-4B16-BC5A-A09ADCD4658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652401-7468-43EE-90EE-EABA318491D3}" type="pres">
      <dgm:prSet presAssocID="{8318C1E2-66CD-4B16-BC5A-A09ADCD46587}" presName="parSh" presStyleLbl="node1" presStyleIdx="0" presStyleCnt="3"/>
      <dgm:spPr/>
    </dgm:pt>
    <dgm:pt modelId="{B9B99D42-5203-406A-85DD-8B1978F25DF6}" type="pres">
      <dgm:prSet presAssocID="{8318C1E2-66CD-4B16-BC5A-A09ADCD46587}" presName="desTx" presStyleLbl="fgAcc1" presStyleIdx="0" presStyleCnt="3">
        <dgm:presLayoutVars>
          <dgm:bulletEnabled val="1"/>
        </dgm:presLayoutVars>
      </dgm:prSet>
      <dgm:spPr/>
    </dgm:pt>
    <dgm:pt modelId="{C3A21858-E8DB-4F58-ADCC-1E18577EE38F}" type="pres">
      <dgm:prSet presAssocID="{415E518B-26E5-4C26-9940-158684DA9CA9}" presName="sibTrans" presStyleLbl="sibTrans2D1" presStyleIdx="0" presStyleCnt="2"/>
      <dgm:spPr/>
    </dgm:pt>
    <dgm:pt modelId="{23A082DD-327D-4EE9-A5B2-2E0736ABD695}" type="pres">
      <dgm:prSet presAssocID="{415E518B-26E5-4C26-9940-158684DA9CA9}" presName="connTx" presStyleLbl="sibTrans2D1" presStyleIdx="0" presStyleCnt="2"/>
      <dgm:spPr/>
    </dgm:pt>
    <dgm:pt modelId="{6E3DECE3-E1B3-41BD-85ED-76B36D151276}" type="pres">
      <dgm:prSet presAssocID="{C778DC8E-BAEB-4880-A7AD-7627EC2154CD}" presName="composite" presStyleCnt="0"/>
      <dgm:spPr/>
    </dgm:pt>
    <dgm:pt modelId="{B6DE8CD6-5B73-4CC1-A02A-DFC4EA2607CB}" type="pres">
      <dgm:prSet presAssocID="{C778DC8E-BAEB-4880-A7AD-7627EC2154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BF1F24-DF70-4B47-BD99-68DA6D014749}" type="pres">
      <dgm:prSet presAssocID="{C778DC8E-BAEB-4880-A7AD-7627EC2154CD}" presName="parSh" presStyleLbl="node1" presStyleIdx="1" presStyleCnt="3"/>
      <dgm:spPr/>
    </dgm:pt>
    <dgm:pt modelId="{AA6B3513-EA02-4680-A81D-F92747FFEBD7}" type="pres">
      <dgm:prSet presAssocID="{C778DC8E-BAEB-4880-A7AD-7627EC2154CD}" presName="desTx" presStyleLbl="fgAcc1" presStyleIdx="1" presStyleCnt="3">
        <dgm:presLayoutVars>
          <dgm:bulletEnabled val="1"/>
        </dgm:presLayoutVars>
      </dgm:prSet>
      <dgm:spPr/>
    </dgm:pt>
    <dgm:pt modelId="{F42B89B4-EAC8-442E-AD20-4F47F3B8F3BB}" type="pres">
      <dgm:prSet presAssocID="{13CEBF88-8D73-48B7-AD24-81F88998FC35}" presName="sibTrans" presStyleLbl="sibTrans2D1" presStyleIdx="1" presStyleCnt="2"/>
      <dgm:spPr/>
    </dgm:pt>
    <dgm:pt modelId="{69BEF945-B84C-4891-9F38-DB9C34E71004}" type="pres">
      <dgm:prSet presAssocID="{13CEBF88-8D73-48B7-AD24-81F88998FC35}" presName="connTx" presStyleLbl="sibTrans2D1" presStyleIdx="1" presStyleCnt="2"/>
      <dgm:spPr/>
    </dgm:pt>
    <dgm:pt modelId="{12A30FF6-8378-49D8-9390-A34991BD7A85}" type="pres">
      <dgm:prSet presAssocID="{B5E7F14C-4C3B-4331-9D08-4675162F782D}" presName="composite" presStyleCnt="0"/>
      <dgm:spPr/>
    </dgm:pt>
    <dgm:pt modelId="{155ABE2D-2A89-409F-9329-12459E45D575}" type="pres">
      <dgm:prSet presAssocID="{B5E7F14C-4C3B-4331-9D08-4675162F782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D7C7CA1-1FA1-4CDE-953B-F41ED27C3148}" type="pres">
      <dgm:prSet presAssocID="{B5E7F14C-4C3B-4331-9D08-4675162F782D}" presName="parSh" presStyleLbl="node1" presStyleIdx="2" presStyleCnt="3"/>
      <dgm:spPr/>
    </dgm:pt>
    <dgm:pt modelId="{545906E0-704F-4F4D-AEA5-679D05C293F3}" type="pres">
      <dgm:prSet presAssocID="{B5E7F14C-4C3B-4331-9D08-4675162F782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9850B09-F543-42A1-9446-47AC89FD9154}" type="presOf" srcId="{D6F42379-2626-4B67-9C32-95EC9FCB1125}" destId="{AA6B3513-EA02-4680-A81D-F92747FFEBD7}" srcOrd="0" destOrd="0" presId="urn:microsoft.com/office/officeart/2005/8/layout/process3"/>
    <dgm:cxn modelId="{712F6114-3F6F-444D-8A80-B5FB385C7B55}" type="presOf" srcId="{B5E7F14C-4C3B-4331-9D08-4675162F782D}" destId="{155ABE2D-2A89-409F-9329-12459E45D575}" srcOrd="0" destOrd="0" presId="urn:microsoft.com/office/officeart/2005/8/layout/process3"/>
    <dgm:cxn modelId="{D3EFB61E-931C-47DD-82D5-238DECEFD4BD}" type="presOf" srcId="{8318C1E2-66CD-4B16-BC5A-A09ADCD46587}" destId="{E0DCCB8B-8208-4253-8C5E-C3B62C2033F0}" srcOrd="0" destOrd="0" presId="urn:microsoft.com/office/officeart/2005/8/layout/process3"/>
    <dgm:cxn modelId="{1DBDFF28-FB10-4AA5-B390-D41C1CCE8610}" type="presOf" srcId="{C778DC8E-BAEB-4880-A7AD-7627EC2154CD}" destId="{A7BF1F24-DF70-4B47-BD99-68DA6D014749}" srcOrd="1" destOrd="0" presId="urn:microsoft.com/office/officeart/2005/8/layout/process3"/>
    <dgm:cxn modelId="{4CB94629-269D-4547-8F16-023F932C8BD0}" type="presOf" srcId="{13CEBF88-8D73-48B7-AD24-81F88998FC35}" destId="{69BEF945-B84C-4891-9F38-DB9C34E71004}" srcOrd="1" destOrd="0" presId="urn:microsoft.com/office/officeart/2005/8/layout/process3"/>
    <dgm:cxn modelId="{F445C82D-691F-4423-B858-2FC72B64EBE2}" srcId="{0984A248-6917-4BD4-9508-AF8CD4B51F9B}" destId="{C778DC8E-BAEB-4880-A7AD-7627EC2154CD}" srcOrd="1" destOrd="0" parTransId="{2D9ABE85-16F5-4121-9DB6-BFC8324ABA76}" sibTransId="{13CEBF88-8D73-48B7-AD24-81F88998FC35}"/>
    <dgm:cxn modelId="{A17E1334-FEE9-4236-9556-409893EB8404}" type="presOf" srcId="{0984A248-6917-4BD4-9508-AF8CD4B51F9B}" destId="{99D3271A-3B10-42D6-9C31-DD6D65B97AB5}" srcOrd="0" destOrd="0" presId="urn:microsoft.com/office/officeart/2005/8/layout/process3"/>
    <dgm:cxn modelId="{E8579E40-5148-4FDE-9FB2-2BE49AB5B3DB}" type="presOf" srcId="{415E518B-26E5-4C26-9940-158684DA9CA9}" destId="{C3A21858-E8DB-4F58-ADCC-1E18577EE38F}" srcOrd="0" destOrd="0" presId="urn:microsoft.com/office/officeart/2005/8/layout/process3"/>
    <dgm:cxn modelId="{C280576D-0399-4B0B-BA59-5C747BFABBBF}" type="presOf" srcId="{13CEBF88-8D73-48B7-AD24-81F88998FC35}" destId="{F42B89B4-EAC8-442E-AD20-4F47F3B8F3BB}" srcOrd="0" destOrd="0" presId="urn:microsoft.com/office/officeart/2005/8/layout/process3"/>
    <dgm:cxn modelId="{2B11AA77-67B9-4295-9CFF-C88F756FAD08}" type="presOf" srcId="{C528C8C0-2E0F-45C9-AC08-E01DB0E81407}" destId="{545906E0-704F-4F4D-AEA5-679D05C293F3}" srcOrd="0" destOrd="0" presId="urn:microsoft.com/office/officeart/2005/8/layout/process3"/>
    <dgm:cxn modelId="{61DF3C7B-6A13-4E8C-BEB3-8370B526F1C1}" srcId="{B5E7F14C-4C3B-4331-9D08-4675162F782D}" destId="{C528C8C0-2E0F-45C9-AC08-E01DB0E81407}" srcOrd="0" destOrd="0" parTransId="{29F532D3-44DE-402A-88A3-C0C6C6649B6C}" sibTransId="{BFBF5D58-0A32-4883-8BD0-EB54C12DD5C9}"/>
    <dgm:cxn modelId="{0113EB85-B84D-49F0-A0E7-4C571BA2C884}" type="presOf" srcId="{78DE554C-B688-4B55-A2DD-CB3672931083}" destId="{B9B99D42-5203-406A-85DD-8B1978F25DF6}" srcOrd="0" destOrd="0" presId="urn:microsoft.com/office/officeart/2005/8/layout/process3"/>
    <dgm:cxn modelId="{DD47AB9A-3AC8-4926-8FD0-07C0A939FB57}" srcId="{C778DC8E-BAEB-4880-A7AD-7627EC2154CD}" destId="{D6F42379-2626-4B67-9C32-95EC9FCB1125}" srcOrd="0" destOrd="0" parTransId="{EAB2ECC3-6BBD-48E0-8718-9985AC85CC1C}" sibTransId="{985783AC-783E-4837-8CAE-38F1B059D335}"/>
    <dgm:cxn modelId="{91BE15B9-2899-4A26-B9AD-D6FD8AF778F0}" srcId="{8318C1E2-66CD-4B16-BC5A-A09ADCD46587}" destId="{78DE554C-B688-4B55-A2DD-CB3672931083}" srcOrd="0" destOrd="0" parTransId="{BF6511F1-055C-497F-8B6A-DBAE60A0FB5C}" sibTransId="{B8F0E721-1B4E-4AF0-A02F-FD342FA73E62}"/>
    <dgm:cxn modelId="{E7A0EDC0-DE1D-4635-B56B-1EF77B9996DA}" srcId="{0984A248-6917-4BD4-9508-AF8CD4B51F9B}" destId="{B5E7F14C-4C3B-4331-9D08-4675162F782D}" srcOrd="2" destOrd="0" parTransId="{F74BD51F-36DE-48FE-91F0-BF32E06A4210}" sibTransId="{26B52554-1335-4DB8-B95C-95FD6B60894C}"/>
    <dgm:cxn modelId="{0FF66EC6-EF10-484C-80BD-44684A91ED0E}" type="presOf" srcId="{C778DC8E-BAEB-4880-A7AD-7627EC2154CD}" destId="{B6DE8CD6-5B73-4CC1-A02A-DFC4EA2607CB}" srcOrd="0" destOrd="0" presId="urn:microsoft.com/office/officeart/2005/8/layout/process3"/>
    <dgm:cxn modelId="{777A80DB-3A8C-4D7D-90B1-4D98CC0E3B3C}" srcId="{0984A248-6917-4BD4-9508-AF8CD4B51F9B}" destId="{8318C1E2-66CD-4B16-BC5A-A09ADCD46587}" srcOrd="0" destOrd="0" parTransId="{2E18EF6A-0CAD-4C7D-9863-858D095B7FE1}" sibTransId="{415E518B-26E5-4C26-9940-158684DA9CA9}"/>
    <dgm:cxn modelId="{9BFDE5E1-3B0D-43ED-918E-513717A70135}" type="presOf" srcId="{8318C1E2-66CD-4B16-BC5A-A09ADCD46587}" destId="{C9652401-7468-43EE-90EE-EABA318491D3}" srcOrd="1" destOrd="0" presId="urn:microsoft.com/office/officeart/2005/8/layout/process3"/>
    <dgm:cxn modelId="{B58C38E3-5E6A-49B9-A95F-0F106E79ECAF}" type="presOf" srcId="{B5E7F14C-4C3B-4331-9D08-4675162F782D}" destId="{DD7C7CA1-1FA1-4CDE-953B-F41ED27C3148}" srcOrd="1" destOrd="0" presId="urn:microsoft.com/office/officeart/2005/8/layout/process3"/>
    <dgm:cxn modelId="{D62104FD-AE04-4685-9D7F-F3B5E736DD4A}" type="presOf" srcId="{415E518B-26E5-4C26-9940-158684DA9CA9}" destId="{23A082DD-327D-4EE9-A5B2-2E0736ABD695}" srcOrd="1" destOrd="0" presId="urn:microsoft.com/office/officeart/2005/8/layout/process3"/>
    <dgm:cxn modelId="{A9006C81-0978-4CA6-9421-2746077ACF9C}" type="presParOf" srcId="{99D3271A-3B10-42D6-9C31-DD6D65B97AB5}" destId="{F72E57D9-C994-49C4-8D4F-E69386946F09}" srcOrd="0" destOrd="0" presId="urn:microsoft.com/office/officeart/2005/8/layout/process3"/>
    <dgm:cxn modelId="{8A1E3878-A953-4117-99A6-DC6A13E32429}" type="presParOf" srcId="{F72E57D9-C994-49C4-8D4F-E69386946F09}" destId="{E0DCCB8B-8208-4253-8C5E-C3B62C2033F0}" srcOrd="0" destOrd="0" presId="urn:microsoft.com/office/officeart/2005/8/layout/process3"/>
    <dgm:cxn modelId="{2D496249-4667-4265-9E8D-EB7B8DDE8894}" type="presParOf" srcId="{F72E57D9-C994-49C4-8D4F-E69386946F09}" destId="{C9652401-7468-43EE-90EE-EABA318491D3}" srcOrd="1" destOrd="0" presId="urn:microsoft.com/office/officeart/2005/8/layout/process3"/>
    <dgm:cxn modelId="{86070ACE-AF92-4236-AFE3-1045349B92A6}" type="presParOf" srcId="{F72E57D9-C994-49C4-8D4F-E69386946F09}" destId="{B9B99D42-5203-406A-85DD-8B1978F25DF6}" srcOrd="2" destOrd="0" presId="urn:microsoft.com/office/officeart/2005/8/layout/process3"/>
    <dgm:cxn modelId="{8A593820-4F47-4C5B-88F8-CC7050846594}" type="presParOf" srcId="{99D3271A-3B10-42D6-9C31-DD6D65B97AB5}" destId="{C3A21858-E8DB-4F58-ADCC-1E18577EE38F}" srcOrd="1" destOrd="0" presId="urn:microsoft.com/office/officeart/2005/8/layout/process3"/>
    <dgm:cxn modelId="{DDFC27C4-D54A-444A-B76B-F16DEA8C74AD}" type="presParOf" srcId="{C3A21858-E8DB-4F58-ADCC-1E18577EE38F}" destId="{23A082DD-327D-4EE9-A5B2-2E0736ABD695}" srcOrd="0" destOrd="0" presId="urn:microsoft.com/office/officeart/2005/8/layout/process3"/>
    <dgm:cxn modelId="{56AC220D-8DB6-4830-9AA1-6CDF83F39A9F}" type="presParOf" srcId="{99D3271A-3B10-42D6-9C31-DD6D65B97AB5}" destId="{6E3DECE3-E1B3-41BD-85ED-76B36D151276}" srcOrd="2" destOrd="0" presId="urn:microsoft.com/office/officeart/2005/8/layout/process3"/>
    <dgm:cxn modelId="{468DE47B-95FC-4776-9428-9C3F4978A08E}" type="presParOf" srcId="{6E3DECE3-E1B3-41BD-85ED-76B36D151276}" destId="{B6DE8CD6-5B73-4CC1-A02A-DFC4EA2607CB}" srcOrd="0" destOrd="0" presId="urn:microsoft.com/office/officeart/2005/8/layout/process3"/>
    <dgm:cxn modelId="{3A2A9453-C4E5-458E-911B-501B8584B80D}" type="presParOf" srcId="{6E3DECE3-E1B3-41BD-85ED-76B36D151276}" destId="{A7BF1F24-DF70-4B47-BD99-68DA6D014749}" srcOrd="1" destOrd="0" presId="urn:microsoft.com/office/officeart/2005/8/layout/process3"/>
    <dgm:cxn modelId="{491F3D98-C6B0-4ADA-A76E-0677E9B09585}" type="presParOf" srcId="{6E3DECE3-E1B3-41BD-85ED-76B36D151276}" destId="{AA6B3513-EA02-4680-A81D-F92747FFEBD7}" srcOrd="2" destOrd="0" presId="urn:microsoft.com/office/officeart/2005/8/layout/process3"/>
    <dgm:cxn modelId="{DF771FD5-3DEB-42FD-AFD7-16C111199EAF}" type="presParOf" srcId="{99D3271A-3B10-42D6-9C31-DD6D65B97AB5}" destId="{F42B89B4-EAC8-442E-AD20-4F47F3B8F3BB}" srcOrd="3" destOrd="0" presId="urn:microsoft.com/office/officeart/2005/8/layout/process3"/>
    <dgm:cxn modelId="{4154F458-7947-4D1B-B22F-D53CD2555918}" type="presParOf" srcId="{F42B89B4-EAC8-442E-AD20-4F47F3B8F3BB}" destId="{69BEF945-B84C-4891-9F38-DB9C34E71004}" srcOrd="0" destOrd="0" presId="urn:microsoft.com/office/officeart/2005/8/layout/process3"/>
    <dgm:cxn modelId="{91E6693A-ECAE-464A-8711-B8BD3C69A2D9}" type="presParOf" srcId="{99D3271A-3B10-42D6-9C31-DD6D65B97AB5}" destId="{12A30FF6-8378-49D8-9390-A34991BD7A85}" srcOrd="4" destOrd="0" presId="urn:microsoft.com/office/officeart/2005/8/layout/process3"/>
    <dgm:cxn modelId="{F35E162C-8880-454A-B984-471A6526D0CE}" type="presParOf" srcId="{12A30FF6-8378-49D8-9390-A34991BD7A85}" destId="{155ABE2D-2A89-409F-9329-12459E45D575}" srcOrd="0" destOrd="0" presId="urn:microsoft.com/office/officeart/2005/8/layout/process3"/>
    <dgm:cxn modelId="{83431A67-519C-4916-AA85-1F95A44B47AA}" type="presParOf" srcId="{12A30FF6-8378-49D8-9390-A34991BD7A85}" destId="{DD7C7CA1-1FA1-4CDE-953B-F41ED27C3148}" srcOrd="1" destOrd="0" presId="urn:microsoft.com/office/officeart/2005/8/layout/process3"/>
    <dgm:cxn modelId="{80FC4E8E-3CAC-46FA-B419-78D925B7EBB0}" type="presParOf" srcId="{12A30FF6-8378-49D8-9390-A34991BD7A85}" destId="{545906E0-704F-4F4D-AEA5-679D05C293F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8F98B7-3071-432D-8063-58948AA5BDF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92237F-BE8B-40FE-BF1A-9175A892BCFE}">
      <dgm:prSet phldrT="[Text]"/>
      <dgm:spPr/>
      <dgm:t>
        <a:bodyPr/>
        <a:lstStyle/>
        <a:p>
          <a:r>
            <a:rPr lang="en-US" dirty="0"/>
            <a:t>Datasets for Tasks</a:t>
          </a:r>
        </a:p>
      </dgm:t>
    </dgm:pt>
    <dgm:pt modelId="{13F8C382-42E0-43C4-8135-DCE90AA4BE0A}" type="parTrans" cxnId="{F5595B39-CBD7-4522-A47A-53715E523083}">
      <dgm:prSet/>
      <dgm:spPr/>
      <dgm:t>
        <a:bodyPr/>
        <a:lstStyle/>
        <a:p>
          <a:endParaRPr lang="en-US"/>
        </a:p>
      </dgm:t>
    </dgm:pt>
    <dgm:pt modelId="{8AE8F7DC-0699-4FF9-A08B-7BE8236DED14}" type="sibTrans" cxnId="{F5595B39-CBD7-4522-A47A-53715E523083}">
      <dgm:prSet/>
      <dgm:spPr/>
      <dgm:t>
        <a:bodyPr/>
        <a:lstStyle/>
        <a:p>
          <a:endParaRPr lang="en-US"/>
        </a:p>
      </dgm:t>
    </dgm:pt>
    <dgm:pt modelId="{0EB5CA00-C542-4120-9DC9-0FCCD991CD4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Pronoun Disambiguation: </a:t>
          </a:r>
          <a:r>
            <a:rPr lang="en-US" sz="1600" dirty="0"/>
            <a:t>PDP60</a:t>
          </a:r>
          <a:endParaRPr lang="en-US" sz="2000" dirty="0"/>
        </a:p>
      </dgm:t>
    </dgm:pt>
    <dgm:pt modelId="{272B43DD-4DBE-4848-8C59-3462880B37F8}" type="parTrans" cxnId="{F15D55F7-AD1C-4C9E-B173-7478E6250DF2}">
      <dgm:prSet/>
      <dgm:spPr/>
      <dgm:t>
        <a:bodyPr/>
        <a:lstStyle/>
        <a:p>
          <a:endParaRPr lang="en-US"/>
        </a:p>
      </dgm:t>
    </dgm:pt>
    <dgm:pt modelId="{697E4EB2-E55E-4312-8046-5558A7C7DD91}" type="sibTrans" cxnId="{F15D55F7-AD1C-4C9E-B173-7478E6250DF2}">
      <dgm:prSet/>
      <dgm:spPr/>
      <dgm:t>
        <a:bodyPr/>
        <a:lstStyle/>
        <a:p>
          <a:endParaRPr lang="en-US"/>
        </a:p>
      </dgm:t>
    </dgm:pt>
    <dgm:pt modelId="{F20CC60A-767D-47BB-9D4D-5B00165CADB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Winograd Schema Challenge:</a:t>
          </a:r>
          <a:br>
            <a:rPr lang="en-US" sz="2000" b="1" dirty="0"/>
          </a:br>
          <a:r>
            <a:rPr lang="en-US" sz="1600" dirty="0"/>
            <a:t>WSC 273</a:t>
          </a:r>
          <a:endParaRPr lang="en-US" sz="2000" dirty="0"/>
        </a:p>
      </dgm:t>
    </dgm:pt>
    <dgm:pt modelId="{88725EAB-83B1-474E-9301-EC6AAE034AFF}" type="parTrans" cxnId="{13EA2031-AF52-401A-89DE-50D4D10FB80C}">
      <dgm:prSet/>
      <dgm:spPr/>
      <dgm:t>
        <a:bodyPr/>
        <a:lstStyle/>
        <a:p>
          <a:endParaRPr lang="en-US"/>
        </a:p>
      </dgm:t>
    </dgm:pt>
    <dgm:pt modelId="{6A972973-5FA9-4356-9BA2-8D21ECD11AB2}" type="sibTrans" cxnId="{13EA2031-AF52-401A-89DE-50D4D10FB80C}">
      <dgm:prSet/>
      <dgm:spPr/>
      <dgm:t>
        <a:bodyPr/>
        <a:lstStyle/>
        <a:p>
          <a:endParaRPr lang="en-US"/>
        </a:p>
      </dgm:t>
    </dgm:pt>
    <dgm:pt modelId="{FBB7DE41-30F7-492C-B085-AEA2E6AF08D0}">
      <dgm:prSet phldrT="[Text]"/>
      <dgm:spPr/>
      <dgm:t>
        <a:bodyPr/>
        <a:lstStyle/>
        <a:p>
          <a:r>
            <a:rPr lang="en-US" dirty="0"/>
            <a:t>Language Model</a:t>
          </a:r>
        </a:p>
      </dgm:t>
    </dgm:pt>
    <dgm:pt modelId="{58F04E2D-3A4A-4D2C-93AF-A0CF8D82A431}" type="parTrans" cxnId="{FC2672BF-E621-4C4B-A823-6D9C16F520DC}">
      <dgm:prSet/>
      <dgm:spPr/>
      <dgm:t>
        <a:bodyPr/>
        <a:lstStyle/>
        <a:p>
          <a:endParaRPr lang="en-US"/>
        </a:p>
      </dgm:t>
    </dgm:pt>
    <dgm:pt modelId="{CA9E2AD6-0780-4FFB-A69F-864A4A9D5C66}" type="sibTrans" cxnId="{FC2672BF-E621-4C4B-A823-6D9C16F520DC}">
      <dgm:prSet/>
      <dgm:spPr/>
      <dgm:t>
        <a:bodyPr/>
        <a:lstStyle/>
        <a:p>
          <a:endParaRPr lang="en-US"/>
        </a:p>
      </dgm:t>
    </dgm:pt>
    <dgm:pt modelId="{EBD6E5D4-3713-43A7-8AD3-FB1FA41A961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2 types of RNNs: Word &amp; Character</a:t>
          </a:r>
        </a:p>
      </dgm:t>
    </dgm:pt>
    <dgm:pt modelId="{BD92CF26-4069-4724-88E0-42E9DB7198B1}" type="parTrans" cxnId="{40C44AF2-EF35-4E4A-B3DF-FDAB82FAC246}">
      <dgm:prSet/>
      <dgm:spPr/>
      <dgm:t>
        <a:bodyPr/>
        <a:lstStyle/>
        <a:p>
          <a:endParaRPr lang="en-US"/>
        </a:p>
      </dgm:t>
    </dgm:pt>
    <dgm:pt modelId="{4C4369ED-0BC2-4B23-8C1C-C141BEB90352}" type="sibTrans" cxnId="{40C44AF2-EF35-4E4A-B3DF-FDAB82FAC246}">
      <dgm:prSet/>
      <dgm:spPr/>
      <dgm:t>
        <a:bodyPr/>
        <a:lstStyle/>
        <a:p>
          <a:endParaRPr lang="en-US"/>
        </a:p>
      </dgm:t>
    </dgm:pt>
    <dgm:pt modelId="{D0377750-1CF6-46A3-A112-C755C63514E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2 LSTM Layers</a:t>
          </a:r>
        </a:p>
      </dgm:t>
    </dgm:pt>
    <dgm:pt modelId="{D058FFA0-C29A-44DD-BF78-EE2D3261A721}" type="parTrans" cxnId="{D0E01072-7E9C-411D-B49D-20076D61993D}">
      <dgm:prSet/>
      <dgm:spPr/>
      <dgm:t>
        <a:bodyPr/>
        <a:lstStyle/>
        <a:p>
          <a:endParaRPr lang="en-US"/>
        </a:p>
      </dgm:t>
    </dgm:pt>
    <dgm:pt modelId="{C62020C3-1B58-4F17-AF15-C6E1F3E53D1A}" type="sibTrans" cxnId="{D0E01072-7E9C-411D-B49D-20076D61993D}">
      <dgm:prSet/>
      <dgm:spPr/>
      <dgm:t>
        <a:bodyPr/>
        <a:lstStyle/>
        <a:p>
          <a:endParaRPr lang="en-US"/>
        </a:p>
      </dgm:t>
    </dgm:pt>
    <dgm:pt modelId="{9BA17AA1-D1DC-4E69-AAA9-F58ED36D97AD}">
      <dgm:prSet phldrT="[Text]"/>
      <dgm:spPr/>
      <dgm:t>
        <a:bodyPr/>
        <a:lstStyle/>
        <a:p>
          <a:r>
            <a:rPr lang="en-US" dirty="0"/>
            <a:t>Corpus for Training</a:t>
          </a:r>
        </a:p>
      </dgm:t>
    </dgm:pt>
    <dgm:pt modelId="{755CD374-6FB6-4A10-937A-56F12C05A898}" type="parTrans" cxnId="{55E47B1B-02E3-48A8-B8C4-13E0B7E265BB}">
      <dgm:prSet/>
      <dgm:spPr/>
      <dgm:t>
        <a:bodyPr/>
        <a:lstStyle/>
        <a:p>
          <a:endParaRPr lang="en-US"/>
        </a:p>
      </dgm:t>
    </dgm:pt>
    <dgm:pt modelId="{00A511FC-6131-4557-9965-1634947CFB92}" type="sibTrans" cxnId="{55E47B1B-02E3-48A8-B8C4-13E0B7E265BB}">
      <dgm:prSet/>
      <dgm:spPr/>
      <dgm:t>
        <a:bodyPr/>
        <a:lstStyle/>
        <a:p>
          <a:endParaRPr lang="en-US"/>
        </a:p>
      </dgm:t>
    </dgm:pt>
    <dgm:pt modelId="{713BB682-C22E-4597-A98C-6A018A61E7D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LM-1-Billion</a:t>
          </a:r>
        </a:p>
      </dgm:t>
    </dgm:pt>
    <dgm:pt modelId="{94ACB5B7-6702-4F22-A6DF-4AB865BCC81B}" type="parTrans" cxnId="{25AF54CF-C84B-45AC-9C3C-2E836AB29541}">
      <dgm:prSet/>
      <dgm:spPr/>
      <dgm:t>
        <a:bodyPr/>
        <a:lstStyle/>
        <a:p>
          <a:endParaRPr lang="en-US"/>
        </a:p>
      </dgm:t>
    </dgm:pt>
    <dgm:pt modelId="{9C397F37-9A28-4DC7-9BCB-B3EE120C5490}" type="sibTrans" cxnId="{25AF54CF-C84B-45AC-9C3C-2E836AB29541}">
      <dgm:prSet/>
      <dgm:spPr/>
      <dgm:t>
        <a:bodyPr/>
        <a:lstStyle/>
        <a:p>
          <a:endParaRPr lang="en-US"/>
        </a:p>
      </dgm:t>
    </dgm:pt>
    <dgm:pt modelId="{7C6CCE91-7285-48C0-9977-E62F9617A03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Common Crawl</a:t>
          </a:r>
        </a:p>
      </dgm:t>
    </dgm:pt>
    <dgm:pt modelId="{7D7F904E-6CA8-4C70-8799-7F097C304A45}" type="parTrans" cxnId="{FA7CFE0C-690C-426E-808E-4774D499F96E}">
      <dgm:prSet/>
      <dgm:spPr/>
      <dgm:t>
        <a:bodyPr/>
        <a:lstStyle/>
        <a:p>
          <a:endParaRPr lang="en-US"/>
        </a:p>
      </dgm:t>
    </dgm:pt>
    <dgm:pt modelId="{E0531C06-DD8F-4474-9F37-BE3EB68B7E1D}" type="sibTrans" cxnId="{FA7CFE0C-690C-426E-808E-4774D499F96E}">
      <dgm:prSet/>
      <dgm:spPr/>
      <dgm:t>
        <a:bodyPr/>
        <a:lstStyle/>
        <a:p>
          <a:endParaRPr lang="en-US"/>
        </a:p>
      </dgm:t>
    </dgm:pt>
    <dgm:pt modelId="{13AF2301-857B-4EA4-970B-898F334CDD0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Stanford Question-Answering Dataset (</a:t>
          </a:r>
          <a:r>
            <a:rPr lang="en-US" sz="2000" dirty="0" err="1"/>
            <a:t>SQuAD</a:t>
          </a:r>
          <a:r>
            <a:rPr lang="en-US" sz="2000" dirty="0"/>
            <a:t>)</a:t>
          </a:r>
        </a:p>
      </dgm:t>
    </dgm:pt>
    <dgm:pt modelId="{19C004FA-72C9-42C2-8AF5-B397E908A48D}" type="parTrans" cxnId="{AE42EEDC-8E6A-4FE6-9F33-B2D82A7E6CA2}">
      <dgm:prSet/>
      <dgm:spPr/>
      <dgm:t>
        <a:bodyPr/>
        <a:lstStyle/>
        <a:p>
          <a:endParaRPr lang="en-US"/>
        </a:p>
      </dgm:t>
    </dgm:pt>
    <dgm:pt modelId="{3E6F45E1-91AE-44DB-99D5-44D9E0DAEA18}" type="sibTrans" cxnId="{AE42EEDC-8E6A-4FE6-9F33-B2D82A7E6CA2}">
      <dgm:prSet/>
      <dgm:spPr/>
      <dgm:t>
        <a:bodyPr/>
        <a:lstStyle/>
        <a:p>
          <a:endParaRPr lang="en-US"/>
        </a:p>
      </dgm:t>
    </dgm:pt>
    <dgm:pt modelId="{908B8000-04FD-4216-A777-015E6E886913}" type="pres">
      <dgm:prSet presAssocID="{AD8F98B7-3071-432D-8063-58948AA5BDF9}" presName="Name0" presStyleCnt="0">
        <dgm:presLayoutVars>
          <dgm:dir/>
          <dgm:animLvl val="lvl"/>
          <dgm:resizeHandles val="exact"/>
        </dgm:presLayoutVars>
      </dgm:prSet>
      <dgm:spPr/>
    </dgm:pt>
    <dgm:pt modelId="{04FFD0CD-61E8-4AD0-9819-B1E869AE0A76}" type="pres">
      <dgm:prSet presAssocID="{5192237F-BE8B-40FE-BF1A-9175A892BCFE}" presName="composite" presStyleCnt="0"/>
      <dgm:spPr/>
    </dgm:pt>
    <dgm:pt modelId="{4943C734-05A4-439D-87AD-E182C8957857}" type="pres">
      <dgm:prSet presAssocID="{5192237F-BE8B-40FE-BF1A-9175A892BCF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AAFBD88-C56C-47AF-8EBB-F506EC0B1AB3}" type="pres">
      <dgm:prSet presAssocID="{5192237F-BE8B-40FE-BF1A-9175A892BCFE}" presName="desTx" presStyleLbl="alignAccFollowNode1" presStyleIdx="0" presStyleCnt="3">
        <dgm:presLayoutVars>
          <dgm:bulletEnabled val="1"/>
        </dgm:presLayoutVars>
      </dgm:prSet>
      <dgm:spPr/>
    </dgm:pt>
    <dgm:pt modelId="{77909935-CA02-460E-AF37-2E2C092FAFE5}" type="pres">
      <dgm:prSet presAssocID="{8AE8F7DC-0699-4FF9-A08B-7BE8236DED14}" presName="space" presStyleCnt="0"/>
      <dgm:spPr/>
    </dgm:pt>
    <dgm:pt modelId="{599E1362-4F8E-408C-8FFD-E891F57B0D5B}" type="pres">
      <dgm:prSet presAssocID="{FBB7DE41-30F7-492C-B085-AEA2E6AF08D0}" presName="composite" presStyleCnt="0"/>
      <dgm:spPr/>
    </dgm:pt>
    <dgm:pt modelId="{53022283-D8E1-49DA-8C87-1D09B9BFF060}" type="pres">
      <dgm:prSet presAssocID="{FBB7DE41-30F7-492C-B085-AEA2E6AF08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8679856-1555-4DE5-A9AE-32AFC1E44435}" type="pres">
      <dgm:prSet presAssocID="{FBB7DE41-30F7-492C-B085-AEA2E6AF08D0}" presName="desTx" presStyleLbl="alignAccFollowNode1" presStyleIdx="1" presStyleCnt="3">
        <dgm:presLayoutVars>
          <dgm:bulletEnabled val="1"/>
        </dgm:presLayoutVars>
      </dgm:prSet>
      <dgm:spPr/>
    </dgm:pt>
    <dgm:pt modelId="{D850844F-FE3E-4B84-A41D-47C52D9ECE1D}" type="pres">
      <dgm:prSet presAssocID="{CA9E2AD6-0780-4FFB-A69F-864A4A9D5C66}" presName="space" presStyleCnt="0"/>
      <dgm:spPr/>
    </dgm:pt>
    <dgm:pt modelId="{C0EC809C-04E7-44DE-AE8E-A8256B434D89}" type="pres">
      <dgm:prSet presAssocID="{9BA17AA1-D1DC-4E69-AAA9-F58ED36D97AD}" presName="composite" presStyleCnt="0"/>
      <dgm:spPr/>
    </dgm:pt>
    <dgm:pt modelId="{71788988-81D6-4FE0-8BE5-39292DC532AF}" type="pres">
      <dgm:prSet presAssocID="{9BA17AA1-D1DC-4E69-AAA9-F58ED36D97A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D9717B-5265-4CD8-A18A-9D76870ECD4B}" type="pres">
      <dgm:prSet presAssocID="{9BA17AA1-D1DC-4E69-AAA9-F58ED36D97A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A7CFE0C-690C-426E-808E-4774D499F96E}" srcId="{9BA17AA1-D1DC-4E69-AAA9-F58ED36D97AD}" destId="{7C6CCE91-7285-48C0-9977-E62F9617A035}" srcOrd="1" destOrd="0" parTransId="{7D7F904E-6CA8-4C70-8799-7F097C304A45}" sibTransId="{E0531C06-DD8F-4474-9F37-BE3EB68B7E1D}"/>
    <dgm:cxn modelId="{BB992415-923A-4A38-A544-EE5C254C223A}" type="presOf" srcId="{AD8F98B7-3071-432D-8063-58948AA5BDF9}" destId="{908B8000-04FD-4216-A777-015E6E886913}" srcOrd="0" destOrd="0" presId="urn:microsoft.com/office/officeart/2005/8/layout/hList1"/>
    <dgm:cxn modelId="{55E47B1B-02E3-48A8-B8C4-13E0B7E265BB}" srcId="{AD8F98B7-3071-432D-8063-58948AA5BDF9}" destId="{9BA17AA1-D1DC-4E69-AAA9-F58ED36D97AD}" srcOrd="2" destOrd="0" parTransId="{755CD374-6FB6-4A10-937A-56F12C05A898}" sibTransId="{00A511FC-6131-4557-9965-1634947CFB92}"/>
    <dgm:cxn modelId="{0EFC0126-43FA-47E0-8E0C-83EA3D3AC6C2}" type="presOf" srcId="{13AF2301-857B-4EA4-970B-898F334CDD00}" destId="{38D9717B-5265-4CD8-A18A-9D76870ECD4B}" srcOrd="0" destOrd="2" presId="urn:microsoft.com/office/officeart/2005/8/layout/hList1"/>
    <dgm:cxn modelId="{9DA4052F-5B10-48D9-80EE-F37281ECBF65}" type="presOf" srcId="{9BA17AA1-D1DC-4E69-AAA9-F58ED36D97AD}" destId="{71788988-81D6-4FE0-8BE5-39292DC532AF}" srcOrd="0" destOrd="0" presId="urn:microsoft.com/office/officeart/2005/8/layout/hList1"/>
    <dgm:cxn modelId="{13EA2031-AF52-401A-89DE-50D4D10FB80C}" srcId="{5192237F-BE8B-40FE-BF1A-9175A892BCFE}" destId="{F20CC60A-767D-47BB-9D4D-5B00165CADBC}" srcOrd="1" destOrd="0" parTransId="{88725EAB-83B1-474E-9301-EC6AAE034AFF}" sibTransId="{6A972973-5FA9-4356-9BA2-8D21ECD11AB2}"/>
    <dgm:cxn modelId="{F5595B39-CBD7-4522-A47A-53715E523083}" srcId="{AD8F98B7-3071-432D-8063-58948AA5BDF9}" destId="{5192237F-BE8B-40FE-BF1A-9175A892BCFE}" srcOrd="0" destOrd="0" parTransId="{13F8C382-42E0-43C4-8135-DCE90AA4BE0A}" sibTransId="{8AE8F7DC-0699-4FF9-A08B-7BE8236DED14}"/>
    <dgm:cxn modelId="{548C5B6E-4F23-4E6A-B8D4-B85F4CD4F02B}" type="presOf" srcId="{D0377750-1CF6-46A3-A112-C755C63514E7}" destId="{E8679856-1555-4DE5-A9AE-32AFC1E44435}" srcOrd="0" destOrd="1" presId="urn:microsoft.com/office/officeart/2005/8/layout/hList1"/>
    <dgm:cxn modelId="{96B81270-6B03-4120-8BED-3885DBEF0B22}" type="presOf" srcId="{0EB5CA00-C542-4120-9DC9-0FCCD991CD45}" destId="{5AAFBD88-C56C-47AF-8EBB-F506EC0B1AB3}" srcOrd="0" destOrd="0" presId="urn:microsoft.com/office/officeart/2005/8/layout/hList1"/>
    <dgm:cxn modelId="{D0E01072-7E9C-411D-B49D-20076D61993D}" srcId="{FBB7DE41-30F7-492C-B085-AEA2E6AF08D0}" destId="{D0377750-1CF6-46A3-A112-C755C63514E7}" srcOrd="1" destOrd="0" parTransId="{D058FFA0-C29A-44DD-BF78-EE2D3261A721}" sibTransId="{C62020C3-1B58-4F17-AF15-C6E1F3E53D1A}"/>
    <dgm:cxn modelId="{99E9F053-5234-4A9B-98D1-D93AA830BEE3}" type="presOf" srcId="{EBD6E5D4-3713-43A7-8AD3-FB1FA41A9616}" destId="{E8679856-1555-4DE5-A9AE-32AFC1E44435}" srcOrd="0" destOrd="0" presId="urn:microsoft.com/office/officeart/2005/8/layout/hList1"/>
    <dgm:cxn modelId="{592F1584-1B21-4D82-8987-C6100EF43C4E}" type="presOf" srcId="{FBB7DE41-30F7-492C-B085-AEA2E6AF08D0}" destId="{53022283-D8E1-49DA-8C87-1D09B9BFF060}" srcOrd="0" destOrd="0" presId="urn:microsoft.com/office/officeart/2005/8/layout/hList1"/>
    <dgm:cxn modelId="{8C381694-3076-4C48-9D93-F45EC9869427}" type="presOf" srcId="{F20CC60A-767D-47BB-9D4D-5B00165CADBC}" destId="{5AAFBD88-C56C-47AF-8EBB-F506EC0B1AB3}" srcOrd="0" destOrd="1" presId="urn:microsoft.com/office/officeart/2005/8/layout/hList1"/>
    <dgm:cxn modelId="{FC2672BF-E621-4C4B-A823-6D9C16F520DC}" srcId="{AD8F98B7-3071-432D-8063-58948AA5BDF9}" destId="{FBB7DE41-30F7-492C-B085-AEA2E6AF08D0}" srcOrd="1" destOrd="0" parTransId="{58F04E2D-3A4A-4D2C-93AF-A0CF8D82A431}" sibTransId="{CA9E2AD6-0780-4FFB-A69F-864A4A9D5C66}"/>
    <dgm:cxn modelId="{BFF11FCB-0265-47DC-B25C-29CAD0753477}" type="presOf" srcId="{7C6CCE91-7285-48C0-9977-E62F9617A035}" destId="{38D9717B-5265-4CD8-A18A-9D76870ECD4B}" srcOrd="0" destOrd="1" presId="urn:microsoft.com/office/officeart/2005/8/layout/hList1"/>
    <dgm:cxn modelId="{25AF54CF-C84B-45AC-9C3C-2E836AB29541}" srcId="{9BA17AA1-D1DC-4E69-AAA9-F58ED36D97AD}" destId="{713BB682-C22E-4597-A98C-6A018A61E7DB}" srcOrd="0" destOrd="0" parTransId="{94ACB5B7-6702-4F22-A6DF-4AB865BCC81B}" sibTransId="{9C397F37-9A28-4DC7-9BCB-B3EE120C5490}"/>
    <dgm:cxn modelId="{6B9BA4D2-B7F6-4ED8-A3A7-63089D06E437}" type="presOf" srcId="{5192237F-BE8B-40FE-BF1A-9175A892BCFE}" destId="{4943C734-05A4-439D-87AD-E182C8957857}" srcOrd="0" destOrd="0" presId="urn:microsoft.com/office/officeart/2005/8/layout/hList1"/>
    <dgm:cxn modelId="{AE42EEDC-8E6A-4FE6-9F33-B2D82A7E6CA2}" srcId="{9BA17AA1-D1DC-4E69-AAA9-F58ED36D97AD}" destId="{13AF2301-857B-4EA4-970B-898F334CDD00}" srcOrd="2" destOrd="0" parTransId="{19C004FA-72C9-42C2-8AF5-B397E908A48D}" sibTransId="{3E6F45E1-91AE-44DB-99D5-44D9E0DAEA18}"/>
    <dgm:cxn modelId="{BDF7B4EA-DA6F-4651-8AA5-AEFDFFE79D76}" type="presOf" srcId="{713BB682-C22E-4597-A98C-6A018A61E7DB}" destId="{38D9717B-5265-4CD8-A18A-9D76870ECD4B}" srcOrd="0" destOrd="0" presId="urn:microsoft.com/office/officeart/2005/8/layout/hList1"/>
    <dgm:cxn modelId="{40C44AF2-EF35-4E4A-B3DF-FDAB82FAC246}" srcId="{FBB7DE41-30F7-492C-B085-AEA2E6AF08D0}" destId="{EBD6E5D4-3713-43A7-8AD3-FB1FA41A9616}" srcOrd="0" destOrd="0" parTransId="{BD92CF26-4069-4724-88E0-42E9DB7198B1}" sibTransId="{4C4369ED-0BC2-4B23-8C1C-C141BEB90352}"/>
    <dgm:cxn modelId="{F15D55F7-AD1C-4C9E-B173-7478E6250DF2}" srcId="{5192237F-BE8B-40FE-BF1A-9175A892BCFE}" destId="{0EB5CA00-C542-4120-9DC9-0FCCD991CD45}" srcOrd="0" destOrd="0" parTransId="{272B43DD-4DBE-4848-8C59-3462880B37F8}" sibTransId="{697E4EB2-E55E-4312-8046-5558A7C7DD91}"/>
    <dgm:cxn modelId="{A778A5B2-D1DE-45C5-A87E-23AA0C0D5740}" type="presParOf" srcId="{908B8000-04FD-4216-A777-015E6E886913}" destId="{04FFD0CD-61E8-4AD0-9819-B1E869AE0A76}" srcOrd="0" destOrd="0" presId="urn:microsoft.com/office/officeart/2005/8/layout/hList1"/>
    <dgm:cxn modelId="{2D90099F-4C5C-4D39-883A-A1708A35D559}" type="presParOf" srcId="{04FFD0CD-61E8-4AD0-9819-B1E869AE0A76}" destId="{4943C734-05A4-439D-87AD-E182C8957857}" srcOrd="0" destOrd="0" presId="urn:microsoft.com/office/officeart/2005/8/layout/hList1"/>
    <dgm:cxn modelId="{80B228EE-8614-4CF5-B793-5FCFEC34F47A}" type="presParOf" srcId="{04FFD0CD-61E8-4AD0-9819-B1E869AE0A76}" destId="{5AAFBD88-C56C-47AF-8EBB-F506EC0B1AB3}" srcOrd="1" destOrd="0" presId="urn:microsoft.com/office/officeart/2005/8/layout/hList1"/>
    <dgm:cxn modelId="{F7ACE089-8F96-454C-9D54-69AB6063F988}" type="presParOf" srcId="{908B8000-04FD-4216-A777-015E6E886913}" destId="{77909935-CA02-460E-AF37-2E2C092FAFE5}" srcOrd="1" destOrd="0" presId="urn:microsoft.com/office/officeart/2005/8/layout/hList1"/>
    <dgm:cxn modelId="{DE4E088D-777D-4219-9B87-39494BC462AB}" type="presParOf" srcId="{908B8000-04FD-4216-A777-015E6E886913}" destId="{599E1362-4F8E-408C-8FFD-E891F57B0D5B}" srcOrd="2" destOrd="0" presId="urn:microsoft.com/office/officeart/2005/8/layout/hList1"/>
    <dgm:cxn modelId="{26AD2A5B-BDE6-486B-9C3B-6FD4EDD79A6F}" type="presParOf" srcId="{599E1362-4F8E-408C-8FFD-E891F57B0D5B}" destId="{53022283-D8E1-49DA-8C87-1D09B9BFF060}" srcOrd="0" destOrd="0" presId="urn:microsoft.com/office/officeart/2005/8/layout/hList1"/>
    <dgm:cxn modelId="{AF7921B0-5556-4BB2-8AC8-A4F1256876C1}" type="presParOf" srcId="{599E1362-4F8E-408C-8FFD-E891F57B0D5B}" destId="{E8679856-1555-4DE5-A9AE-32AFC1E44435}" srcOrd="1" destOrd="0" presId="urn:microsoft.com/office/officeart/2005/8/layout/hList1"/>
    <dgm:cxn modelId="{ED0F3119-4ADD-44B2-8B88-439D2F2FDC4D}" type="presParOf" srcId="{908B8000-04FD-4216-A777-015E6E886913}" destId="{D850844F-FE3E-4B84-A41D-47C52D9ECE1D}" srcOrd="3" destOrd="0" presId="urn:microsoft.com/office/officeart/2005/8/layout/hList1"/>
    <dgm:cxn modelId="{647BF4D0-913D-4C88-9937-F5413DA6A845}" type="presParOf" srcId="{908B8000-04FD-4216-A777-015E6E886913}" destId="{C0EC809C-04E7-44DE-AE8E-A8256B434D89}" srcOrd="4" destOrd="0" presId="urn:microsoft.com/office/officeart/2005/8/layout/hList1"/>
    <dgm:cxn modelId="{34E0C35D-CCAE-455E-ADD4-E65368255FB8}" type="presParOf" srcId="{C0EC809C-04E7-44DE-AE8E-A8256B434D89}" destId="{71788988-81D6-4FE0-8BE5-39292DC532AF}" srcOrd="0" destOrd="0" presId="urn:microsoft.com/office/officeart/2005/8/layout/hList1"/>
    <dgm:cxn modelId="{9A484E46-4F4B-43FD-A857-EEA7F0001B25}" type="presParOf" srcId="{C0EC809C-04E7-44DE-AE8E-A8256B434D89}" destId="{38D9717B-5265-4CD8-A18A-9D76870ECD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2401-7468-43EE-90EE-EABA318491D3}">
      <dsp:nvSpPr>
        <dsp:cNvPr id="0" name=""/>
        <dsp:cNvSpPr/>
      </dsp:nvSpPr>
      <dsp:spPr>
        <a:xfrm>
          <a:off x="4380" y="2493021"/>
          <a:ext cx="1991909" cy="1143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Substitute pronoun with candidate answers</a:t>
          </a:r>
        </a:p>
      </dsp:txBody>
      <dsp:txXfrm>
        <a:off x="4380" y="2493021"/>
        <a:ext cx="1991909" cy="762567"/>
      </dsp:txXfrm>
    </dsp:sp>
    <dsp:sp modelId="{B9B99D42-5203-406A-85DD-8B1978F25DF6}">
      <dsp:nvSpPr>
        <dsp:cNvPr id="0" name=""/>
        <dsp:cNvSpPr/>
      </dsp:nvSpPr>
      <dsp:spPr>
        <a:xfrm>
          <a:off x="412362" y="3255588"/>
          <a:ext cx="1991909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 this case,</a:t>
          </a:r>
          <a:br>
            <a:rPr lang="en-US" sz="1500" kern="1200" dirty="0"/>
          </a:br>
          <a:r>
            <a:rPr lang="en-US" sz="1500" kern="1200" dirty="0"/>
            <a:t>Replace it with trophy and suitcase</a:t>
          </a:r>
        </a:p>
      </dsp:txBody>
      <dsp:txXfrm>
        <a:off x="437668" y="3280894"/>
        <a:ext cx="1941297" cy="813388"/>
      </dsp:txXfrm>
    </dsp:sp>
    <dsp:sp modelId="{C3A21858-E8DB-4F58-ADCC-1E18577EE38F}">
      <dsp:nvSpPr>
        <dsp:cNvPr id="0" name=""/>
        <dsp:cNvSpPr/>
      </dsp:nvSpPr>
      <dsp:spPr>
        <a:xfrm>
          <a:off x="2298257" y="2626341"/>
          <a:ext cx="640168" cy="495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98257" y="2725526"/>
        <a:ext cx="491390" cy="297557"/>
      </dsp:txXfrm>
    </dsp:sp>
    <dsp:sp modelId="{A7BF1F24-DF70-4B47-BD99-68DA6D014749}">
      <dsp:nvSpPr>
        <dsp:cNvPr id="0" name=""/>
        <dsp:cNvSpPr/>
      </dsp:nvSpPr>
      <dsp:spPr>
        <a:xfrm>
          <a:off x="3204156" y="2493021"/>
          <a:ext cx="1991909" cy="1143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 the probability of both the sentences</a:t>
          </a:r>
        </a:p>
      </dsp:txBody>
      <dsp:txXfrm>
        <a:off x="3204156" y="2493021"/>
        <a:ext cx="1991909" cy="762567"/>
      </dsp:txXfrm>
    </dsp:sp>
    <dsp:sp modelId="{AA6B3513-EA02-4680-A81D-F92747FFEBD7}">
      <dsp:nvSpPr>
        <dsp:cNvPr id="0" name=""/>
        <dsp:cNvSpPr/>
      </dsp:nvSpPr>
      <dsp:spPr>
        <a:xfrm>
          <a:off x="3612137" y="3255588"/>
          <a:ext cx="1991909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Sentence with higher probability is the right one</a:t>
          </a:r>
        </a:p>
      </dsp:txBody>
      <dsp:txXfrm>
        <a:off x="3637443" y="3280894"/>
        <a:ext cx="1941297" cy="813388"/>
      </dsp:txXfrm>
    </dsp:sp>
    <dsp:sp modelId="{F42B89B4-EAC8-442E-AD20-4F47F3B8F3BB}">
      <dsp:nvSpPr>
        <dsp:cNvPr id="0" name=""/>
        <dsp:cNvSpPr/>
      </dsp:nvSpPr>
      <dsp:spPr>
        <a:xfrm>
          <a:off x="5498032" y="2626341"/>
          <a:ext cx="640168" cy="495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98032" y="2725526"/>
        <a:ext cx="491390" cy="297557"/>
      </dsp:txXfrm>
    </dsp:sp>
    <dsp:sp modelId="{DD7C7CA1-1FA1-4CDE-953B-F41ED27C3148}">
      <dsp:nvSpPr>
        <dsp:cNvPr id="0" name=""/>
        <dsp:cNvSpPr/>
      </dsp:nvSpPr>
      <dsp:spPr>
        <a:xfrm>
          <a:off x="6403931" y="2493021"/>
          <a:ext cx="1991909" cy="1143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special word by looking at probability ratios</a:t>
          </a:r>
        </a:p>
      </dsp:txBody>
      <dsp:txXfrm>
        <a:off x="6403931" y="2493021"/>
        <a:ext cx="1991909" cy="762567"/>
      </dsp:txXfrm>
    </dsp:sp>
    <dsp:sp modelId="{545906E0-704F-4F4D-AEA5-679D05C293F3}">
      <dsp:nvSpPr>
        <dsp:cNvPr id="0" name=""/>
        <dsp:cNvSpPr/>
      </dsp:nvSpPr>
      <dsp:spPr>
        <a:xfrm>
          <a:off x="6811913" y="3255588"/>
          <a:ext cx="1991909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Look</a:t>
          </a:r>
          <a:r>
            <a:rPr lang="en-US" sz="1500" kern="1200" baseline="0" dirty="0"/>
            <a:t> at every word position </a:t>
          </a:r>
          <a:endParaRPr lang="en-US" sz="1500" kern="1200" dirty="0"/>
        </a:p>
      </dsp:txBody>
      <dsp:txXfrm>
        <a:off x="6837219" y="3280894"/>
        <a:ext cx="1941297" cy="813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3C734-05A4-439D-87AD-E182C8957857}">
      <dsp:nvSpPr>
        <dsp:cNvPr id="0" name=""/>
        <dsp:cNvSpPr/>
      </dsp:nvSpPr>
      <dsp:spPr>
        <a:xfrm>
          <a:off x="2525" y="3315"/>
          <a:ext cx="2462473" cy="93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Datasets for Tasks</a:t>
          </a:r>
        </a:p>
      </dsp:txBody>
      <dsp:txXfrm>
        <a:off x="2525" y="3315"/>
        <a:ext cx="2462473" cy="939622"/>
      </dsp:txXfrm>
    </dsp:sp>
    <dsp:sp modelId="{5AAFBD88-C56C-47AF-8EBB-F506EC0B1AB3}">
      <dsp:nvSpPr>
        <dsp:cNvPr id="0" name=""/>
        <dsp:cNvSpPr/>
      </dsp:nvSpPr>
      <dsp:spPr>
        <a:xfrm>
          <a:off x="2525" y="942938"/>
          <a:ext cx="2462473" cy="2543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Pronoun Disambiguation: </a:t>
          </a:r>
          <a:r>
            <a:rPr lang="en-US" sz="1600" kern="1200" dirty="0"/>
            <a:t>PDP60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Winograd Schema Challenge:</a:t>
          </a:r>
          <a:br>
            <a:rPr lang="en-US" sz="2000" b="1" kern="1200" dirty="0"/>
          </a:br>
          <a:r>
            <a:rPr lang="en-US" sz="1600" kern="1200" dirty="0"/>
            <a:t>WSC 273</a:t>
          </a:r>
          <a:endParaRPr lang="en-US" sz="2000" kern="1200" dirty="0"/>
        </a:p>
      </dsp:txBody>
      <dsp:txXfrm>
        <a:off x="2525" y="942938"/>
        <a:ext cx="2462473" cy="2543070"/>
      </dsp:txXfrm>
    </dsp:sp>
    <dsp:sp modelId="{53022283-D8E1-49DA-8C87-1D09B9BFF060}">
      <dsp:nvSpPr>
        <dsp:cNvPr id="0" name=""/>
        <dsp:cNvSpPr/>
      </dsp:nvSpPr>
      <dsp:spPr>
        <a:xfrm>
          <a:off x="2809744" y="3315"/>
          <a:ext cx="2462473" cy="93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Language Model</a:t>
          </a:r>
        </a:p>
      </dsp:txBody>
      <dsp:txXfrm>
        <a:off x="2809744" y="3315"/>
        <a:ext cx="2462473" cy="939622"/>
      </dsp:txXfrm>
    </dsp:sp>
    <dsp:sp modelId="{E8679856-1555-4DE5-A9AE-32AFC1E44435}">
      <dsp:nvSpPr>
        <dsp:cNvPr id="0" name=""/>
        <dsp:cNvSpPr/>
      </dsp:nvSpPr>
      <dsp:spPr>
        <a:xfrm>
          <a:off x="2809744" y="942938"/>
          <a:ext cx="2462473" cy="2543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2 types of RNNs: Word &amp; Character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2 LSTM Layers</a:t>
          </a:r>
        </a:p>
      </dsp:txBody>
      <dsp:txXfrm>
        <a:off x="2809744" y="942938"/>
        <a:ext cx="2462473" cy="2543070"/>
      </dsp:txXfrm>
    </dsp:sp>
    <dsp:sp modelId="{71788988-81D6-4FE0-8BE5-39292DC532AF}">
      <dsp:nvSpPr>
        <dsp:cNvPr id="0" name=""/>
        <dsp:cNvSpPr/>
      </dsp:nvSpPr>
      <dsp:spPr>
        <a:xfrm>
          <a:off x="5616964" y="3315"/>
          <a:ext cx="2462473" cy="93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Corpus for Training</a:t>
          </a:r>
        </a:p>
      </dsp:txBody>
      <dsp:txXfrm>
        <a:off x="5616964" y="3315"/>
        <a:ext cx="2462473" cy="939622"/>
      </dsp:txXfrm>
    </dsp:sp>
    <dsp:sp modelId="{38D9717B-5265-4CD8-A18A-9D76870ECD4B}">
      <dsp:nvSpPr>
        <dsp:cNvPr id="0" name=""/>
        <dsp:cNvSpPr/>
      </dsp:nvSpPr>
      <dsp:spPr>
        <a:xfrm>
          <a:off x="5616964" y="942938"/>
          <a:ext cx="2462473" cy="2543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LM-1-Billion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Common Crawl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Stanford Question-Answering Dataset (</a:t>
          </a:r>
          <a:r>
            <a:rPr lang="en-US" sz="2000" kern="1200" dirty="0" err="1"/>
            <a:t>SQuAD</a:t>
          </a:r>
          <a:r>
            <a:rPr lang="en-US" sz="2000" kern="1200" dirty="0"/>
            <a:t>)</a:t>
          </a:r>
        </a:p>
      </dsp:txBody>
      <dsp:txXfrm>
        <a:off x="5616964" y="942938"/>
        <a:ext cx="2462473" cy="254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6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000" dirty="0"/>
              <a:t>task, we use the original set of 60 questions (PDP-60) as the main benchmark3. Later</a:t>
            </a:r>
          </a:p>
          <a:p>
            <a:r>
              <a:rPr lang="en-US" sz="7000" dirty="0"/>
              <a:t>analysis augments this test with 62 questions from the development set to avoid bias presented in</a:t>
            </a:r>
          </a:p>
          <a:p>
            <a:r>
              <a:rPr lang="en-US" sz="7000" dirty="0"/>
              <a:t>the original smaller set.4 The second task (WSC-273) is qualitatively much more difficult5. Its</a:t>
            </a:r>
          </a:p>
          <a:p>
            <a:r>
              <a:rPr lang="en-US" sz="7000" dirty="0"/>
              <a:t>recent best reported result is only 3% of accuracy above random guess [27]. This task consists of</a:t>
            </a:r>
          </a:p>
          <a:p>
            <a:r>
              <a:rPr lang="en-US" sz="7000" dirty="0"/>
              <a:t>273 questions and is designed to work against techniques such as traditional linguistic restrictions,</a:t>
            </a:r>
          </a:p>
          <a:p>
            <a:r>
              <a:rPr lang="en-US" sz="7000" dirty="0"/>
              <a:t>common heuristics or simple statistical test over text corpora ("Google-proof ") [1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3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Method for Commonsense Reasoning	</a:t>
            </a:r>
            <a:br>
              <a:rPr lang="en-US" dirty="0"/>
            </a:br>
            <a:r>
              <a:rPr lang="en-US" sz="2600" dirty="0"/>
              <a:t>Trieu H Trinh and Quoc V Le</a:t>
            </a:r>
            <a:br>
              <a:rPr lang="en-US" sz="2600" dirty="0"/>
            </a:br>
            <a:r>
              <a:rPr lang="en-US" sz="2600" dirty="0" err="1"/>
              <a:t>Arxiv</a:t>
            </a:r>
            <a:r>
              <a:rPr lang="en-US" sz="2600" dirty="0"/>
              <a:t>,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Nidhi Sridhar (nidhi16@seas.upenn.edu)</a:t>
            </a:r>
          </a:p>
          <a:p>
            <a:r>
              <a:rPr lang="en-US" dirty="0"/>
              <a:t>18 March, 2019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2BF1C-986A-42B7-840B-684FEA07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9E476-4FBF-4998-9E5B-F16A0130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E437FC-D251-4EE2-A18C-8816E1D4B9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093" t="7160" r="3538" b="3046"/>
          <a:stretch/>
        </p:blipFill>
        <p:spPr>
          <a:xfrm>
            <a:off x="134318" y="1183037"/>
            <a:ext cx="8875363" cy="319781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AE3508-4F49-4026-A7D6-5433A473675C}"/>
              </a:ext>
            </a:extLst>
          </p:cNvPr>
          <p:cNvSpPr txBox="1"/>
          <p:nvPr/>
        </p:nvSpPr>
        <p:spPr>
          <a:xfrm>
            <a:off x="3075710" y="164207"/>
            <a:ext cx="6431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trophy doesn’t fit in the suitcase because it is too </a:t>
            </a:r>
            <a:r>
              <a:rPr lang="en-US" sz="1600" i="1" dirty="0">
                <a:solidFill>
                  <a:srgbClr val="FFC000"/>
                </a:solidFill>
              </a:rPr>
              <a:t>big</a:t>
            </a:r>
            <a:r>
              <a:rPr lang="en-US" sz="1600" i="1" dirty="0"/>
              <a:t>. What is too big?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2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0337A-44DF-4E88-9070-DB4213E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1E023-60D5-4A0B-87BE-79DBE806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775B89-27CE-425A-AE88-54D5888785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878237"/>
                <a:ext cx="8082552" cy="371638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A sentence S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:r>
                  <a:rPr lang="en-US" sz="1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 = { The, trophy, doesn’t, … it , is, too, big}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Two Scoring Strategies:</a:t>
                </a:r>
                <a:br>
                  <a:rPr lang="en-US" sz="2000" dirty="0"/>
                </a:br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𝑓𝑢𝑙𝑙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⃪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,.. 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𝑓𝑢𝑙𝑙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⃪</m:t>
                        </m:r>
                        <m:r>
                          <a:rPr lang="en-US" sz="16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a:rPr lang="en-US" sz="16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trop</m:t>
                        </m:r>
                        <m:r>
                          <a:rPr lang="en-US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h𝑦</m:t>
                        </m:r>
                        <m:r>
                          <a:rPr lang="en-US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P(The trophy doesn’t fit in the suitcase because the trophy is too big)</a:t>
                </a:r>
                <a:br>
                  <a:rPr lang="en-US" sz="1600" dirty="0"/>
                </a:br>
                <a:r>
                  <a:rPr lang="en-US" sz="1600" dirty="0"/>
                  <a:t>-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𝑝𝑎𝑟𝑡𝑖𝑎𝑙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⃪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  </m:t>
                    </m:r>
                    <m:r>
                      <m:rPr>
                        <m:nor/>
                      </m:rPr>
                      <a:rPr lang="en-US" sz="2000" b="0" i="0" dirty="0" smtClean="0"/>
                      <m:t>.</m:t>
                    </m:r>
                    <m:r>
                      <m:rPr>
                        <m:nor/>
                      </m:rPr>
                      <a:rPr lang="en-US" sz="2000" dirty="0"/>
                      <m:t>.. </m:t>
                    </m:r>
                    <m:r>
                      <m:rPr>
                        <m:nor/>
                      </m:rPr>
                      <a:rPr lang="en-US" sz="2000" b="0" i="0" dirty="0" smtClean="0"/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𝑝𝑎𝑟𝑡𝑖𝑎𝑙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⃪"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trop</m:t>
                        </m:r>
                        <m:r>
                          <a:rPr 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h𝑦</m:t>
                        </m:r>
                        <m:r>
                          <a:rPr 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P(is too big | The trophy doesn’t fit in suitcase because the trophy)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775B89-27CE-425A-AE88-54D588878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878237"/>
                <a:ext cx="8082552" cy="3716389"/>
              </a:xfrm>
              <a:blipFill>
                <a:blip r:embed="rId2"/>
                <a:stretch>
                  <a:fillRect l="-528" b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8D1CBC-8A2A-471E-A297-18F84A0552DD}"/>
              </a:ext>
            </a:extLst>
          </p:cNvPr>
          <p:cNvSpPr txBox="1"/>
          <p:nvPr/>
        </p:nvSpPr>
        <p:spPr>
          <a:xfrm>
            <a:off x="3075710" y="164207"/>
            <a:ext cx="6431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trophy doesn’t fit in the suitcase because it is too </a:t>
            </a:r>
            <a:r>
              <a:rPr lang="en-US" sz="1600" i="1" dirty="0">
                <a:solidFill>
                  <a:srgbClr val="FFC000"/>
                </a:solidFill>
              </a:rPr>
              <a:t>big</a:t>
            </a:r>
            <a:r>
              <a:rPr lang="en-US" sz="1600" i="1" dirty="0"/>
              <a:t>. What is too big?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7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A2232-C04F-42CD-8205-361A0AB8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25ABD-F6EA-4FEE-8BCE-6EF21728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Setting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BA17B5-EE9A-48C2-8061-F384A0A6CC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6478841"/>
              </p:ext>
            </p:extLst>
          </p:nvPr>
        </p:nvGraphicFramePr>
        <p:xfrm>
          <a:off x="457200" y="1104900"/>
          <a:ext cx="8081963" cy="348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54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164D6-1AE6-40E6-8837-4F28A768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6E8E38-9706-4282-9FEA-9CA1B407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BC3439D-1B26-4CB5-9318-8A035F7B47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1188073"/>
              </p:ext>
            </p:extLst>
          </p:nvPr>
        </p:nvGraphicFramePr>
        <p:xfrm>
          <a:off x="457200" y="1104900"/>
          <a:ext cx="8081963" cy="348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EA4BAE-085C-4560-8376-32F0B22223D0}"/>
              </a:ext>
            </a:extLst>
          </p:cNvPr>
          <p:cNvSpPr txBox="1"/>
          <p:nvPr/>
        </p:nvSpPr>
        <p:spPr>
          <a:xfrm>
            <a:off x="2864930" y="22813"/>
            <a:ext cx="5821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Single Model: Gutenberg dataset </a:t>
            </a:r>
          </a:p>
          <a:p>
            <a:pPr algn="r"/>
            <a:r>
              <a:rPr lang="en-US" sz="1400" dirty="0"/>
              <a:t>Ensemble for PDP: 5 variants of LMs</a:t>
            </a:r>
          </a:p>
          <a:p>
            <a:pPr algn="r"/>
            <a:r>
              <a:rPr lang="en-US" sz="1400" dirty="0"/>
              <a:t>Ensemble for WSC: 9 variants of LMs</a:t>
            </a:r>
          </a:p>
        </p:txBody>
      </p:sp>
    </p:spTree>
    <p:extLst>
      <p:ext uri="{BB962C8B-B14F-4D97-AF65-F5344CB8AC3E}">
        <p14:creationId xmlns:p14="http://schemas.microsoft.com/office/powerpoint/2010/main" val="374899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08113-A68B-4625-9A74-A7020008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90C50-D150-4C86-B08B-27BF294D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Customised</a:t>
            </a:r>
            <a:r>
              <a:rPr lang="en-US" dirty="0"/>
              <a:t> Data(STORIES)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2A6E0-6AA1-4CE7-9B3E-9AABEEFA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8372"/>
            <a:ext cx="8082552" cy="34897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 a similarity score rank based system to pick relevant documents to the WSC sentences based on number of overlapping n-grams</a:t>
            </a:r>
          </a:p>
          <a:p>
            <a:pPr>
              <a:lnSpc>
                <a:spcPct val="150000"/>
              </a:lnSpc>
            </a:pPr>
            <a:r>
              <a:rPr lang="en-US" dirty="0"/>
              <a:t>Use the top 0.1% of these documents to train 4 more LMs and add it to the ensemble</a:t>
            </a:r>
          </a:p>
          <a:p>
            <a:pPr>
              <a:lnSpc>
                <a:spcPct val="150000"/>
              </a:lnSpc>
            </a:pPr>
            <a:r>
              <a:rPr lang="en-US" dirty="0"/>
              <a:t>This improves performance from 60 to 63.7%</a:t>
            </a:r>
          </a:p>
        </p:txBody>
      </p:sp>
    </p:spTree>
    <p:extLst>
      <p:ext uri="{BB962C8B-B14F-4D97-AF65-F5344CB8AC3E}">
        <p14:creationId xmlns:p14="http://schemas.microsoft.com/office/powerpoint/2010/main" val="349364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F0180-973F-4C2F-A2D1-763E07A7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B9431-A82C-477D-B04E-451405D2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E5424-28C6-45AE-B9D0-706D3A54A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Importance of Training Corpus</a:t>
            </a:r>
            <a:br>
              <a:rPr lang="en-US" b="1" dirty="0"/>
            </a:br>
            <a:r>
              <a:rPr lang="en-US" dirty="0"/>
              <a:t>- LMs trained on ensemble of 5 datasets significantly outperforms individual datasets ( Indicates the importance of a diverse dataset)</a:t>
            </a:r>
            <a:br>
              <a:rPr lang="en-US" b="1" dirty="0"/>
            </a:br>
            <a:r>
              <a:rPr lang="en-US" dirty="0"/>
              <a:t>- STORIES does slightly better than the others when trained individually (Due to high similarity with sentences in the Challenge)</a:t>
            </a:r>
          </a:p>
        </p:txBody>
      </p:sp>
    </p:spTree>
    <p:extLst>
      <p:ext uri="{BB962C8B-B14F-4D97-AF65-F5344CB8AC3E}">
        <p14:creationId xmlns:p14="http://schemas.microsoft.com/office/powerpoint/2010/main" val="211580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F0180-973F-4C2F-A2D1-763E07A7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B9431-A82C-477D-B04E-451405D2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E5424-28C6-45AE-B9D0-706D3A54A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Discovery of Special words:</a:t>
            </a:r>
            <a:br>
              <a:rPr lang="en-US" b="1" dirty="0"/>
            </a:br>
            <a:r>
              <a:rPr lang="en-US" dirty="0"/>
              <a:t>- </a:t>
            </a:r>
            <a:r>
              <a:rPr lang="en-US" sz="2000" dirty="0"/>
              <a:t>Use probability ratio defined as follows to predict special word for each word 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sz="2000" dirty="0"/>
              <a:t>Successfully predict 115/178 special words</a:t>
            </a:r>
            <a:endParaRPr lang="en-US" dirty="0"/>
          </a:p>
          <a:p>
            <a:r>
              <a:rPr lang="en-US" b="1" dirty="0"/>
              <a:t>Partial Scoring better than Full Scoring:</a:t>
            </a:r>
            <a:br>
              <a:rPr lang="en-US" b="1" dirty="0"/>
            </a:br>
            <a:r>
              <a:rPr lang="en-US" dirty="0"/>
              <a:t>- </a:t>
            </a:r>
            <a:r>
              <a:rPr lang="en-US" sz="2000" dirty="0"/>
              <a:t>Partial scoring corrects predictions made by full scoring that is biased by the number of occurrences of the candidate answers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CC07F-5462-4693-88F0-AAD30C10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30" y="1839538"/>
            <a:ext cx="4578071" cy="6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Conclusions, Shortcomings and Future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Learnings:</a:t>
            </a:r>
            <a:br>
              <a:rPr lang="en-US" sz="2200" b="1" dirty="0"/>
            </a:br>
            <a:r>
              <a:rPr lang="en-US" sz="2200" dirty="0"/>
              <a:t>-</a:t>
            </a:r>
            <a:r>
              <a:rPr lang="en-US" sz="2200" b="1" dirty="0"/>
              <a:t> </a:t>
            </a:r>
            <a:r>
              <a:rPr lang="en-US" sz="2200" dirty="0"/>
              <a:t>Simplicity is key, the power of Language Models</a:t>
            </a:r>
            <a:br>
              <a:rPr lang="en-US" sz="2200" dirty="0"/>
            </a:br>
            <a:r>
              <a:rPr lang="en-US" sz="2200" dirty="0"/>
              <a:t>- The idea to create a dataset like STORIES is interesting</a:t>
            </a:r>
          </a:p>
          <a:p>
            <a:r>
              <a:rPr lang="en-US" sz="2200" b="1" dirty="0"/>
              <a:t>Shortcomings:</a:t>
            </a:r>
            <a:br>
              <a:rPr lang="en-US" dirty="0"/>
            </a:br>
            <a:r>
              <a:rPr lang="en-US" dirty="0"/>
              <a:t>- </a:t>
            </a:r>
            <a:r>
              <a:rPr lang="en-US" sz="2200" dirty="0"/>
              <a:t>Commonsense reasoning is loosely defined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1900" i="1" dirty="0"/>
              <a:t>Is any problem with less training data a commonsense problem?</a:t>
            </a:r>
            <a:br>
              <a:rPr lang="en-US" sz="1900" i="1" dirty="0"/>
            </a:br>
            <a:r>
              <a:rPr lang="en-US" sz="2200" dirty="0"/>
              <a:t>- Qualitative analysis on failure cases is missing and understanding if complex language models is the right way to go</a:t>
            </a:r>
          </a:p>
          <a:p>
            <a:r>
              <a:rPr lang="en-US" sz="2200" b="1" dirty="0"/>
              <a:t>Future Work:</a:t>
            </a:r>
            <a:br>
              <a:rPr lang="en-US" sz="2200" b="1" dirty="0"/>
            </a:br>
            <a:r>
              <a:rPr lang="en-US" sz="2200" dirty="0"/>
              <a:t>- Identify </a:t>
            </a:r>
            <a:r>
              <a:rPr lang="en-US" sz="2200"/>
              <a:t>problems that </a:t>
            </a:r>
            <a:r>
              <a:rPr lang="en-US" sz="2200" dirty="0"/>
              <a:t>this simple method can be extended to solve and  analyze their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3FB72-AA1B-434E-9B52-34024A5D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3A91D-4DE8-458C-8EB5-FF7DB96A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BFB2F-B35A-40A1-BBAB-325721ACB1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Problem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Supervised learning needs lots of training data but this is scarce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49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3FB72-AA1B-434E-9B52-34024A5D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3A91D-4DE8-458C-8EB5-FF7DB96A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BFB2F-B35A-40A1-BBAB-325721ACB1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Problem: </a:t>
            </a:r>
            <a:r>
              <a:rPr lang="en-US" dirty="0">
                <a:solidFill>
                  <a:schemeClr val="tx1"/>
                </a:solidFill>
              </a:rPr>
              <a:t>Supervised learning needs lots of training data but this is scarce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Can we solve problems with less training data? For example, a task in commonsense reasoning</a:t>
            </a:r>
            <a:r>
              <a:rPr lang="en-US" sz="2200" b="1" dirty="0"/>
              <a:t>: Winograd Schema Challenge</a:t>
            </a:r>
            <a:r>
              <a:rPr lang="en-US" sz="22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Winograd Schema Data</a:t>
            </a:r>
            <a:br>
              <a:rPr lang="en-US" sz="2200" dirty="0"/>
            </a:br>
            <a:r>
              <a:rPr lang="en-US" sz="1400" i="1" dirty="0"/>
              <a:t>The trophy doesn’t fit in the suitcase because it is too </a:t>
            </a:r>
            <a:r>
              <a:rPr lang="en-US" sz="1400" i="1" dirty="0">
                <a:solidFill>
                  <a:srgbClr val="FFC000"/>
                </a:solidFill>
              </a:rPr>
              <a:t>big</a:t>
            </a:r>
            <a:r>
              <a:rPr lang="en-US" sz="1400" i="1" dirty="0"/>
              <a:t>. What is too big?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i="1" dirty="0"/>
              <a:t>		Answer 0</a:t>
            </a:r>
            <a:r>
              <a:rPr lang="en-US" sz="1400" i="1" dirty="0">
                <a:solidFill>
                  <a:srgbClr val="92D050"/>
                </a:solidFill>
              </a:rPr>
              <a:t>: the trophy</a:t>
            </a:r>
            <a:r>
              <a:rPr lang="en-US" sz="1400" i="1" dirty="0"/>
              <a:t>. Answer 1: </a:t>
            </a:r>
            <a:r>
              <a:rPr lang="en-US" sz="1400" i="1" dirty="0">
                <a:solidFill>
                  <a:srgbClr val="FF0000"/>
                </a:solidFill>
              </a:rPr>
              <a:t>the suitcase</a:t>
            </a:r>
            <a:br>
              <a:rPr lang="en-US" sz="2200" i="1" dirty="0">
                <a:solidFill>
                  <a:srgbClr val="FF0000"/>
                </a:solidFill>
              </a:rPr>
            </a:br>
            <a:r>
              <a:rPr lang="en-US" sz="2200" i="1" dirty="0">
                <a:solidFill>
                  <a:srgbClr val="FF0000"/>
                </a:solidFill>
              </a:rPr>
              <a:t>      </a:t>
            </a:r>
            <a:r>
              <a:rPr lang="en-US" sz="2200" dirty="0">
                <a:solidFill>
                  <a:schemeClr val="tx1"/>
                </a:solidFill>
              </a:rPr>
              <a:t>-</a:t>
            </a:r>
            <a:r>
              <a:rPr lang="en-US" sz="2000" dirty="0">
                <a:solidFill>
                  <a:schemeClr val="tx1"/>
                </a:solidFill>
              </a:rPr>
              <a:t> Very little training data! Can this be solved using neural networks?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8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0AECA7-8B4F-4D41-840D-64B2CB51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0E4BAA-B1EA-40F9-B58F-4DD8698D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98994-199B-419D-B5C1-47EE2504C5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i="1" dirty="0"/>
              <a:t>language models(LM) </a:t>
            </a:r>
            <a:r>
              <a:rPr lang="en-US" dirty="0"/>
              <a:t>capture commonsense knowledge like word vectors captured analogies or contextually similar words?</a:t>
            </a:r>
          </a:p>
          <a:p>
            <a:r>
              <a:rPr lang="en-US" dirty="0"/>
              <a:t>Would a </a:t>
            </a:r>
            <a:r>
              <a:rPr lang="en-US" i="1" dirty="0"/>
              <a:t>simple unsupervised learning </a:t>
            </a:r>
            <a:r>
              <a:rPr lang="en-US" dirty="0"/>
              <a:t>method to train a LM on massive amounts of </a:t>
            </a:r>
            <a:r>
              <a:rPr lang="en-US" i="1" dirty="0"/>
              <a:t>unlabeled data </a:t>
            </a:r>
            <a:r>
              <a:rPr lang="en-US" dirty="0"/>
              <a:t>work?</a:t>
            </a:r>
          </a:p>
          <a:p>
            <a:r>
              <a:rPr lang="en-US" dirty="0"/>
              <a:t>Solve both the MCQ style </a:t>
            </a:r>
            <a:r>
              <a:rPr lang="en-US" i="1" dirty="0"/>
              <a:t>Pronoun Disambiguation problem </a:t>
            </a:r>
            <a:r>
              <a:rPr lang="en-US" dirty="0"/>
              <a:t>and the </a:t>
            </a:r>
            <a:r>
              <a:rPr lang="en-US" i="1" dirty="0"/>
              <a:t>Winograd Schema Challenge(Less training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5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Approaches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Experimental Setting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  <a:r>
              <a:rPr lang="en-US"/>
              <a:t>, Shortcomings </a:t>
            </a:r>
            <a:r>
              <a:rPr lang="en-US" dirty="0"/>
              <a:t>and Future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Winograd Schema Challenge Attempts:</a:t>
            </a:r>
            <a:br>
              <a:rPr lang="en-US" sz="2000" dirty="0"/>
            </a:br>
            <a:r>
              <a:rPr lang="en-US" sz="1800" dirty="0"/>
              <a:t>- Supervised Learning through </a:t>
            </a:r>
            <a:r>
              <a:rPr lang="en-US" sz="1800" i="1" dirty="0"/>
              <a:t>annotated knowledge bases </a:t>
            </a:r>
            <a:r>
              <a:rPr lang="en-US" sz="1800" dirty="0"/>
              <a:t>and </a:t>
            </a:r>
            <a:r>
              <a:rPr lang="en-US" sz="1800" i="1" dirty="0"/>
              <a:t>hand-crafted features</a:t>
            </a:r>
            <a:br>
              <a:rPr lang="en-US" sz="1800" i="1" dirty="0"/>
            </a:br>
            <a:r>
              <a:rPr lang="en-US" sz="1800" dirty="0"/>
              <a:t>- Semantic Parsing through </a:t>
            </a:r>
            <a:r>
              <a:rPr lang="en-US" sz="1800" i="1" dirty="0"/>
              <a:t>rule based reasoning </a:t>
            </a:r>
            <a:r>
              <a:rPr lang="en-US" sz="1800" dirty="0"/>
              <a:t>or using Google Search API results</a:t>
            </a:r>
            <a:endParaRPr lang="en-US" sz="2000" dirty="0"/>
          </a:p>
          <a:p>
            <a:r>
              <a:rPr lang="en-US" sz="2000" dirty="0"/>
              <a:t>All these attempts are expensive in terms of annotation or manual laying down of rules</a:t>
            </a:r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Winograd Schema Challenge Attempts:</a:t>
            </a:r>
            <a:br>
              <a:rPr lang="en-US" sz="2000" dirty="0"/>
            </a:br>
            <a:r>
              <a:rPr lang="en-US" sz="1800" dirty="0"/>
              <a:t>- Supervised Learning through </a:t>
            </a:r>
            <a:r>
              <a:rPr lang="en-US" sz="1800" i="1" dirty="0"/>
              <a:t>annotated knowledge bases </a:t>
            </a:r>
            <a:r>
              <a:rPr lang="en-US" sz="1800" dirty="0"/>
              <a:t>and </a:t>
            </a:r>
            <a:r>
              <a:rPr lang="en-US" sz="1800" i="1" dirty="0"/>
              <a:t>hand-crafted features</a:t>
            </a:r>
            <a:br>
              <a:rPr lang="en-US" sz="1800" i="1" dirty="0"/>
            </a:br>
            <a:r>
              <a:rPr lang="en-US" sz="1800" dirty="0"/>
              <a:t>- Semantic Parsing through </a:t>
            </a:r>
            <a:r>
              <a:rPr lang="en-US" sz="1800" i="1" dirty="0"/>
              <a:t>rule based reasoning </a:t>
            </a:r>
            <a:r>
              <a:rPr lang="en-US" sz="1800" dirty="0"/>
              <a:t>or using Google Search API results</a:t>
            </a:r>
            <a:endParaRPr lang="en-US" sz="2000" dirty="0"/>
          </a:p>
          <a:p>
            <a:r>
              <a:rPr lang="en-US" sz="2000" dirty="0"/>
              <a:t>All these attempts are expensive in terms of annotation or manual laying down of rules</a:t>
            </a:r>
          </a:p>
          <a:p>
            <a:r>
              <a:rPr lang="en-US" sz="2000" b="1" dirty="0"/>
              <a:t>Current </a:t>
            </a:r>
            <a:r>
              <a:rPr lang="en-US" sz="2000" b="1" dirty="0" err="1"/>
              <a:t>SoTA</a:t>
            </a:r>
            <a:r>
              <a:rPr lang="en-US" sz="1800" dirty="0"/>
              <a:t>: Uses </a:t>
            </a:r>
            <a:r>
              <a:rPr lang="en-US" sz="1800" i="1" dirty="0"/>
              <a:t>a skip-gram model </a:t>
            </a:r>
            <a:r>
              <a:rPr lang="en-US" sz="1800" dirty="0"/>
              <a:t>to learn word representations </a:t>
            </a:r>
            <a:br>
              <a:rPr lang="en-US" sz="1800" dirty="0"/>
            </a:br>
            <a:r>
              <a:rPr lang="en-US" sz="1800" dirty="0"/>
              <a:t>- 3 knowledge bases to get </a:t>
            </a:r>
            <a:r>
              <a:rPr lang="en-US" sz="1800" i="1" dirty="0"/>
              <a:t>Knowledge Enhanced Embeddings (KEE)</a:t>
            </a:r>
            <a:br>
              <a:rPr lang="en-US" sz="1800" i="1" dirty="0"/>
            </a:br>
            <a:r>
              <a:rPr lang="en-US" sz="1800" dirty="0"/>
              <a:t>- Semantic Similarity Scorer+ Deep Neural Network Classifier </a:t>
            </a:r>
            <a:br>
              <a:rPr lang="en-US" sz="1800" dirty="0"/>
            </a:br>
            <a:r>
              <a:rPr lang="en-US" sz="1800" dirty="0"/>
              <a:t>- Supervised + Unsupervised Learning with 3 knowledge bases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7960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dirty="0"/>
              <a:t>Uses </a:t>
            </a:r>
            <a:r>
              <a:rPr lang="en-US" i="1" dirty="0"/>
              <a:t>unsupervised learning </a:t>
            </a:r>
            <a:r>
              <a:rPr lang="en-US" dirty="0"/>
              <a:t>to solve problem of commonsense reasoning</a:t>
            </a:r>
          </a:p>
          <a:p>
            <a:pPr>
              <a:lnSpc>
                <a:spcPct val="170000"/>
              </a:lnSpc>
            </a:pPr>
            <a:r>
              <a:rPr lang="en-US" dirty="0"/>
              <a:t>Significant improvement on accuracy on both PDP-60 and Winograd Schema Challenge with the use of </a:t>
            </a:r>
            <a:r>
              <a:rPr lang="en-US" i="1" dirty="0"/>
              <a:t>customized data</a:t>
            </a:r>
          </a:p>
          <a:p>
            <a:pPr>
              <a:lnSpc>
                <a:spcPct val="170000"/>
              </a:lnSpc>
            </a:pPr>
            <a:r>
              <a:rPr lang="en-US" dirty="0"/>
              <a:t>Successfully able to identify the special word in a Winograd schema</a:t>
            </a:r>
            <a:br>
              <a:rPr lang="en-US" dirty="0"/>
            </a:br>
            <a:r>
              <a:rPr lang="en-US" sz="2600" i="1" dirty="0"/>
              <a:t>The trophy doesn’t fit in the suitcase because it is too </a:t>
            </a:r>
            <a:r>
              <a:rPr lang="en-US" sz="2600" i="1" dirty="0">
                <a:solidFill>
                  <a:srgbClr val="FFC000"/>
                </a:solidFill>
              </a:rPr>
              <a:t>big</a:t>
            </a:r>
            <a:r>
              <a:rPr lang="en-US" sz="2600" i="1" dirty="0"/>
              <a:t>. What is too big?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i="1" dirty="0"/>
              <a:t>		Answer 0</a:t>
            </a:r>
            <a:r>
              <a:rPr lang="en-US" sz="2600" i="1" dirty="0">
                <a:solidFill>
                  <a:srgbClr val="92D050"/>
                </a:solidFill>
              </a:rPr>
              <a:t>: the trophy</a:t>
            </a:r>
            <a:r>
              <a:rPr lang="en-US" sz="2600" i="1" dirty="0"/>
              <a:t>. Answer 1: </a:t>
            </a:r>
            <a:r>
              <a:rPr lang="en-US" sz="2600" i="1" dirty="0">
                <a:solidFill>
                  <a:srgbClr val="FF0000"/>
                </a:solidFill>
              </a:rPr>
              <a:t>the suitcase</a:t>
            </a:r>
            <a:endParaRPr lang="en-US" sz="2600" dirty="0"/>
          </a:p>
          <a:p>
            <a:pPr marL="2286000" lvl="5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907AF-1DD3-49E2-AE70-4D6AFFEA5E93}"/>
              </a:ext>
            </a:extLst>
          </p:cNvPr>
          <p:cNvSpPr txBox="1"/>
          <p:nvPr/>
        </p:nvSpPr>
        <p:spPr>
          <a:xfrm>
            <a:off x="6146179" y="4117817"/>
            <a:ext cx="167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624F1D-FB77-4100-B8EB-72391DF81466}"/>
              </a:ext>
            </a:extLst>
          </p:cNvPr>
          <p:cNvCxnSpPr>
            <a:cxnSpLocks/>
          </p:cNvCxnSpPr>
          <p:nvPr/>
        </p:nvCxnSpPr>
        <p:spPr>
          <a:xfrm flipH="1" flipV="1">
            <a:off x="6031879" y="3878125"/>
            <a:ext cx="228600" cy="255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2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CBF17-0D8F-4461-9446-93BC14DE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90487D-FF7A-429F-BCC2-F3A13A83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D6EF25B-4303-4B41-A52C-E97058A0F6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9938084"/>
              </p:ext>
            </p:extLst>
          </p:nvPr>
        </p:nvGraphicFramePr>
        <p:xfrm>
          <a:off x="175647" y="-278969"/>
          <a:ext cx="8808204" cy="661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3D4A07-5E50-485C-8BB5-39129588D1FD}"/>
              </a:ext>
            </a:extLst>
          </p:cNvPr>
          <p:cNvSpPr txBox="1"/>
          <p:nvPr/>
        </p:nvSpPr>
        <p:spPr>
          <a:xfrm>
            <a:off x="216976" y="940231"/>
            <a:ext cx="955212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i="1" dirty="0"/>
              <a:t>The trophy doesn’t fit in the suitcase because it is too </a:t>
            </a:r>
            <a:r>
              <a:rPr lang="en-US" i="1" dirty="0">
                <a:solidFill>
                  <a:srgbClr val="FFC000"/>
                </a:solidFill>
              </a:rPr>
              <a:t>big</a:t>
            </a:r>
            <a:r>
              <a:rPr lang="en-US" i="1" dirty="0"/>
              <a:t>. What is too big?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	Answer 0</a:t>
            </a:r>
            <a:r>
              <a:rPr lang="en-US" i="1" dirty="0">
                <a:solidFill>
                  <a:srgbClr val="92D050"/>
                </a:solidFill>
              </a:rPr>
              <a:t>: the trophy </a:t>
            </a:r>
            <a:r>
              <a:rPr lang="en-US" i="1" dirty="0"/>
              <a:t> Answer 1: </a:t>
            </a:r>
            <a:r>
              <a:rPr lang="en-US" i="1" dirty="0">
                <a:solidFill>
                  <a:srgbClr val="FF0000"/>
                </a:solidFill>
              </a:rPr>
              <a:t>the suitcase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0783-F9DE-4732-89DE-A952A2050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0642" y="59392"/>
            <a:ext cx="402336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3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9512</TotalTime>
  <Words>567</Words>
  <Application>Microsoft Office PowerPoint</Application>
  <PresentationFormat>On-screen Show (16:9)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Gill Sans</vt:lpstr>
      <vt:lpstr>Gill Sans MT</vt:lpstr>
      <vt:lpstr>Office Theme</vt:lpstr>
      <vt:lpstr>A Simple Method for Commonsense Reasoning  Trieu H Trinh and Quoc V Le Arxiv, 2018</vt:lpstr>
      <vt:lpstr>Problem</vt:lpstr>
      <vt:lpstr>Problem</vt:lpstr>
      <vt:lpstr>Motivation</vt:lpstr>
      <vt:lpstr>Contents:</vt:lpstr>
      <vt:lpstr>Previous approaches</vt:lpstr>
      <vt:lpstr>Previous approaches</vt:lpstr>
      <vt:lpstr>Contributions </vt:lpstr>
      <vt:lpstr>Overview</vt:lpstr>
      <vt:lpstr>Illustration</vt:lpstr>
      <vt:lpstr>Method</vt:lpstr>
      <vt:lpstr>Experimental Setting</vt:lpstr>
      <vt:lpstr>Results</vt:lpstr>
      <vt:lpstr>Customised Data(STORIES)</vt:lpstr>
      <vt:lpstr>Analysis</vt:lpstr>
      <vt:lpstr>Analysis</vt:lpstr>
      <vt:lpstr>Conclusions, Shortcomings and Future Work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Nidhi Sridhar</cp:lastModifiedBy>
  <cp:revision>214</cp:revision>
  <dcterms:created xsi:type="dcterms:W3CDTF">2017-09-22T15:37:04Z</dcterms:created>
  <dcterms:modified xsi:type="dcterms:W3CDTF">2019-03-18T17:15:06Z</dcterms:modified>
</cp:coreProperties>
</file>