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3" r:id="rId2"/>
    <p:sldId id="311" r:id="rId3"/>
    <p:sldId id="296" r:id="rId4"/>
    <p:sldId id="305" r:id="rId5"/>
    <p:sldId id="314" r:id="rId6"/>
    <p:sldId id="315" r:id="rId7"/>
    <p:sldId id="317" r:id="rId8"/>
    <p:sldId id="319" r:id="rId9"/>
    <p:sldId id="261" r:id="rId10"/>
    <p:sldId id="292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3149"/>
    <a:srgbClr val="662D49"/>
    <a:srgbClr val="663749"/>
    <a:srgbClr val="662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78" autoAdjust="0"/>
    <p:restoredTop sz="98887" autoAdjust="0"/>
  </p:normalViewPr>
  <p:slideViewPr>
    <p:cSldViewPr snapToGrid="0" snapToObjects="1">
      <p:cViewPr>
        <p:scale>
          <a:sx n="150" d="100"/>
          <a:sy n="150" d="100"/>
        </p:scale>
        <p:origin x="912" y="3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9778001832953"/>
          <c:y val="0.0426701775093073"/>
          <c:w val="0.57948787445501"/>
          <c:h val="0.8203003873671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Restock Time</c:v>
                </c:pt>
              </c:strCache>
            </c:strRef>
          </c:tx>
          <c:spPr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Apples</c:v>
                </c:pt>
                <c:pt idx="1">
                  <c:v>Oranges</c:v>
                </c:pt>
                <c:pt idx="2">
                  <c:v>Bananas</c:v>
                </c:pt>
                <c:pt idx="3">
                  <c:v>Pears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14.0</c:v>
                </c:pt>
                <c:pt idx="1">
                  <c:v>8.0</c:v>
                </c:pt>
                <c:pt idx="2">
                  <c:v>18.0</c:v>
                </c:pt>
                <c:pt idx="3">
                  <c:v>12.0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Shelf Life</c:v>
                </c:pt>
              </c:strCache>
            </c:strRef>
          </c:tx>
          <c:spPr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Apples</c:v>
                </c:pt>
                <c:pt idx="1">
                  <c:v>Oranges</c:v>
                </c:pt>
                <c:pt idx="2">
                  <c:v>Bananas</c:v>
                </c:pt>
                <c:pt idx="3">
                  <c:v>Pears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19.0</c:v>
                </c:pt>
                <c:pt idx="1">
                  <c:v>15.0</c:v>
                </c:pt>
                <c:pt idx="2">
                  <c:v>7.0</c:v>
                </c:pt>
                <c:pt idx="3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8992192"/>
        <c:axId val="-2128989408"/>
      </c:barChart>
      <c:catAx>
        <c:axId val="-2128992192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8989408"/>
        <c:crosses val="autoZero"/>
        <c:auto val="1"/>
        <c:lblAlgn val="ctr"/>
        <c:lblOffset val="100"/>
        <c:noMultiLvlLbl val="0"/>
      </c:catAx>
      <c:valAx>
        <c:axId val="-21289894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89921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0640032038725"/>
          <c:y val="0.411858241110321"/>
          <c:w val="0.219359967961275"/>
          <c:h val="0.17628328445597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5E162-9D79-2943-B0A3-211BF28B7513}" type="datetimeFigureOut">
              <a:rPr lang="en-US" smtClean="0"/>
              <a:t>1/31/19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2E400-0EC4-CD46-9C72-78BD5E9427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242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BAB52-94AF-9448-9B1C-7768B1879D49}" type="datetimeFigureOut">
              <a:rPr lang="en-US" smtClean="0"/>
              <a:t>1/31/19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47283-AD3B-EE49-8B53-C7D74121EF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120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56445" y="5"/>
            <a:ext cx="9206200" cy="515143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Picture 13" descr="2-line-whitetext-colorshield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599" y="4296762"/>
            <a:ext cx="1769927" cy="650138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/>
        </p:nvPicPr>
        <p:blipFill>
          <a:blip r:embed="rId3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51675"/>
            <a:ext cx="3080816" cy="3457724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 userDrawn="1">
            <p:ph type="subTitle" idx="1"/>
          </p:nvPr>
        </p:nvSpPr>
        <p:spPr>
          <a:xfrm>
            <a:off x="958151" y="3255792"/>
            <a:ext cx="7397039" cy="73152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34" name="Group 33"/>
          <p:cNvGrpSpPr/>
          <p:nvPr userDrawn="1"/>
        </p:nvGrpSpPr>
        <p:grpSpPr>
          <a:xfrm rot="10800000">
            <a:off x="0" y="3001092"/>
            <a:ext cx="8355526" cy="57487"/>
            <a:chOff x="685800" y="1794746"/>
            <a:chExt cx="7772400" cy="179475"/>
          </a:xfrm>
        </p:grpSpPr>
        <p:sp>
          <p:nvSpPr>
            <p:cNvPr id="35" name="Rectangle 34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234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42182" y="1782939"/>
            <a:ext cx="2544621" cy="47982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42182" y="2310651"/>
            <a:ext cx="2544621" cy="2282515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 sz="16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908842" y="1099992"/>
            <a:ext cx="0" cy="3599013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5"/>
          <p:cNvSpPr>
            <a:spLocks noGrp="1"/>
          </p:cNvSpPr>
          <p:nvPr>
            <p:ph sz="quarter" idx="14"/>
          </p:nvPr>
        </p:nvSpPr>
        <p:spPr>
          <a:xfrm>
            <a:off x="310162" y="1485154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10162" y="180834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6" name="Content Placeholder 5"/>
          <p:cNvSpPr>
            <a:spLocks noGrp="1"/>
          </p:cNvSpPr>
          <p:nvPr>
            <p:ph sz="quarter" idx="16"/>
          </p:nvPr>
        </p:nvSpPr>
        <p:spPr>
          <a:xfrm>
            <a:off x="310162" y="2353694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310162" y="267688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8" name="Content Placeholder 5"/>
          <p:cNvSpPr>
            <a:spLocks noGrp="1"/>
          </p:cNvSpPr>
          <p:nvPr>
            <p:ph sz="quarter" idx="18"/>
          </p:nvPr>
        </p:nvSpPr>
        <p:spPr>
          <a:xfrm>
            <a:off x="310162" y="3191895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Content Placeholder 5"/>
          <p:cNvSpPr>
            <a:spLocks noGrp="1"/>
          </p:cNvSpPr>
          <p:nvPr>
            <p:ph sz="quarter" idx="19"/>
          </p:nvPr>
        </p:nvSpPr>
        <p:spPr>
          <a:xfrm>
            <a:off x="310162" y="351508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9033" y="965872"/>
            <a:ext cx="5295900" cy="41910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0144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612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57210" y="1110136"/>
            <a:ext cx="2198255" cy="10297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  <a:latin typeface="Gill Sans"/>
              <a:cs typeface="Gill Sans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457209" y="1110132"/>
            <a:ext cx="2198255" cy="4750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457198" y="2210973"/>
            <a:ext cx="3035300" cy="1029799"/>
            <a:chOff x="457198" y="2913323"/>
            <a:chExt cx="3035300" cy="1373065"/>
          </a:xfrm>
        </p:grpSpPr>
        <p:sp>
          <p:nvSpPr>
            <p:cNvPr id="31" name="Rectangle 30"/>
            <p:cNvSpPr/>
            <p:nvPr/>
          </p:nvSpPr>
          <p:spPr>
            <a:xfrm>
              <a:off x="457199" y="2913323"/>
              <a:ext cx="3035299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Gill Sans"/>
                <a:cs typeface="Gill Sans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457198" y="2913323"/>
              <a:ext cx="3035300" cy="633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457199" y="3303510"/>
            <a:ext cx="8181976" cy="1029799"/>
            <a:chOff x="457199" y="4370039"/>
            <a:chExt cx="8181976" cy="1373065"/>
          </a:xfrm>
        </p:grpSpPr>
        <p:sp>
          <p:nvSpPr>
            <p:cNvPr id="34" name="Rectangle 33"/>
            <p:cNvSpPr/>
            <p:nvPr/>
          </p:nvSpPr>
          <p:spPr>
            <a:xfrm>
              <a:off x="457199" y="4370039"/>
              <a:ext cx="8181976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457199" y="4370039"/>
              <a:ext cx="8181975" cy="63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2746375" y="1110136"/>
            <a:ext cx="2762250" cy="1029799"/>
            <a:chOff x="2746375" y="1480176"/>
            <a:chExt cx="2762250" cy="1373065"/>
          </a:xfrm>
        </p:grpSpPr>
        <p:sp>
          <p:nvSpPr>
            <p:cNvPr id="37" name="Rectangle 36"/>
            <p:cNvSpPr/>
            <p:nvPr/>
          </p:nvSpPr>
          <p:spPr>
            <a:xfrm>
              <a:off x="2746375" y="1480176"/>
              <a:ext cx="2762250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  <a:latin typeface="Gill Sans"/>
                <a:cs typeface="Gill San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46375" y="1480176"/>
              <a:ext cx="2762250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5611092" y="1110136"/>
            <a:ext cx="3028082" cy="1029799"/>
            <a:chOff x="5556249" y="1480176"/>
            <a:chExt cx="3082926" cy="1373065"/>
          </a:xfrm>
        </p:grpSpPr>
        <p:sp>
          <p:nvSpPr>
            <p:cNvPr id="40" name="Rectangle 39"/>
            <p:cNvSpPr/>
            <p:nvPr/>
          </p:nvSpPr>
          <p:spPr>
            <a:xfrm>
              <a:off x="5556250" y="1480176"/>
              <a:ext cx="3082925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  <a:latin typeface="Gill Sans"/>
                <a:cs typeface="Gill San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56249" y="1480176"/>
              <a:ext cx="3082925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3582730" y="2210973"/>
            <a:ext cx="5056446" cy="1029799"/>
            <a:chOff x="3556000" y="2913323"/>
            <a:chExt cx="5083175" cy="1373065"/>
          </a:xfrm>
        </p:grpSpPr>
        <p:sp>
          <p:nvSpPr>
            <p:cNvPr id="43" name="Rectangle 42"/>
            <p:cNvSpPr/>
            <p:nvPr/>
          </p:nvSpPr>
          <p:spPr>
            <a:xfrm>
              <a:off x="3556000" y="2913323"/>
              <a:ext cx="5083175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Gill Sans"/>
                <a:cs typeface="Gill San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56000" y="2913323"/>
              <a:ext cx="5083174" cy="633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sp>
        <p:nvSpPr>
          <p:cNvPr id="24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457201" y="1197944"/>
            <a:ext cx="2198254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Edit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457210" y="1775180"/>
            <a:ext cx="2198255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5" name="Content Placeholder 5"/>
          <p:cNvSpPr>
            <a:spLocks noGrp="1"/>
          </p:cNvSpPr>
          <p:nvPr>
            <p:ph sz="quarter" idx="21" hasCustomPrompt="1"/>
          </p:nvPr>
        </p:nvSpPr>
        <p:spPr>
          <a:xfrm>
            <a:off x="2746376" y="1197944"/>
            <a:ext cx="2762250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Edit</a:t>
            </a:r>
          </a:p>
        </p:txBody>
      </p:sp>
      <p:sp>
        <p:nvSpPr>
          <p:cNvPr id="46" name="Content Placeholder 5"/>
          <p:cNvSpPr>
            <a:spLocks noGrp="1"/>
          </p:cNvSpPr>
          <p:nvPr>
            <p:ph sz="quarter" idx="22"/>
          </p:nvPr>
        </p:nvSpPr>
        <p:spPr>
          <a:xfrm>
            <a:off x="2746378" y="1775180"/>
            <a:ext cx="2762251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7" name="Content Placeholder 5"/>
          <p:cNvSpPr>
            <a:spLocks noGrp="1"/>
          </p:cNvSpPr>
          <p:nvPr>
            <p:ph sz="quarter" idx="23" hasCustomPrompt="1"/>
          </p:nvPr>
        </p:nvSpPr>
        <p:spPr>
          <a:xfrm>
            <a:off x="5611093" y="1197944"/>
            <a:ext cx="3028080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Edit</a:t>
            </a:r>
          </a:p>
        </p:txBody>
      </p:sp>
      <p:sp>
        <p:nvSpPr>
          <p:cNvPr id="48" name="Content Placeholder 5"/>
          <p:cNvSpPr>
            <a:spLocks noGrp="1"/>
          </p:cNvSpPr>
          <p:nvPr>
            <p:ph sz="quarter" idx="24"/>
          </p:nvPr>
        </p:nvSpPr>
        <p:spPr>
          <a:xfrm>
            <a:off x="5611099" y="1775180"/>
            <a:ext cx="3028081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9" name="Content Placeholder 5"/>
          <p:cNvSpPr>
            <a:spLocks noGrp="1"/>
          </p:cNvSpPr>
          <p:nvPr>
            <p:ph sz="quarter" idx="25" hasCustomPrompt="1"/>
          </p:nvPr>
        </p:nvSpPr>
        <p:spPr>
          <a:xfrm>
            <a:off x="3582731" y="2283875"/>
            <a:ext cx="5056442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Edit</a:t>
            </a:r>
          </a:p>
        </p:txBody>
      </p:sp>
      <p:sp>
        <p:nvSpPr>
          <p:cNvPr id="50" name="Content Placeholder 5"/>
          <p:cNvSpPr>
            <a:spLocks noGrp="1"/>
          </p:cNvSpPr>
          <p:nvPr>
            <p:ph sz="quarter" idx="26"/>
          </p:nvPr>
        </p:nvSpPr>
        <p:spPr>
          <a:xfrm>
            <a:off x="3582730" y="2861109"/>
            <a:ext cx="5056446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51" name="Content Placeholder 5"/>
          <p:cNvSpPr>
            <a:spLocks noGrp="1"/>
          </p:cNvSpPr>
          <p:nvPr>
            <p:ph sz="quarter" idx="27" hasCustomPrompt="1"/>
          </p:nvPr>
        </p:nvSpPr>
        <p:spPr>
          <a:xfrm>
            <a:off x="457200" y="2283875"/>
            <a:ext cx="3035298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Edit</a:t>
            </a:r>
          </a:p>
        </p:txBody>
      </p:sp>
      <p:sp>
        <p:nvSpPr>
          <p:cNvPr id="52" name="Content Placeholder 5"/>
          <p:cNvSpPr>
            <a:spLocks noGrp="1"/>
          </p:cNvSpPr>
          <p:nvPr>
            <p:ph sz="quarter" idx="28"/>
          </p:nvPr>
        </p:nvSpPr>
        <p:spPr>
          <a:xfrm>
            <a:off x="457206" y="2861109"/>
            <a:ext cx="3035299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53" name="Content Placeholder 5"/>
          <p:cNvSpPr>
            <a:spLocks noGrp="1"/>
          </p:cNvSpPr>
          <p:nvPr>
            <p:ph sz="quarter" idx="29" hasCustomPrompt="1"/>
          </p:nvPr>
        </p:nvSpPr>
        <p:spPr>
          <a:xfrm>
            <a:off x="457201" y="3385708"/>
            <a:ext cx="8181972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bg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Edit</a:t>
            </a:r>
          </a:p>
        </p:txBody>
      </p:sp>
      <p:sp>
        <p:nvSpPr>
          <p:cNvPr id="54" name="Content Placeholder 5"/>
          <p:cNvSpPr>
            <a:spLocks noGrp="1"/>
          </p:cNvSpPr>
          <p:nvPr>
            <p:ph sz="quarter" idx="30"/>
          </p:nvPr>
        </p:nvSpPr>
        <p:spPr>
          <a:xfrm>
            <a:off x="457197" y="3962944"/>
            <a:ext cx="8181980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bg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09585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0" name="Rectangle 9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04904"/>
            <a:ext cx="8082552" cy="34897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28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4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n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 userDrawn="1"/>
        </p:nvSpPr>
        <p:spPr>
          <a:xfrm>
            <a:off x="1602040" y="1009064"/>
            <a:ext cx="3742766" cy="37410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41" name="Oval 40"/>
          <p:cNvSpPr/>
          <p:nvPr userDrawn="1"/>
        </p:nvSpPr>
        <p:spPr>
          <a:xfrm>
            <a:off x="3764025" y="997539"/>
            <a:ext cx="3742766" cy="3742764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22280" y="2589950"/>
            <a:ext cx="1947510" cy="65225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7" name="Rectangle 16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310162" y="0"/>
            <a:ext cx="7986713" cy="708422"/>
          </a:xfr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3569790" y="2589610"/>
            <a:ext cx="1968500" cy="65246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5538290" y="2589610"/>
            <a:ext cx="1968500" cy="65246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135514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39899" y="4582584"/>
            <a:ext cx="2229555" cy="390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5075" y="0"/>
            <a:ext cx="9186334" cy="4185826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42334" y="4233334"/>
            <a:ext cx="9242778" cy="91657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4471120"/>
            <a:ext cx="5813600" cy="45576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42334" y="4185826"/>
            <a:ext cx="9203267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962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12469" y="4593469"/>
            <a:ext cx="2229555" cy="528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4817" y="0"/>
            <a:ext cx="9186334" cy="4185826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4471120"/>
            <a:ext cx="5813600" cy="45576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42334" y="4185826"/>
            <a:ext cx="9203267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0860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63798" y="4553643"/>
            <a:ext cx="2229555" cy="5898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25400" y="1011586"/>
            <a:ext cx="9186334" cy="4138319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21167" y="-3292"/>
            <a:ext cx="9178768" cy="96737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231435"/>
            <a:ext cx="8220956" cy="455768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168" y="964078"/>
            <a:ext cx="9175834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985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-line-bluetext-colorshield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57" b="-1906"/>
          <a:stretch/>
        </p:blipFill>
        <p:spPr>
          <a:xfrm>
            <a:off x="6585599" y="4296761"/>
            <a:ext cx="1769927" cy="656963"/>
          </a:xfrm>
          <a:prstGeom prst="rect">
            <a:avLst/>
          </a:prstGeom>
        </p:spPr>
      </p:pic>
      <p:pic>
        <p:nvPicPr>
          <p:cNvPr id="14" name="Picture 13" descr="upennwatermark.pdf"/>
          <p:cNvPicPr>
            <a:picLocks/>
          </p:cNvPicPr>
          <p:nvPr userDrawn="1"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36510"/>
            <a:ext cx="3080816" cy="34728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</p:spPr>
        <p:txBody>
          <a:bodyPr anchor="b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151" y="3255792"/>
            <a:ext cx="7397039" cy="65811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 rot="10800000">
            <a:off x="0" y="3001092"/>
            <a:ext cx="8355526" cy="57487"/>
            <a:chOff x="685800" y="1794746"/>
            <a:chExt cx="7772400" cy="179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254010" y="4572000"/>
            <a:ext cx="2243667" cy="571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959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9" y="0"/>
            <a:ext cx="9143999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pic>
        <p:nvPicPr>
          <p:cNvPr id="13" name="Picture 12" descr="1-line-bluetext-colorshield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99003"/>
            <a:ext cx="1809092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2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upennwatermark.pdf"/>
          <p:cNvPicPr>
            <a:picLocks/>
          </p:cNvPicPr>
          <p:nvPr userDrawn="1"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05531"/>
            <a:ext cx="3336156" cy="374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485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>
          <a:xfrm>
            <a:off x="4811889" y="1066670"/>
            <a:ext cx="3874912" cy="35279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669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261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upennwatermark.pdf"/>
          <p:cNvPicPr>
            <a:picLocks noChangeAspect="1"/>
          </p:cNvPicPr>
          <p:nvPr userDrawn="1"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05531"/>
            <a:ext cx="3338896" cy="3749040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>
          <a:xfrm>
            <a:off x="4811889" y="1066670"/>
            <a:ext cx="3874912" cy="35279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669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939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04904"/>
            <a:ext cx="4038600" cy="34897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04902"/>
            <a:ext cx="4038600" cy="34897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84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7992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46495"/>
            <a:ext cx="4040188" cy="30481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066669"/>
            <a:ext cx="4041775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546495"/>
            <a:ext cx="4041775" cy="30481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427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-line-bluetext-colorshield.png"/>
          <p:cNvPicPr>
            <a:picLocks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99003"/>
            <a:ext cx="1809092" cy="3474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464" y="102970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323520" y="-19089"/>
            <a:ext cx="8229600" cy="72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3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70" r:id="rId4"/>
    <p:sldLayoutId id="2147483668" r:id="rId5"/>
    <p:sldLayoutId id="2147483658" r:id="rId6"/>
    <p:sldLayoutId id="2147483667" r:id="rId7"/>
    <p:sldLayoutId id="2147483652" r:id="rId8"/>
    <p:sldLayoutId id="2147483653" r:id="rId9"/>
    <p:sldLayoutId id="2147483671" r:id="rId10"/>
    <p:sldLayoutId id="2147483672" r:id="rId11"/>
    <p:sldLayoutId id="2147483654" r:id="rId12"/>
    <p:sldLayoutId id="2147483655" r:id="rId13"/>
    <p:sldLayoutId id="2147483656" r:id="rId14"/>
    <p:sldLayoutId id="2147483657" r:id="rId15"/>
    <p:sldLayoutId id="2147483666" r:id="rId16"/>
    <p:sldLayoutId id="214748366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95001A"/>
          </a:solidFill>
          <a:latin typeface="Gill Sans"/>
          <a:ea typeface="+mj-ea"/>
          <a:cs typeface="Gill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800" kern="1200">
          <a:solidFill>
            <a:schemeClr val="accent6"/>
          </a:solidFill>
          <a:latin typeface="Gill Sans"/>
          <a:ea typeface="+mn-ea"/>
          <a:cs typeface="Gill San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400" kern="1200">
          <a:solidFill>
            <a:schemeClr val="accent6"/>
          </a:solidFill>
          <a:latin typeface="Gill Sans"/>
          <a:ea typeface="+mn-ea"/>
          <a:cs typeface="Gill San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000" kern="1200">
          <a:solidFill>
            <a:schemeClr val="accent6"/>
          </a:solidFill>
          <a:latin typeface="Gill Sans"/>
          <a:ea typeface="+mn-ea"/>
          <a:cs typeface="Gill San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1800" kern="1200">
          <a:solidFill>
            <a:schemeClr val="accent6"/>
          </a:solidFill>
          <a:latin typeface="Gill Sans"/>
          <a:ea typeface="+mn-ea"/>
          <a:cs typeface="Gill San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»"/>
        <a:defRPr sz="1800" kern="1200">
          <a:solidFill>
            <a:schemeClr val="accent6"/>
          </a:solidFill>
          <a:latin typeface="Gill Sans"/>
          <a:ea typeface="+mn-ea"/>
          <a:cs typeface="Gill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Paper Title	</a:t>
            </a:r>
            <a:br>
              <a:rPr lang="en-US" dirty="0" smtClean="0"/>
            </a:br>
            <a:r>
              <a:rPr lang="en-US" sz="2600" dirty="0" smtClean="0"/>
              <a:t>Authors</a:t>
            </a:r>
            <a:br>
              <a:rPr lang="en-US" sz="2600" dirty="0" smtClean="0"/>
            </a:br>
            <a:r>
              <a:rPr lang="en-US" sz="2600" dirty="0" smtClean="0"/>
              <a:t>Venue, Year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Your Name (email)</a:t>
            </a:r>
          </a:p>
          <a:p>
            <a:r>
              <a:rPr lang="en-US" dirty="0" smtClean="0"/>
              <a:t>Date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7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Slide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776731"/>
              </p:ext>
            </p:extLst>
          </p:nvPr>
        </p:nvGraphicFramePr>
        <p:xfrm>
          <a:off x="585445" y="1006930"/>
          <a:ext cx="7246231" cy="337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351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&amp; Motivation (1-2 slides)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Clearly define the problems addressed in this work</a:t>
            </a:r>
          </a:p>
          <a:p>
            <a:pPr lvl="1"/>
            <a:r>
              <a:rPr lang="en-US" dirty="0" smtClean="0"/>
              <a:t>Why are they important?</a:t>
            </a:r>
          </a:p>
          <a:p>
            <a:pPr lvl="1"/>
            <a:r>
              <a:rPr lang="en-US" dirty="0" smtClean="0"/>
              <a:t>What are the challenges in solving them? </a:t>
            </a:r>
          </a:p>
          <a:p>
            <a:endParaRPr lang="en-US" dirty="0"/>
          </a:p>
          <a:p>
            <a:r>
              <a:rPr lang="en-US" dirty="0" smtClean="0"/>
              <a:t>The input/output space should be very clearly defined (if relevant)</a:t>
            </a:r>
          </a:p>
          <a:p>
            <a:endParaRPr lang="en-US" dirty="0"/>
          </a:p>
          <a:p>
            <a:r>
              <a:rPr lang="en-US" dirty="0" smtClean="0"/>
              <a:t>Examples of 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contents of the presentation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451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Previous approaches (</a:t>
            </a:r>
            <a:r>
              <a:rPr lang="en-US" dirty="0" err="1" smtClean="0"/>
              <a:t>SoTA</a:t>
            </a:r>
            <a:r>
              <a:rPr lang="en-US" dirty="0" smtClean="0"/>
              <a:t>) (1-2 slide)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Briefly explain the best/widely used approach for the problem (if methods exist)</a:t>
            </a:r>
          </a:p>
          <a:p>
            <a:endParaRPr lang="en-US" dirty="0"/>
          </a:p>
          <a:p>
            <a:r>
              <a:rPr lang="en-US" dirty="0" smtClean="0"/>
              <a:t>Make connections </a:t>
            </a:r>
            <a:r>
              <a:rPr lang="en-US" dirty="0"/>
              <a:t>to </a:t>
            </a:r>
            <a:r>
              <a:rPr lang="en-US" dirty="0" smtClean="0"/>
              <a:t>relevant </a:t>
            </a:r>
            <a:r>
              <a:rPr lang="en-US" dirty="0"/>
              <a:t>work </a:t>
            </a:r>
            <a:r>
              <a:rPr lang="en-US" dirty="0" smtClean="0"/>
              <a:t>previously presented in </a:t>
            </a:r>
            <a:r>
              <a:rPr lang="en-US" dirty="0"/>
              <a:t>this </a:t>
            </a:r>
            <a:r>
              <a:rPr lang="en-US" dirty="0" smtClean="0"/>
              <a:t>course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780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Contributions of this work (1 slide)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Sneak peak into the contributions of this work</a:t>
            </a:r>
          </a:p>
          <a:p>
            <a:pPr lvl="1"/>
            <a:r>
              <a:rPr lang="en-US" dirty="0" smtClean="0"/>
              <a:t>Eg. New NLP problems, Representations, Models, Algorithmic approaches, Datasets, etc.</a:t>
            </a:r>
          </a:p>
          <a:p>
            <a:pPr lvl="1"/>
            <a:r>
              <a:rPr lang="en-US" dirty="0" smtClean="0"/>
              <a:t>Potentially discuss additional contributions that the work makes, but were not explicitly stated in the paper</a:t>
            </a:r>
          </a:p>
        </p:txBody>
      </p:sp>
    </p:spTree>
    <p:extLst>
      <p:ext uri="{BB962C8B-B14F-4D97-AF65-F5344CB8AC3E}">
        <p14:creationId xmlns:p14="http://schemas.microsoft.com/office/powerpoint/2010/main" val="184691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Details of the contributions (3-4 slides)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Explain the high-level idea of the paper</a:t>
            </a:r>
          </a:p>
          <a:p>
            <a:pPr lvl="1"/>
            <a:r>
              <a:rPr lang="en-US" dirty="0" smtClean="0"/>
              <a:t>preferably using an overview image, if relevant</a:t>
            </a:r>
          </a:p>
          <a:p>
            <a:r>
              <a:rPr lang="en-US" dirty="0" smtClean="0"/>
              <a:t>Identify and clearly explain the assumptions made</a:t>
            </a:r>
          </a:p>
          <a:p>
            <a:r>
              <a:rPr lang="en-US" dirty="0" smtClean="0"/>
              <a:t>Present the details of the proposed approaches, including important mathematical details.</a:t>
            </a:r>
          </a:p>
          <a:p>
            <a:pPr lvl="1"/>
            <a:r>
              <a:rPr lang="en-US" dirty="0" smtClean="0"/>
              <a:t>If there are parts of the model that already existed, point it out clearly to isolate the contributions of this work</a:t>
            </a:r>
          </a:p>
        </p:txBody>
      </p:sp>
    </p:spTree>
    <p:extLst>
      <p:ext uri="{BB962C8B-B14F-4D97-AF65-F5344CB8AC3E}">
        <p14:creationId xmlns:p14="http://schemas.microsoft.com/office/powerpoint/2010/main" val="584558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 and Analysis (2-3 slides)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does the paper argue for the claimed contributions</a:t>
            </a:r>
          </a:p>
          <a:p>
            <a:pPr lvl="1"/>
            <a:r>
              <a:rPr lang="en-US" dirty="0" smtClean="0"/>
              <a:t>Typically these will be the experiments conducted to test the hypothesis; in some cases these can be mathematical proofs; or in rare cases it will be only arguments and examples.</a:t>
            </a:r>
          </a:p>
          <a:p>
            <a:pPr lvl="1"/>
            <a:r>
              <a:rPr lang="en-US" dirty="0" smtClean="0"/>
              <a:t>Focus on the key experiments/arguments (not necessarily all)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Clearly define the experimental setup, datasets used, evaluation methodology</a:t>
            </a:r>
          </a:p>
          <a:p>
            <a:endParaRPr lang="en-US" dirty="0" smtClean="0"/>
          </a:p>
          <a:p>
            <a:r>
              <a:rPr lang="en-US" dirty="0" smtClean="0"/>
              <a:t>Analyze the results presented in the paper, and present only data-points that convey some information.</a:t>
            </a:r>
          </a:p>
          <a:p>
            <a:pPr lvl="1"/>
            <a:r>
              <a:rPr lang="en-US" dirty="0" smtClean="0"/>
              <a:t>Do not blindly copy/screenshot tables from the papers. Make your own tables/plots (A template is at the end of this slide deck)</a:t>
            </a:r>
          </a:p>
          <a:p>
            <a:pPr lvl="1"/>
            <a:endParaRPr lang="en-US" dirty="0"/>
          </a:p>
          <a:p>
            <a:r>
              <a:rPr lang="en-US" dirty="0" smtClean="0"/>
              <a:t>Analysis of the outputs – If there is analysis provided for outputs, example predictions (if present), etc.</a:t>
            </a:r>
          </a:p>
        </p:txBody>
      </p:sp>
    </p:spTree>
    <p:extLst>
      <p:ext uri="{BB962C8B-B14F-4D97-AF65-F5344CB8AC3E}">
        <p14:creationId xmlns:p14="http://schemas.microsoft.com/office/powerpoint/2010/main" val="361824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0152" y="0"/>
            <a:ext cx="8229600" cy="693605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Conclusions, Shortcomings and Future Work (2-3 slides)</a:t>
            </a:r>
            <a:endParaRPr lang="en-US" sz="2800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have </a:t>
            </a:r>
            <a:r>
              <a:rPr lang="en-US" b="1" dirty="0" smtClean="0"/>
              <a:t>you</a:t>
            </a:r>
            <a:r>
              <a:rPr lang="en-US" dirty="0" smtClean="0"/>
              <a:t> learned from this paper?</a:t>
            </a:r>
          </a:p>
          <a:p>
            <a:pPr lvl="1"/>
            <a:r>
              <a:rPr lang="en-US" dirty="0" smtClean="0"/>
              <a:t>What are the important lessons that this work leaves for the community</a:t>
            </a:r>
          </a:p>
          <a:p>
            <a:pPr lvl="1"/>
            <a:r>
              <a:rPr lang="en-US" dirty="0" smtClean="0"/>
              <a:t>Are there any resources, </a:t>
            </a:r>
            <a:r>
              <a:rPr lang="en-US" dirty="0" err="1" smtClean="0"/>
              <a:t>eg</a:t>
            </a:r>
            <a:r>
              <a:rPr lang="en-US" dirty="0" smtClean="0"/>
              <a:t>. Code, Datasets, Evaluation Metrics, etc. that are used / can be used for future research</a:t>
            </a:r>
          </a:p>
          <a:p>
            <a:r>
              <a:rPr lang="en-US" dirty="0" smtClean="0"/>
              <a:t>What are the major shortcomings of the paper</a:t>
            </a:r>
            <a:endParaRPr lang="en-US" dirty="0"/>
          </a:p>
          <a:p>
            <a:pPr lvl="1"/>
            <a:r>
              <a:rPr lang="en-US" dirty="0" smtClean="0"/>
              <a:t>It is usually easy to criticize papers, but coming up with solutions for criticism is difficult – Try to come up with possible solutions and discuss</a:t>
            </a:r>
          </a:p>
          <a:p>
            <a:r>
              <a:rPr lang="en-US" dirty="0" smtClean="0"/>
              <a:t>How can this work be improved/extended?</a:t>
            </a:r>
          </a:p>
        </p:txBody>
      </p:sp>
    </p:spTree>
    <p:extLst>
      <p:ext uri="{BB962C8B-B14F-4D97-AF65-F5344CB8AC3E}">
        <p14:creationId xmlns:p14="http://schemas.microsoft.com/office/powerpoint/2010/main" val="49235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Slide</a:t>
            </a:r>
            <a:endParaRPr lang="en-US" dirty="0"/>
          </a:p>
        </p:txBody>
      </p:sp>
      <p:graphicFrame>
        <p:nvGraphicFramePr>
          <p:cNvPr id="6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90385"/>
              </p:ext>
            </p:extLst>
          </p:nvPr>
        </p:nvGraphicFramePr>
        <p:xfrm>
          <a:off x="430223" y="902494"/>
          <a:ext cx="8229599" cy="2225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50904"/>
                <a:gridCol w="1879019"/>
                <a:gridCol w="1632280"/>
                <a:gridCol w="1433698"/>
                <a:gridCol w="1433698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Gill Sans"/>
                          <a:cs typeface="Gill Sans"/>
                        </a:rPr>
                        <a:t>Lorem</a:t>
                      </a:r>
                      <a:endParaRPr lang="en-US" sz="11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ill Sans"/>
                          <a:cs typeface="Gill Sans"/>
                        </a:rPr>
                        <a:t>Ipsum</a:t>
                      </a:r>
                      <a:endParaRPr lang="en-US" sz="11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ill Sans"/>
                          <a:cs typeface="Gill Sans"/>
                        </a:rPr>
                        <a:t>Dolor</a:t>
                      </a:r>
                      <a:endParaRPr lang="en-US" sz="11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ill Sans"/>
                          <a:cs typeface="Gill Sans"/>
                        </a:rPr>
                        <a:t>Closit</a:t>
                      </a:r>
                      <a:endParaRPr lang="en-US" sz="11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ill Sans"/>
                          <a:cs typeface="Gill Sans"/>
                        </a:rPr>
                        <a:t>Amet</a:t>
                      </a:r>
                      <a:endParaRPr lang="en-US" sz="11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"/>
                          <a:cs typeface="Gill Sans"/>
                        </a:rPr>
                        <a:t>Lorem</a:t>
                      </a:r>
                      <a:endParaRPr lang="en-US" sz="12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 smtClean="0">
                          <a:latin typeface="Gill Sans"/>
                          <a:cs typeface="Gill Sans"/>
                        </a:rPr>
                        <a:t>Ipsum</a:t>
                      </a:r>
                      <a:endParaRPr lang="en-US" sz="1200" b="0" i="0" u="none" strike="noStrike" dirty="0">
                        <a:solidFill>
                          <a:srgbClr val="8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marL="8859" marR="8859" marT="654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ill Sans"/>
                          <a:cs typeface="Gill Sans"/>
                        </a:rPr>
                        <a:t>Dolor</a:t>
                      </a:r>
                      <a:endParaRPr lang="en-US" sz="12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ill Sans"/>
                          <a:cs typeface="Gill Sans"/>
                        </a:rPr>
                        <a:t>Closit</a:t>
                      </a:r>
                      <a:endParaRPr lang="en-US" sz="1200" dirty="0">
                        <a:solidFill>
                          <a:srgbClr val="FF0000"/>
                        </a:solidFill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ill Sans"/>
                          <a:cs typeface="Gill Sans"/>
                        </a:rPr>
                        <a:t>Amet</a:t>
                      </a:r>
                      <a:endParaRPr lang="en-US" sz="11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Gill Sans"/>
                          <a:cs typeface="Gill Sans"/>
                        </a:rPr>
                        <a:t>Lorem</a:t>
                      </a:r>
                      <a:endParaRPr lang="en-US" sz="12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 smtClean="0">
                          <a:latin typeface="Gill Sans"/>
                          <a:cs typeface="Gill Sans"/>
                        </a:rPr>
                        <a:t>Ipsum</a:t>
                      </a:r>
                      <a:endParaRPr lang="en-US" sz="1200" b="0" i="0" u="none" strike="noStrike" dirty="0">
                        <a:solidFill>
                          <a:srgbClr val="8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marL="8859" marR="8859" marT="654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ill Sans"/>
                          <a:cs typeface="Gill Sans"/>
                        </a:rPr>
                        <a:t>Dolor</a:t>
                      </a:r>
                      <a:endParaRPr lang="en-US" sz="12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ill Sans"/>
                          <a:cs typeface="Gill Sans"/>
                        </a:rPr>
                        <a:t>Closit</a:t>
                      </a:r>
                      <a:endParaRPr lang="en-US" sz="1200" dirty="0">
                        <a:solidFill>
                          <a:srgbClr val="FF0000"/>
                        </a:solidFill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ill Sans"/>
                          <a:cs typeface="Gill Sans"/>
                        </a:rPr>
                        <a:t>Amet</a:t>
                      </a:r>
                      <a:endParaRPr lang="en-US" sz="11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Gill Sans"/>
                          <a:cs typeface="Gill Sans"/>
                        </a:rPr>
                        <a:t>Lorem</a:t>
                      </a:r>
                      <a:endParaRPr lang="en-US" sz="12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 smtClean="0">
                          <a:latin typeface="Gill Sans"/>
                          <a:cs typeface="Gill Sans"/>
                        </a:rPr>
                        <a:t>Ipsum</a:t>
                      </a:r>
                      <a:endParaRPr lang="en-US" sz="1200" b="0" i="0" u="none" strike="noStrike" dirty="0">
                        <a:solidFill>
                          <a:srgbClr val="8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marL="8859" marR="8859" marT="654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ill Sans"/>
                          <a:cs typeface="Gill Sans"/>
                        </a:rPr>
                        <a:t>Dolor</a:t>
                      </a:r>
                      <a:endParaRPr lang="en-US" sz="12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ill Sans"/>
                          <a:cs typeface="Gill Sans"/>
                        </a:rPr>
                        <a:t>Closit</a:t>
                      </a:r>
                      <a:endParaRPr lang="en-US" sz="1200" dirty="0">
                        <a:solidFill>
                          <a:srgbClr val="FF0000"/>
                        </a:solidFill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ill Sans"/>
                          <a:cs typeface="Gill Sans"/>
                        </a:rPr>
                        <a:t>Amet</a:t>
                      </a:r>
                      <a:endParaRPr lang="en-US" sz="11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Gill Sans"/>
                          <a:cs typeface="Gill Sans"/>
                        </a:rPr>
                        <a:t>Lorem</a:t>
                      </a:r>
                      <a:endParaRPr lang="en-US" sz="12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 smtClean="0">
                          <a:latin typeface="Gill Sans"/>
                          <a:cs typeface="Gill Sans"/>
                        </a:rPr>
                        <a:t>Ipsum</a:t>
                      </a:r>
                      <a:endParaRPr lang="en-US" sz="1200" b="0" i="0" u="none" strike="noStrike" dirty="0">
                        <a:solidFill>
                          <a:srgbClr val="8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marL="8859" marR="8859" marT="654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ill Sans"/>
                          <a:cs typeface="Gill Sans"/>
                        </a:rPr>
                        <a:t>Dolor</a:t>
                      </a:r>
                      <a:endParaRPr lang="en-US" sz="12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ill Sans"/>
                          <a:cs typeface="Gill Sans"/>
                        </a:rPr>
                        <a:t>Closit</a:t>
                      </a:r>
                      <a:endParaRPr lang="en-US" sz="1200" dirty="0">
                        <a:solidFill>
                          <a:srgbClr val="FF0000"/>
                        </a:solidFill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ill Sans"/>
                          <a:cs typeface="Gill Sans"/>
                        </a:rPr>
                        <a:t>Amet</a:t>
                      </a:r>
                      <a:endParaRPr lang="en-US" sz="11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Gill Sans"/>
                          <a:cs typeface="Gill Sans"/>
                        </a:rPr>
                        <a:t>Lorem</a:t>
                      </a:r>
                      <a:endParaRPr lang="en-US" sz="12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 smtClean="0">
                          <a:latin typeface="Gill Sans"/>
                          <a:cs typeface="Gill Sans"/>
                        </a:rPr>
                        <a:t>Ipsum</a:t>
                      </a:r>
                      <a:endParaRPr lang="en-US" sz="1200" b="0" i="0" u="none" strike="noStrike" dirty="0">
                        <a:solidFill>
                          <a:srgbClr val="8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marL="8859" marR="8859" marT="654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ill Sans"/>
                          <a:cs typeface="Gill Sans"/>
                        </a:rPr>
                        <a:t>Dolor</a:t>
                      </a:r>
                      <a:endParaRPr lang="en-US" sz="12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ill Sans"/>
                          <a:cs typeface="Gill Sans"/>
                        </a:rPr>
                        <a:t>Closit</a:t>
                      </a:r>
                      <a:endParaRPr lang="en-US" sz="1200" dirty="0">
                        <a:solidFill>
                          <a:srgbClr val="FF0000"/>
                        </a:solidFill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ill Sans"/>
                          <a:cs typeface="Gill Sans"/>
                        </a:rPr>
                        <a:t>Amet</a:t>
                      </a:r>
                      <a:endParaRPr lang="en-US" sz="11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Gill Sans"/>
                          <a:cs typeface="Gill Sans"/>
                        </a:rPr>
                        <a:t>Lorem</a:t>
                      </a:r>
                      <a:endParaRPr lang="en-US" sz="12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 smtClean="0">
                          <a:latin typeface="Gill Sans"/>
                          <a:cs typeface="Gill Sans"/>
                        </a:rPr>
                        <a:t>Ipsum</a:t>
                      </a:r>
                      <a:endParaRPr lang="en-US" sz="1200" b="0" i="0" u="none" strike="noStrike" dirty="0">
                        <a:solidFill>
                          <a:srgbClr val="8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marL="8859" marR="8859" marT="654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ill Sans"/>
                          <a:cs typeface="Gill Sans"/>
                        </a:rPr>
                        <a:t>Dolor</a:t>
                      </a:r>
                      <a:endParaRPr lang="en-US" sz="12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Gill Sans"/>
                          <a:cs typeface="Gill Sans"/>
                        </a:rPr>
                        <a:t>Closit</a:t>
                      </a:r>
                      <a:endParaRPr lang="en-US" sz="1200" dirty="0" smtClean="0">
                        <a:solidFill>
                          <a:srgbClr val="FF0000"/>
                        </a:solidFill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ill Sans"/>
                          <a:cs typeface="Gill Sans"/>
                        </a:rPr>
                        <a:t>Amet</a:t>
                      </a:r>
                      <a:endParaRPr lang="en-US" sz="11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Gill Sans"/>
                          <a:cs typeface="Gill Sans"/>
                        </a:rPr>
                        <a:t>Lorem</a:t>
                      </a:r>
                      <a:endParaRPr lang="en-US" sz="12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 smtClean="0">
                          <a:latin typeface="Gill Sans"/>
                          <a:cs typeface="Gill Sans"/>
                        </a:rPr>
                        <a:t>Ipsum</a:t>
                      </a:r>
                      <a:endParaRPr lang="en-US" sz="1200" b="1" i="0" u="none" strike="noStrike" dirty="0">
                        <a:solidFill>
                          <a:srgbClr val="8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marL="8859" marR="8859" marT="654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ill Sans"/>
                          <a:cs typeface="Gill Sans"/>
                        </a:rPr>
                        <a:t>Dolor</a:t>
                      </a:r>
                      <a:endParaRPr lang="en-US" sz="12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ill Sans"/>
                          <a:cs typeface="Gill Sans"/>
                        </a:rPr>
                        <a:t>Closit</a:t>
                      </a:r>
                      <a:endParaRPr lang="en-US" sz="1200" dirty="0">
                        <a:solidFill>
                          <a:srgbClr val="FF0000"/>
                        </a:solidFill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Gill Sans"/>
                          <a:cs typeface="Gill Sans"/>
                        </a:rPr>
                        <a:t>Amet</a:t>
                      </a:r>
                      <a:endParaRPr lang="en-US" sz="11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29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3">
      <a:dk1>
        <a:srgbClr val="00144D"/>
      </a:dk1>
      <a:lt1>
        <a:sysClr val="window" lastClr="FFFFFF"/>
      </a:lt1>
      <a:dk2>
        <a:srgbClr val="57000A"/>
      </a:dk2>
      <a:lt2>
        <a:srgbClr val="82AFD3"/>
      </a:lt2>
      <a:accent1>
        <a:srgbClr val="95001A"/>
      </a:accent1>
      <a:accent2>
        <a:srgbClr val="C0504D"/>
      </a:accent2>
      <a:accent3>
        <a:srgbClr val="045EA7"/>
      </a:accent3>
      <a:accent4>
        <a:srgbClr val="F2C100"/>
      </a:accent4>
      <a:accent5>
        <a:srgbClr val="00144D"/>
      </a:accent5>
      <a:accent6>
        <a:srgbClr val="44464B"/>
      </a:accent6>
      <a:hlink>
        <a:srgbClr val="00144D"/>
      </a:hlink>
      <a:folHlink>
        <a:srgbClr val="82AFD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9125</TotalTime>
  <Words>494</Words>
  <Application>Microsoft Macintosh PowerPoint</Application>
  <PresentationFormat>On-screen Show (16:9)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Gill Sans</vt:lpstr>
      <vt:lpstr>Gill Sans MT</vt:lpstr>
      <vt:lpstr>Arial</vt:lpstr>
      <vt:lpstr>Office Theme</vt:lpstr>
      <vt:lpstr>Paper Title  Authors Venue, Year</vt:lpstr>
      <vt:lpstr>Problem &amp; Motivation (1-2 slides)</vt:lpstr>
      <vt:lpstr>Contents:</vt:lpstr>
      <vt:lpstr>Previous approaches (SoTA) (1-2 slide)</vt:lpstr>
      <vt:lpstr>Contributions of this work (1 slide)</vt:lpstr>
      <vt:lpstr>Details of the contributions (3-4 slides)</vt:lpstr>
      <vt:lpstr>Results and Analysis (2-3 slides)</vt:lpstr>
      <vt:lpstr>Conclusions, Shortcomings and Future Work (2-3 slides)</vt:lpstr>
      <vt:lpstr>Table Slide</vt:lpstr>
      <vt:lpstr>Chart Slide</vt:lpstr>
    </vt:vector>
  </TitlesOfParts>
  <Company>Zder0to5ive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Lindsey Tabor</dc:creator>
  <cp:lastModifiedBy>Gupta, Nitish</cp:lastModifiedBy>
  <cp:revision>181</cp:revision>
  <dcterms:created xsi:type="dcterms:W3CDTF">2017-09-22T15:37:04Z</dcterms:created>
  <dcterms:modified xsi:type="dcterms:W3CDTF">2019-01-31T21:45:28Z</dcterms:modified>
</cp:coreProperties>
</file>