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abin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regular.fntdata"/><Relationship Id="rId25" Type="http://schemas.openxmlformats.org/officeDocument/2006/relationships/slide" Target="slides/slide20.xml"/><Relationship Id="rId28" Type="http://schemas.openxmlformats.org/officeDocument/2006/relationships/font" Target="fonts/Cabin-italic.fntdata"/><Relationship Id="rId27" Type="http://schemas.openxmlformats.org/officeDocument/2006/relationships/font" Target="fonts/Cab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e15586152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e155861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4e15586152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15586152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1558615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4e15586152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e15586152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e1558615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4e15586152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ead1dc3ed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ead1dc3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4ead1dc3ed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e15586152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e155861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4e15586152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e15586152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e1558615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e15586152_0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e15586152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e155861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4e15586152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ead1dc3ed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ead1dc3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4ead1dc3ed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ead1dc3e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ead1dc3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4ead1dc3e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e15586152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e1558615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4e15586152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15586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e155861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ead1dc3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ead1dc3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4ead1dc3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e1558615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e155861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4e15586152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1558615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155861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4e15586152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e15586152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e155861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4e15586152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e15586152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e155861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4e15586152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15586152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155861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4e15586152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ead1dc3e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ead1dc3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4ead1dc3ed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 Slide">
  <p:cSld name="1_Divider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2-line-whitetext-colorshield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599" y="4296762"/>
            <a:ext cx="1769927" cy="65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199388" y="151675"/>
            <a:ext cx="3080816" cy="34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58151" y="3255792"/>
            <a:ext cx="7397039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21" name="Google Shape;21;p2"/>
          <p:cNvGrpSpPr/>
          <p:nvPr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22" name="Google Shape;22;p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457200" y="1067992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1"/>
          <p:cNvSpPr txBox="1"/>
          <p:nvPr>
            <p:ph idx="2" type="body"/>
          </p:nvPr>
        </p:nvSpPr>
        <p:spPr>
          <a:xfrm>
            <a:off x="457200" y="1546495"/>
            <a:ext cx="4040188" cy="304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11"/>
          <p:cNvSpPr txBox="1"/>
          <p:nvPr>
            <p:ph idx="3" type="body"/>
          </p:nvPr>
        </p:nvSpPr>
        <p:spPr>
          <a:xfrm>
            <a:off x="4645033" y="106666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1"/>
          <p:cNvSpPr txBox="1"/>
          <p:nvPr>
            <p:ph idx="4" type="body"/>
          </p:nvPr>
        </p:nvSpPr>
        <p:spPr>
          <a:xfrm>
            <a:off x="4645033" y="1546495"/>
            <a:ext cx="4041775" cy="304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1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" name="Google Shape;107;p11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8" name="Google Shape;108;p11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sidebar">
  <p:cSld name="Content and sideba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" type="body"/>
          </p:nvPr>
        </p:nvSpPr>
        <p:spPr>
          <a:xfrm>
            <a:off x="6142182" y="1782939"/>
            <a:ext cx="254462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2"/>
          <p:cNvSpPr txBox="1"/>
          <p:nvPr>
            <p:ph idx="2" type="body"/>
          </p:nvPr>
        </p:nvSpPr>
        <p:spPr>
          <a:xfrm>
            <a:off x="6142182" y="2310651"/>
            <a:ext cx="2544621" cy="22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12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17" name="Google Shape;117;p1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cxnSp>
        <p:nvCxnSpPr>
          <p:cNvPr id="120" name="Google Shape;120;p12"/>
          <p:cNvCxnSpPr/>
          <p:nvPr/>
        </p:nvCxnSpPr>
        <p:spPr>
          <a:xfrm>
            <a:off x="5908842" y="1099992"/>
            <a:ext cx="0" cy="35990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2"/>
          <p:cNvSpPr txBox="1"/>
          <p:nvPr>
            <p:ph idx="3" type="body"/>
          </p:nvPr>
        </p:nvSpPr>
        <p:spPr>
          <a:xfrm>
            <a:off x="310162" y="148515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2" name="Google Shape;122;p12"/>
          <p:cNvSpPr txBox="1"/>
          <p:nvPr>
            <p:ph idx="4" type="body"/>
          </p:nvPr>
        </p:nvSpPr>
        <p:spPr>
          <a:xfrm>
            <a:off x="310162" y="180834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12"/>
          <p:cNvSpPr txBox="1"/>
          <p:nvPr>
            <p:ph idx="5" type="body"/>
          </p:nvPr>
        </p:nvSpPr>
        <p:spPr>
          <a:xfrm>
            <a:off x="310162" y="235369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4" name="Google Shape;124;p12"/>
          <p:cNvSpPr txBox="1"/>
          <p:nvPr>
            <p:ph idx="6" type="body"/>
          </p:nvPr>
        </p:nvSpPr>
        <p:spPr>
          <a:xfrm>
            <a:off x="310162" y="267688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12"/>
          <p:cNvSpPr txBox="1"/>
          <p:nvPr>
            <p:ph idx="7" type="body"/>
          </p:nvPr>
        </p:nvSpPr>
        <p:spPr>
          <a:xfrm>
            <a:off x="310162" y="3191895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12"/>
          <p:cNvSpPr txBox="1"/>
          <p:nvPr>
            <p:ph idx="8" type="body"/>
          </p:nvPr>
        </p:nvSpPr>
        <p:spPr>
          <a:xfrm>
            <a:off x="310162" y="351508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7" name="Google Shape;127;p12"/>
          <p:cNvSpPr txBox="1"/>
          <p:nvPr>
            <p:ph idx="9" type="body"/>
          </p:nvPr>
        </p:nvSpPr>
        <p:spPr>
          <a:xfrm>
            <a:off x="309033" y="965872"/>
            <a:ext cx="529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trics">
  <p:cSld name="Metric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2" name="Google Shape;132;p1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Google Shape;135;p13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37" name="Google Shape;137;p13"/>
          <p:cNvGrpSpPr/>
          <p:nvPr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138" name="Google Shape;138;p13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141" name="Google Shape;141;p1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144" name="Google Shape;144;p13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46" name="Google Shape;146;p13"/>
          <p:cNvGrpSpPr/>
          <p:nvPr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147" name="Google Shape;147;p13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150" name="Google Shape;150;p13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457201" y="1197944"/>
            <a:ext cx="2198254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3" name="Google Shape;153;p13"/>
          <p:cNvSpPr txBox="1"/>
          <p:nvPr>
            <p:ph idx="2" type="body"/>
          </p:nvPr>
        </p:nvSpPr>
        <p:spPr>
          <a:xfrm>
            <a:off x="457210" y="1775180"/>
            <a:ext cx="2198255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4" name="Google Shape;154;p13"/>
          <p:cNvSpPr txBox="1"/>
          <p:nvPr>
            <p:ph idx="3" type="body"/>
          </p:nvPr>
        </p:nvSpPr>
        <p:spPr>
          <a:xfrm>
            <a:off x="2746376" y="1197944"/>
            <a:ext cx="2762250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5" name="Google Shape;155;p13"/>
          <p:cNvSpPr txBox="1"/>
          <p:nvPr>
            <p:ph idx="4" type="body"/>
          </p:nvPr>
        </p:nvSpPr>
        <p:spPr>
          <a:xfrm>
            <a:off x="2746378" y="1775180"/>
            <a:ext cx="276225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6" name="Google Shape;156;p13"/>
          <p:cNvSpPr txBox="1"/>
          <p:nvPr>
            <p:ph idx="5" type="body"/>
          </p:nvPr>
        </p:nvSpPr>
        <p:spPr>
          <a:xfrm>
            <a:off x="5611093" y="1197944"/>
            <a:ext cx="3028080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7" name="Google Shape;157;p13"/>
          <p:cNvSpPr txBox="1"/>
          <p:nvPr>
            <p:ph idx="6" type="body"/>
          </p:nvPr>
        </p:nvSpPr>
        <p:spPr>
          <a:xfrm>
            <a:off x="5611099" y="1775180"/>
            <a:ext cx="30280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8" name="Google Shape;158;p13"/>
          <p:cNvSpPr txBox="1"/>
          <p:nvPr>
            <p:ph idx="7" type="body"/>
          </p:nvPr>
        </p:nvSpPr>
        <p:spPr>
          <a:xfrm>
            <a:off x="3582731" y="2283875"/>
            <a:ext cx="5056442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9" name="Google Shape;159;p13"/>
          <p:cNvSpPr txBox="1"/>
          <p:nvPr>
            <p:ph idx="8" type="body"/>
          </p:nvPr>
        </p:nvSpPr>
        <p:spPr>
          <a:xfrm>
            <a:off x="3582730" y="2861109"/>
            <a:ext cx="5056446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0" name="Google Shape;160;p13"/>
          <p:cNvSpPr txBox="1"/>
          <p:nvPr>
            <p:ph idx="9" type="body"/>
          </p:nvPr>
        </p:nvSpPr>
        <p:spPr>
          <a:xfrm>
            <a:off x="457200" y="2283875"/>
            <a:ext cx="3035298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1" name="Google Shape;161;p13"/>
          <p:cNvSpPr txBox="1"/>
          <p:nvPr>
            <p:ph idx="13" type="body"/>
          </p:nvPr>
        </p:nvSpPr>
        <p:spPr>
          <a:xfrm>
            <a:off x="457206" y="2861109"/>
            <a:ext cx="3035299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2" name="Google Shape;162;p13"/>
          <p:cNvSpPr txBox="1"/>
          <p:nvPr>
            <p:ph idx="14" type="body"/>
          </p:nvPr>
        </p:nvSpPr>
        <p:spPr>
          <a:xfrm>
            <a:off x="457201" y="3385708"/>
            <a:ext cx="8181972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3" name="Google Shape;163;p13"/>
          <p:cNvSpPr txBox="1"/>
          <p:nvPr>
            <p:ph idx="15" type="body"/>
          </p:nvPr>
        </p:nvSpPr>
        <p:spPr>
          <a:xfrm>
            <a:off x="457197" y="3962944"/>
            <a:ext cx="8181980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nn Diagram">
  <p:cSld name="Venn Diagra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5"/>
          <p:cNvSpPr txBox="1"/>
          <p:nvPr>
            <p:ph type="title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" name="Google Shape;171;p15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2" name="Google Shape;172;p1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10162" y="0"/>
            <a:ext cx="7986713" cy="708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2" type="body"/>
          </p:nvPr>
        </p:nvSpPr>
        <p:spPr>
          <a:xfrm>
            <a:off x="3569790" y="2589610"/>
            <a:ext cx="1968500" cy="65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3" type="body"/>
          </p:nvPr>
        </p:nvSpPr>
        <p:spPr>
          <a:xfrm>
            <a:off x="5538290" y="2589610"/>
            <a:ext cx="1968500" cy="65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0" name="Google Shape;180;p16"/>
          <p:cNvSpPr/>
          <p:nvPr>
            <p:ph idx="2" type="pic"/>
          </p:nvPr>
        </p:nvSpPr>
        <p:spPr>
          <a:xfrm>
            <a:off x="-15075" y="0"/>
            <a:ext cx="9186334" cy="4185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1" name="Google Shape;181;p16"/>
          <p:cNvSpPr/>
          <p:nvPr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465844" y="4471120"/>
            <a:ext cx="5813600" cy="455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-42334" y="4185826"/>
            <a:ext cx="9203266" cy="47507"/>
            <a:chOff x="685800" y="1794746"/>
            <a:chExt cx="7772400" cy="179475"/>
          </a:xfrm>
        </p:grpSpPr>
        <p:sp>
          <p:nvSpPr>
            <p:cNvPr id="185" name="Google Shape;185;p1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icture with Caption">
  <p:cSld name="1_Picture with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0" name="Google Shape;190;p17"/>
          <p:cNvSpPr/>
          <p:nvPr>
            <p:ph idx="2" type="pic"/>
          </p:nvPr>
        </p:nvSpPr>
        <p:spPr>
          <a:xfrm>
            <a:off x="-14817" y="0"/>
            <a:ext cx="9186334" cy="4185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465844" y="4471120"/>
            <a:ext cx="5813600" cy="455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-42334" y="4185826"/>
            <a:ext cx="9203266" cy="47507"/>
            <a:chOff x="685800" y="1794746"/>
            <a:chExt cx="7772400" cy="179475"/>
          </a:xfrm>
        </p:grpSpPr>
        <p:sp>
          <p:nvSpPr>
            <p:cNvPr id="194" name="Google Shape;194;p1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icture with Caption">
  <p:cSld name="2_Picture with Ca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9" name="Google Shape;199;p18"/>
          <p:cNvSpPr/>
          <p:nvPr>
            <p:ph idx="2" type="pic"/>
          </p:nvPr>
        </p:nvSpPr>
        <p:spPr>
          <a:xfrm>
            <a:off x="-25400" y="1011586"/>
            <a:ext cx="9186334" cy="413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0" name="Google Shape;200;p18"/>
          <p:cNvSpPr/>
          <p:nvPr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465844" y="231435"/>
            <a:ext cx="8220956" cy="455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3" name="Google Shape;203;p18"/>
          <p:cNvGrpSpPr/>
          <p:nvPr/>
        </p:nvGrpSpPr>
        <p:grpSpPr>
          <a:xfrm>
            <a:off x="-21168" y="964078"/>
            <a:ext cx="9175833" cy="47507"/>
            <a:chOff x="685800" y="1794746"/>
            <a:chExt cx="7772400" cy="179475"/>
          </a:xfrm>
        </p:grpSpPr>
        <p:sp>
          <p:nvSpPr>
            <p:cNvPr id="204" name="Google Shape;204;p1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9" name="Google Shape;29;p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104904"/>
            <a:ext cx="8082552" cy="34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rgbClr val="D7D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39" name="Google Shape;39;p4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descr="1-line-bluetext-colorshield.png" id="42" name="Google Shape;4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99003"/>
            <a:ext cx="1809092" cy="3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48" name="Google Shape;48;p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-line-bluetext-colorshield.png" id="52" name="Google Shape;52;p6"/>
          <p:cNvPicPr preferRelativeResize="0"/>
          <p:nvPr/>
        </p:nvPicPr>
        <p:blipFill rotWithShape="1">
          <a:blip r:embed="rId2">
            <a:alphaModFix/>
          </a:blip>
          <a:srcRect b="-1906" l="-1" r="-156" t="0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ennwatermark.pdf" id="53" name="Google Shape;53;p6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>
            <a:off x="199388" y="136510"/>
            <a:ext cx="3080816" cy="347289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subTitle"/>
          </p:nvPr>
        </p:nvSpPr>
        <p:spPr>
          <a:xfrm>
            <a:off x="958151" y="3255792"/>
            <a:ext cx="7397039" cy="658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57" name="Google Shape;57;p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0" name="Google Shape;60;p6"/>
          <p:cNvSpPr/>
          <p:nvPr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62" name="Google Shape;62;p7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6156" cy="37459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67" name="Google Shape;67;p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mparison">
  <p:cSld name="1_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>
            <p:ph idx="2" type="pic"/>
          </p:nvPr>
        </p:nvSpPr>
        <p:spPr>
          <a:xfrm>
            <a:off x="4811889" y="1066670"/>
            <a:ext cx="3874912" cy="3527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457200" y="106666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8"/>
          <p:cNvSpPr txBox="1"/>
          <p:nvPr>
            <p:ph idx="3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8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77" name="Google Shape;77;p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omparison">
  <p:cSld name="4_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81" name="Google Shape;81;p9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8896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/>
          <p:nvPr>
            <p:ph idx="2" type="pic"/>
          </p:nvPr>
        </p:nvSpPr>
        <p:spPr>
          <a:xfrm>
            <a:off x="4811889" y="1066670"/>
            <a:ext cx="3874912" cy="3527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457200" y="106666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9"/>
          <p:cNvSpPr txBox="1"/>
          <p:nvPr>
            <p:ph idx="3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9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88" name="Google Shape;88;p9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457200" y="1104904"/>
            <a:ext cx="4038600" cy="34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4648200" y="1104902"/>
            <a:ext cx="4038600" cy="3489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0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" name="Google Shape;96;p10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97" name="Google Shape;97;p10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line-bluetext-colorshield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99003"/>
            <a:ext cx="180909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95001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958151" y="3255792"/>
            <a:ext cx="7397039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Deniz Beser (dbeser@seas.upenn.edu)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02.04.2019</a:t>
            </a:r>
            <a:endParaRPr sz="2220"/>
          </a:p>
        </p:txBody>
      </p:sp>
      <p:sp>
        <p:nvSpPr>
          <p:cNvPr id="212" name="Google Shape;212;p19"/>
          <p:cNvSpPr txBox="1"/>
          <p:nvPr>
            <p:ph type="ctrTitle"/>
          </p:nvPr>
        </p:nvSpPr>
        <p:spPr>
          <a:xfrm>
            <a:off x="596400" y="1234900"/>
            <a:ext cx="79512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200"/>
              <a:t>A Fundamental Tradeoff in Knowledge Representation and Reasoning</a:t>
            </a:r>
            <a:br>
              <a:rPr lang="en-US"/>
            </a:br>
            <a:r>
              <a:rPr lang="en-US" sz="2600"/>
              <a:t>Hector J. Levesque and Ronald J. Brachman</a:t>
            </a:r>
            <a:br>
              <a:rPr lang="en-US" sz="2600"/>
            </a:br>
            <a:r>
              <a:rPr lang="en-US" sz="2600"/>
              <a:t>CSCSI, 1984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Databases</a:t>
            </a:r>
            <a:endParaRPr/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Restricting logical form of KB allows tractability, so only certain kinds of information can be represented.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Imposing additional structure on the KB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Limiting uncertainty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Less expressivity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Better tractability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Databases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Consider the question: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/>
              <a:t>How many courses are offered by the Computer Science Department?</a:t>
            </a:r>
            <a:endParaRPr i="1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Answering with FOL vs a Database</a:t>
            </a:r>
            <a:endParaRPr/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37" y="1024327"/>
            <a:ext cx="6680125" cy="17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Program Form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457150" y="871529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logic program allows explicit and implicit parts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Explicit declarations of information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Implicit computation and reasoning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reasoning as execution of the program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Retrieval and search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Search component is partially under user control, increasing optimality of reasoning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Limiting the necessary inference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3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Prolog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now mary is bill’s mother only after executing the program.</a:t>
            </a:r>
            <a:endParaRPr/>
          </a:p>
        </p:txBody>
      </p:sp>
      <p:pic>
        <p:nvPicPr>
          <p:cNvPr id="310" name="Google Shape;3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50" y="1274263"/>
            <a:ext cx="61245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Networks</a:t>
            </a:r>
            <a:endParaRPr/>
          </a:p>
        </p:txBody>
      </p:sp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KB with unary and binary predicates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Instead of: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can define: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319" name="Google Shape;3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50" y="3472450"/>
            <a:ext cx="6905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788" y="1990725"/>
            <a:ext cx="31623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collection of function free ground atoms, sentences stating the uniqueness of constants.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Main function: treatment of unary and binary predicates with proper taxonomy and attributes.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can do inference using simple graph-search methods. </a:t>
            </a:r>
            <a:endParaRPr/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Tractable!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Using “spreading activation” to answer questions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Ability to add special representational objects (e.g. </a:t>
            </a:r>
            <a:r>
              <a:rPr i="1" lang="en-US"/>
              <a:t>G</a:t>
            </a:r>
            <a:r>
              <a:rPr i="1" lang="en-US"/>
              <a:t>rade</a:t>
            </a:r>
            <a:r>
              <a:rPr lang="en-US"/>
              <a:t>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Networks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 Description Form</a:t>
            </a:r>
            <a:endParaRPr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457150" y="899879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 elaboration of Semantic Network form.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Emphasis on the structures of types, and their attributes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Values</a:t>
            </a:r>
            <a:r>
              <a:rPr lang="en-US"/>
              <a:t>: specifying attributes,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Restrictions</a:t>
            </a:r>
            <a:r>
              <a:rPr lang="en-US"/>
              <a:t>: constraints on values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A</a:t>
            </a:r>
            <a:r>
              <a:rPr i="1" lang="en-US"/>
              <a:t>ttached procedures</a:t>
            </a:r>
            <a:r>
              <a:rPr lang="en-US"/>
              <a:t>: how to use the attribute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Subsumption and disjointness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Additional properties to enhance inference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3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88" y="1459913"/>
            <a:ext cx="76295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3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Subsumption &amp; Disjointness</a:t>
            </a:r>
            <a:endParaRPr/>
          </a:p>
        </p:txBody>
      </p:sp>
      <p:sp>
        <p:nvSpPr>
          <p:cNvPr id="353" name="Google Shape;353;p36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Subsumption: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Disjointness:</a:t>
            </a:r>
            <a:endParaRPr/>
          </a:p>
        </p:txBody>
      </p:sp>
      <p:pic>
        <p:nvPicPr>
          <p:cNvPr id="354" name="Google Shape;3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425" y="1139675"/>
            <a:ext cx="5922925" cy="20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500" y="3365075"/>
            <a:ext cx="4452424" cy="11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7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 &amp; Directions</a:t>
            </a:r>
            <a:endParaRPr/>
          </a:p>
        </p:txBody>
      </p:sp>
      <p:sp>
        <p:nvSpPr>
          <p:cNvPr id="363" name="Google Shape;363;p37"/>
          <p:cNvSpPr txBox="1"/>
          <p:nvPr>
            <p:ph idx="1" type="body"/>
          </p:nvPr>
        </p:nvSpPr>
        <p:spPr>
          <a:xfrm>
            <a:off x="457150" y="959242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There are numerous ways to form knowledge bases, with varying functionality.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Reasoning is inference using the knowledge base, and there is a significant tradeoff between expressivity of the KB language and tractability of reasoning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hybrid systems (e.g. KRYPTON) can help optimizing based on task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Problem &amp; Motivation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457199" y="1016001"/>
            <a:ext cx="78909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What is the optimal representational language to reason correctly?</a:t>
            </a:r>
            <a:endParaRPr sz="2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Gill Sans"/>
              <a:buChar char="•"/>
            </a:pPr>
            <a:r>
              <a:rPr lang="en-US"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What are the difficulties of various representational languages?</a:t>
            </a:r>
            <a:endParaRPr sz="2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Gill Sans"/>
              <a:buChar char="•"/>
            </a:pPr>
            <a:r>
              <a:rPr lang="en-US"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The tradeoff between the </a:t>
            </a:r>
            <a:r>
              <a:rPr i="1" lang="en-US"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expressiveness</a:t>
            </a:r>
            <a:r>
              <a:rPr lang="en-US"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 and the </a:t>
            </a:r>
            <a:r>
              <a:rPr i="1" lang="en-US"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tractability</a:t>
            </a:r>
            <a:r>
              <a:rPr lang="en-US"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 of a Knowledge Representation scheme</a:t>
            </a:r>
            <a:endParaRPr sz="2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Gill Sans"/>
              <a:buChar char="–"/>
            </a:pPr>
            <a:r>
              <a:rPr lang="en-US"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Computational limits of reasoning</a:t>
            </a:r>
            <a:endParaRPr sz="2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3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Expressivity vs. tractability in state of the art models?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How much expressivity is necessary for common sense reasoning?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Are these KB systems (with facts, attributes, procedures...) appropriate for common sense reasoning?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paper presents reasoning as inference on a KB. We have discussed expressivity of a KB; could there be constraints on expressivity of reasoning as well?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Problem &amp; Motivation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457150" y="959242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It can be more difficult to reason correctly with one representational language than with another.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This difficulty increases as the expressive power of the language increases.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Bottleneck: Due to computational limitations, systems will either be limited in what knowledge they can represent or unlimited in the reasoning effort they require.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2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Contents:</a:t>
            </a:r>
            <a:endParaRPr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457189" y="10908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KR systems &amp; Reasoning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Representational Formalism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First Order Logic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Databases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Logic Program Form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Semantic Networks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Frame description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Conclusions &amp; Discussion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Knowledge Representation Systems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Manage knowledge bases to reason and infer information about the world.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can use these systems for tasks such as Question Answering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Retrieval and Inference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Answering by retrieving information from the KB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Reasoning through inference on the KB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Reasoning Correctly</a:t>
            </a:r>
            <a:endParaRPr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KR system should: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Select appropriate symbolic structures to represent knowledge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Select appropriate reasoning mechanisms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With the proper KR structures and mechanism: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We can answer questions based on KB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Assimilate new information through reasoning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This is all performed in accordance with the truth theory of the underlying a representation language.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Order Logic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facts, declarative knowledge and procedural knowledge to form a KB.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Fact:</a:t>
            </a:r>
            <a:r>
              <a:rPr lang="en-US"/>
              <a:t> “Joe is married to Sue.”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Declarative:</a:t>
            </a:r>
            <a:r>
              <a:rPr lang="en-US"/>
              <a:t> “Brother is sibling restricted to males”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Procedural:</a:t>
            </a:r>
            <a:r>
              <a:rPr lang="en-US"/>
              <a:t> “To see if x is an ancestor of y, it is better to search up for y than down from x.”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2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FOL Reasoning</a:t>
            </a:r>
            <a:endParaRPr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can represent all this knowledge as logical structures, then compute implications.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Questions can be answered by checking whether a certain sentence is a theorem of FOL.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Problem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Practically almost impossible to compute this.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Solutions are intractable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High expressivity but intractability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7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Henry’s friends are Bill’s cousins (fact):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Brother is sibling restricted to males (declarative):</a:t>
            </a:r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825" y="3532575"/>
            <a:ext cx="53149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025" y="1755475"/>
            <a:ext cx="4994053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